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5"/>
  </p:notesMasterIdLst>
  <p:sldIdLst>
    <p:sldId id="256" r:id="rId2"/>
    <p:sldId id="357" r:id="rId3"/>
    <p:sldId id="358" r:id="rId4"/>
    <p:sldId id="365" r:id="rId5"/>
    <p:sldId id="426" r:id="rId6"/>
    <p:sldId id="424" r:id="rId7"/>
    <p:sldId id="444" r:id="rId8"/>
    <p:sldId id="445" r:id="rId9"/>
    <p:sldId id="446" r:id="rId10"/>
    <p:sldId id="447" r:id="rId11"/>
    <p:sldId id="448" r:id="rId12"/>
    <p:sldId id="451" r:id="rId13"/>
    <p:sldId id="452" r:id="rId14"/>
    <p:sldId id="453" r:id="rId15"/>
    <p:sldId id="454" r:id="rId16"/>
    <p:sldId id="455" r:id="rId17"/>
    <p:sldId id="456" r:id="rId18"/>
    <p:sldId id="457" r:id="rId19"/>
    <p:sldId id="458" r:id="rId20"/>
    <p:sldId id="364" r:id="rId21"/>
    <p:sldId id="404" r:id="rId22"/>
    <p:sldId id="405" r:id="rId23"/>
    <p:sldId id="406" r:id="rId24"/>
    <p:sldId id="407" r:id="rId25"/>
    <p:sldId id="408" r:id="rId26"/>
    <p:sldId id="409" r:id="rId27"/>
    <p:sldId id="410" r:id="rId28"/>
    <p:sldId id="411" r:id="rId29"/>
    <p:sldId id="412" r:id="rId30"/>
    <p:sldId id="449" r:id="rId31"/>
    <p:sldId id="450" r:id="rId32"/>
    <p:sldId id="437" r:id="rId33"/>
    <p:sldId id="280" r:id="rId34"/>
  </p:sldIdLst>
  <p:sldSz cx="9144000" cy="5143500" type="screen16x9"/>
  <p:notesSz cx="6858000" cy="9144000"/>
  <p:embeddedFontLst>
    <p:embeddedFont>
      <p:font typeface="Advent Pro Light" panose="020B0604020202020204" charset="0"/>
      <p:regular r:id="rId36"/>
      <p:bold r:id="rId37"/>
    </p:embeddedFont>
    <p:embeddedFont>
      <p:font typeface="Anton" pitchFamily="2" charset="0"/>
      <p:regular r:id="rId38"/>
    </p:embeddedFont>
    <p:embeddedFont>
      <p:font typeface="Cambria Math" panose="02040503050406030204" pitchFamily="18" charset="0"/>
      <p:regular r:id="rId39"/>
    </p:embeddedFont>
    <p:embeddedFont>
      <p:font typeface="Fira Sans Condensed Light" panose="020B0403050000020004" pitchFamily="34" charset="0"/>
      <p:regular r:id="rId40"/>
      <p:bold r:id="rId41"/>
      <p:italic r:id="rId42"/>
      <p:boldItalic r:id="rId43"/>
    </p:embeddedFont>
    <p:embeddedFont>
      <p:font typeface="Rajdhani"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0909" autoAdjust="0"/>
  </p:normalViewPr>
  <p:slideViewPr>
    <p:cSldViewPr snapToGrid="0">
      <p:cViewPr varScale="1">
        <p:scale>
          <a:sx n="82" d="100"/>
          <a:sy n="82" d="100"/>
        </p:scale>
        <p:origin x="1044" y="8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337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6829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132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648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28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092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2098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812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010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90665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6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939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345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32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25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861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07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318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1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5101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6459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64C792CA-5DD1-6DC6-251A-23B95AE36A13}"/>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AEFBE268-E8DE-6752-8BCA-8270DD4370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8501B3E7-1974-87CE-7CEA-493EE7F01D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089398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016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extLst>
      <p:ext uri="{BB962C8B-B14F-4D97-AF65-F5344CB8AC3E}">
        <p14:creationId xmlns:p14="http://schemas.microsoft.com/office/powerpoint/2010/main" val="87349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 id="214748367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hyperlink" Target="http://insideairbnb.com/get-the-data/"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5.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TC2003B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Analítica de datos y herramientas de inteligencia artificial</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21 de Abril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134860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62354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Calcular los parámetros del modelo seleccionado y corroborar su coeficiente de determinación R2 y su coeficiente de correlación R:  </a:t>
            </a:r>
          </a:p>
        </p:txBody>
      </p:sp>
      <p:pic>
        <p:nvPicPr>
          <p:cNvPr id="4" name="Imagen 3">
            <a:extLst>
              <a:ext uri="{FF2B5EF4-FFF2-40B4-BE49-F238E27FC236}">
                <a16:creationId xmlns:a16="http://schemas.microsoft.com/office/drawing/2014/main" id="{4F4CB0F0-66ED-E15A-F203-F0A4B41A4CF5}"/>
              </a:ext>
            </a:extLst>
          </p:cNvPr>
          <p:cNvPicPr>
            <a:picLocks noChangeAspect="1"/>
          </p:cNvPicPr>
          <p:nvPr/>
        </p:nvPicPr>
        <p:blipFill>
          <a:blip r:embed="rId4"/>
          <a:stretch>
            <a:fillRect/>
          </a:stretch>
        </p:blipFill>
        <p:spPr>
          <a:xfrm>
            <a:off x="3645071" y="2063470"/>
            <a:ext cx="4980688" cy="2969672"/>
          </a:xfrm>
          <a:prstGeom prst="rect">
            <a:avLst/>
          </a:prstGeom>
        </p:spPr>
      </p:pic>
    </p:spTree>
    <p:extLst>
      <p:ext uri="{BB962C8B-B14F-4D97-AF65-F5344CB8AC3E}">
        <p14:creationId xmlns:p14="http://schemas.microsoft.com/office/powerpoint/2010/main" val="389445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20666" y="2332437"/>
            <a:ext cx="0" cy="621778"/>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834557"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Realizar las predicciones de la variable objetivo o dependiente</a:t>
            </a:r>
          </a:p>
        </p:txBody>
      </p:sp>
      <p:pic>
        <p:nvPicPr>
          <p:cNvPr id="3076" name="Picture 4" descr="doc_model_two_components.py — Non-Linear Least-Squares Minimization and  Curve-Fitting for Python">
            <a:extLst>
              <a:ext uri="{FF2B5EF4-FFF2-40B4-BE49-F238E27FC236}">
                <a16:creationId xmlns:a16="http://schemas.microsoft.com/office/drawing/2014/main" id="{D0A9E435-3832-CA8E-0035-2493689B71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89" t="7824" r="3627" b="2875"/>
          <a:stretch/>
        </p:blipFill>
        <p:spPr bwMode="auto">
          <a:xfrm>
            <a:off x="4349263" y="2202943"/>
            <a:ext cx="3704492" cy="271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74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cuadrática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6" name="Picture 2" descr="Gráficas de funciones cuadráticas | CK-12 Foundation">
            <a:extLst>
              <a:ext uri="{FF2B5EF4-FFF2-40B4-BE49-F238E27FC236}">
                <a16:creationId xmlns:a16="http://schemas.microsoft.com/office/drawing/2014/main" id="{1AE74501-DEFD-D2DB-7878-738ABDD80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510" y="1582615"/>
            <a:ext cx="5930902" cy="310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03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exponencial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Dominio y Rango de Funciones Exponenciales - Neurochispas">
            <a:extLst>
              <a:ext uri="{FF2B5EF4-FFF2-40B4-BE49-F238E27FC236}">
                <a16:creationId xmlns:a16="http://schemas.microsoft.com/office/drawing/2014/main" id="{15E1EDAB-8E97-A50D-9C6C-29BA0494A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824" y="1339583"/>
            <a:ext cx="4802456" cy="348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6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inversa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Función de proporcionalidad inversa – GeoGebra">
            <a:extLst>
              <a:ext uri="{FF2B5EF4-FFF2-40B4-BE49-F238E27FC236}">
                <a16:creationId xmlns:a16="http://schemas.microsoft.com/office/drawing/2014/main" id="{CD35B88D-21D9-A3C5-5F28-A66B9D1E7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258" y="1166603"/>
            <a:ext cx="3889588" cy="366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senoidal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100" name="Picture 4" descr="Gráfica del Seno con Ejemplos - Neurochispas">
            <a:extLst>
              <a:ext uri="{FF2B5EF4-FFF2-40B4-BE49-F238E27FC236}">
                <a16:creationId xmlns:a16="http://schemas.microsoft.com/office/drawing/2014/main" id="{285D2D4B-9419-6703-CC94-17B7DB6E8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908" y="1427317"/>
            <a:ext cx="5756990" cy="330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0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tangencial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5122" name="Picture 2" descr="Tangente (trigonometría) - Wikipedia, la enciclopedia libre">
            <a:extLst>
              <a:ext uri="{FF2B5EF4-FFF2-40B4-BE49-F238E27FC236}">
                <a16:creationId xmlns:a16="http://schemas.microsoft.com/office/drawing/2014/main" id="{3E005349-7786-DFF4-7E1A-FFB281B3E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122" y="1606704"/>
            <a:ext cx="6003870" cy="281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686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valor absoluto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146" name="Picture 2" descr="Valor absoluto - Wikipedia, la enciclopedia libre">
            <a:extLst>
              <a:ext uri="{FF2B5EF4-FFF2-40B4-BE49-F238E27FC236}">
                <a16:creationId xmlns:a16="http://schemas.microsoft.com/office/drawing/2014/main" id="{013ED7DB-E663-36A5-618C-004D9F8BB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285" y="1407985"/>
            <a:ext cx="4816020" cy="3210680"/>
          </a:xfrm>
          <a:prstGeom prst="rect">
            <a:avLst/>
          </a:prstGeom>
          <a:solidFill>
            <a:schemeClr val="tx2"/>
          </a:solidFill>
        </p:spPr>
      </p:pic>
    </p:spTree>
    <p:extLst>
      <p:ext uri="{BB962C8B-B14F-4D97-AF65-F5344CB8AC3E}">
        <p14:creationId xmlns:p14="http://schemas.microsoft.com/office/powerpoint/2010/main" val="336043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logarítmica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170" name="Picture 2" descr="Ejercicios de Funciones Logarítmicas Resueltos y para Resolver -  Neurochispas">
            <a:extLst>
              <a:ext uri="{FF2B5EF4-FFF2-40B4-BE49-F238E27FC236}">
                <a16:creationId xmlns:a16="http://schemas.microsoft.com/office/drawing/2014/main" id="{14E8EC01-AD73-7EF9-2556-D7EE26296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546" y="1177784"/>
            <a:ext cx="431574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43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cociente entre polinomios </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8194" name="Picture 2" descr="Ejercicios de Matemática">
            <a:extLst>
              <a:ext uri="{FF2B5EF4-FFF2-40B4-BE49-F238E27FC236}">
                <a16:creationId xmlns:a16="http://schemas.microsoft.com/office/drawing/2014/main" id="{EF862C7F-2817-5B76-DEA5-ED5F5671B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270" y="1188730"/>
            <a:ext cx="4341255" cy="364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58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5019262" y="2454286"/>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997243"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7" name="Picture 3"/>
          <p:cNvPicPr>
            <a:picLocks noChangeAspect="1" noChangeArrowheads="1"/>
          </p:cNvPicPr>
          <p:nvPr/>
        </p:nvPicPr>
        <p:blipFill>
          <a:blip r:embed="rId4"/>
          <a:srcRect/>
          <a:stretch>
            <a:fillRect/>
          </a:stretch>
        </p:blipFill>
        <p:spPr bwMode="auto">
          <a:xfrm>
            <a:off x="76202" y="1013958"/>
            <a:ext cx="2173638" cy="1457098"/>
          </a:xfrm>
          <a:prstGeom prst="rect">
            <a:avLst/>
          </a:prstGeom>
          <a:noFill/>
          <a:ln w="9525">
            <a:noFill/>
            <a:miter lim="800000"/>
            <a:headEnd/>
            <a:tailEnd/>
          </a:ln>
          <a:effectLst/>
        </p:spPr>
      </p:pic>
      <p:pic>
        <p:nvPicPr>
          <p:cNvPr id="1030" name="Picture 6" descr="Qué es Power BI de Office 365"/>
          <p:cNvPicPr>
            <a:picLocks noChangeAspect="1" noChangeArrowheads="1"/>
          </p:cNvPicPr>
          <p:nvPr/>
        </p:nvPicPr>
        <p:blipFill>
          <a:blip r:embed="rId5"/>
          <a:srcRect/>
          <a:stretch>
            <a:fillRect/>
          </a:stretch>
        </p:blipFill>
        <p:spPr bwMode="auto">
          <a:xfrm>
            <a:off x="87088" y="2775165"/>
            <a:ext cx="2206624" cy="1241662"/>
          </a:xfrm>
          <a:prstGeom prst="rect">
            <a:avLst/>
          </a:prstGeom>
          <a:noFill/>
        </p:spPr>
      </p:pic>
      <p:pic>
        <p:nvPicPr>
          <p:cNvPr id="1033" name="Picture 9" descr="Qlik: ¿qué es y cómo funciona esta herramienta de BI?"/>
          <p:cNvPicPr>
            <a:picLocks noChangeAspect="1" noChangeArrowheads="1"/>
          </p:cNvPicPr>
          <p:nvPr/>
        </p:nvPicPr>
        <p:blipFill>
          <a:blip r:embed="rId6"/>
          <a:srcRect l="3401"/>
          <a:stretch>
            <a:fillRect/>
          </a:stretch>
        </p:blipFill>
        <p:spPr bwMode="auto">
          <a:xfrm>
            <a:off x="2373086" y="1072226"/>
            <a:ext cx="2325655" cy="1324142"/>
          </a:xfrm>
          <a:prstGeom prst="rect">
            <a:avLst/>
          </a:prstGeom>
          <a:noFill/>
        </p:spPr>
      </p:pic>
      <p:pic>
        <p:nvPicPr>
          <p:cNvPr id="1035" name="Picture 11" descr="Las 8 herramientas de Data Analytics más usadas"/>
          <p:cNvPicPr>
            <a:picLocks noChangeAspect="1" noChangeArrowheads="1"/>
          </p:cNvPicPr>
          <p:nvPr/>
        </p:nvPicPr>
        <p:blipFill>
          <a:blip r:embed="rId7"/>
          <a:srcRect l="23453" r="18783" b="6905"/>
          <a:stretch>
            <a:fillRect/>
          </a:stretch>
        </p:blipFill>
        <p:spPr bwMode="auto">
          <a:xfrm>
            <a:off x="2405743" y="2778351"/>
            <a:ext cx="2318657" cy="12443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lvl="0" indent="0">
              <a:buSzPts val="1300"/>
            </a:pPr>
            <a:r>
              <a:rPr lang="es-ES" dirty="0"/>
              <a:t> -Regresión Logística</a:t>
            </a:r>
          </a:p>
          <a:p>
            <a:pPr marL="146050" indent="0">
              <a:buSzPts val="1300"/>
            </a:pPr>
            <a:r>
              <a:rPr lang="es-ES" dirty="0"/>
              <a:t> </a:t>
            </a:r>
          </a:p>
          <a:p>
            <a:pPr marL="146050" indent="0">
              <a:buSzPts val="1300"/>
            </a:pPr>
            <a:r>
              <a:rPr lang="es-ES" dirty="0"/>
              <a:t> </a:t>
            </a:r>
          </a:p>
        </p:txBody>
      </p:sp>
      <p:sp>
        <p:nvSpPr>
          <p:cNvPr id="176" name="Google Shape;176;p30"/>
          <p:cNvSpPr txBox="1">
            <a:spLocks noGrp="1"/>
          </p:cNvSpPr>
          <p:nvPr>
            <p:ph type="title" idx="2"/>
          </p:nvPr>
        </p:nvSpPr>
        <p:spPr>
          <a:xfrm>
            <a:off x="4849170" y="1001125"/>
            <a:ext cx="2114338"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1648536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86396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a:t>
            </a:r>
            <a:r>
              <a:rPr lang="es-ES" sz="1600" b="1" dirty="0">
                <a:solidFill>
                  <a:srgbClr val="EAFEE8"/>
                </a:solidFill>
                <a:latin typeface="Fira Sans Condensed Light" panose="020B0604020202020204" charset="0"/>
                <a:cs typeface="Times New Roman" panose="02020603050405020304" pitchFamily="18" charset="0"/>
              </a:rPr>
              <a:t>regresión logística </a:t>
            </a:r>
            <a:r>
              <a:rPr lang="es-ES" sz="1600" dirty="0">
                <a:solidFill>
                  <a:srgbClr val="EAFEE8"/>
                </a:solidFill>
                <a:latin typeface="Fira Sans Condensed Light" panose="020B0604020202020204" charset="0"/>
                <a:cs typeface="Times New Roman" panose="02020603050405020304" pitchFamily="18" charset="0"/>
              </a:rPr>
              <a:t>o </a:t>
            </a:r>
            <a:r>
              <a:rPr lang="es-ES" sz="1600" b="1" dirty="0" err="1">
                <a:solidFill>
                  <a:srgbClr val="EAFEE8"/>
                </a:solidFill>
                <a:latin typeface="Fira Sans Condensed Light" panose="020B0604020202020204" charset="0"/>
                <a:cs typeface="Times New Roman" panose="02020603050405020304" pitchFamily="18" charset="0"/>
              </a:rPr>
              <a:t>Logistic</a:t>
            </a:r>
            <a:r>
              <a:rPr lang="es-ES" sz="1600" b="1" dirty="0">
                <a:solidFill>
                  <a:srgbClr val="EAFEE8"/>
                </a:solidFill>
                <a:latin typeface="Fira Sans Condensed Light" panose="020B0604020202020204" charset="0"/>
                <a:cs typeface="Times New Roman" panose="02020603050405020304" pitchFamily="18" charset="0"/>
              </a:rPr>
              <a:t> </a:t>
            </a:r>
            <a:r>
              <a:rPr lang="es-ES" sz="1600" b="1" dirty="0" err="1">
                <a:solidFill>
                  <a:srgbClr val="EAFEE8"/>
                </a:solidFill>
                <a:latin typeface="Fira Sans Condensed Light" panose="020B0604020202020204" charset="0"/>
                <a:cs typeface="Times New Roman" panose="02020603050405020304" pitchFamily="18" charset="0"/>
              </a:rPr>
              <a:t>Regression</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es un algoritmo de clasificación que se utiliza para predecir la probabilidad de una variable dependiente categórica. En la regresión logística, la variable dependiente es una variable binaria que contiene datos codificados como 1 – 0, sí – no, abierto – cerrado, etc.</a:t>
            </a:r>
          </a:p>
        </p:txBody>
      </p:sp>
      <p:pic>
        <p:nvPicPr>
          <p:cNvPr id="3" name="Picture 4" descr="Cuál es la diferencia entre Regresión Lineal y Regresión Logística? - 🤖  Aprende IA">
            <a:extLst>
              <a:ext uri="{FF2B5EF4-FFF2-40B4-BE49-F238E27FC236}">
                <a16:creationId xmlns:a16="http://schemas.microsoft.com/office/drawing/2014/main" id="{353E368B-D03C-610C-2C90-A366966E3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715" y="2110154"/>
            <a:ext cx="3817222" cy="26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3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resultado o variable objetivo es de naturaleza dicotómica. Dicotómica significa que solo hay dos clases posibles. Por ejemplo, se puede utilizar para problemas de detección de cáncer o calcular la probabilidad de que ocurra un evento.</a:t>
            </a:r>
          </a:p>
        </p:txBody>
      </p:sp>
      <p:pic>
        <p:nvPicPr>
          <p:cNvPr id="2050" name="Picture 2" descr="Regresión Logística - Teoría - 🤖 Aprende IA">
            <a:extLst>
              <a:ext uri="{FF2B5EF4-FFF2-40B4-BE49-F238E27FC236}">
                <a16:creationId xmlns:a16="http://schemas.microsoft.com/office/drawing/2014/main" id="{3060B57F-7AF9-8929-14F3-FF5D51A79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32" y="2761733"/>
            <a:ext cx="4182646" cy="227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es uno de los algoritmos de Machine </a:t>
            </a:r>
            <a:r>
              <a:rPr lang="es-ES" sz="1600" dirty="0" err="1">
                <a:solidFill>
                  <a:srgbClr val="EAFEE8"/>
                </a:solidFill>
                <a:latin typeface="Fira Sans Condensed Light" panose="020B0604020202020204" charset="0"/>
                <a:cs typeface="Times New Roman" panose="02020603050405020304" pitchFamily="18" charset="0"/>
              </a:rPr>
              <a:t>Learning</a:t>
            </a:r>
            <a:r>
              <a:rPr lang="es-ES" sz="1600" dirty="0">
                <a:solidFill>
                  <a:srgbClr val="EAFEE8"/>
                </a:solidFill>
                <a:latin typeface="Fira Sans Condensed Light" panose="020B0604020202020204" charset="0"/>
                <a:cs typeface="Times New Roman" panose="02020603050405020304" pitchFamily="18" charset="0"/>
              </a:rPr>
              <a:t> más simples y más utilizados para la clasificación de dos clases. Es fácil de implementar y se puede usar como línea de base para cualquier problema de clasificación binaria.</a:t>
            </a:r>
          </a:p>
        </p:txBody>
      </p:sp>
      <p:pic>
        <p:nvPicPr>
          <p:cNvPr id="3074" name="Picture 2" descr="Regresión Logistica">
            <a:extLst>
              <a:ext uri="{FF2B5EF4-FFF2-40B4-BE49-F238E27FC236}">
                <a16:creationId xmlns:a16="http://schemas.microsoft.com/office/drawing/2014/main" id="{73DB698B-337B-03E9-6CBB-8FC285CCF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857" y="1823238"/>
            <a:ext cx="3861039" cy="309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8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modelo logístico binario se utiliza para estimar la probabilidad de una respuesta binaria basada </a:t>
            </a:r>
            <a:r>
              <a:rPr lang="es-ES" sz="1600" b="1" dirty="0">
                <a:solidFill>
                  <a:srgbClr val="EAFEE8"/>
                </a:solidFill>
                <a:latin typeface="Fira Sans Condensed Light" panose="020B0604020202020204" charset="0"/>
                <a:cs typeface="Times New Roman" panose="02020603050405020304" pitchFamily="18" charset="0"/>
              </a:rPr>
              <a:t>en una o más variables predictoras o independientes</a:t>
            </a:r>
            <a:r>
              <a:rPr lang="es-ES" sz="1600" dirty="0">
                <a:solidFill>
                  <a:srgbClr val="EAFEE8"/>
                </a:solidFill>
                <a:latin typeface="Fira Sans Condensed Light" panose="020B0604020202020204" charset="0"/>
                <a:cs typeface="Times New Roman" panose="02020603050405020304" pitchFamily="18" charset="0"/>
              </a:rPr>
              <a:t>. Permite decir que la presencia de un factor de riesgo aumenta la probabilidad de un resultado dado un porcentaje específico.</a:t>
            </a:r>
          </a:p>
        </p:txBody>
      </p:sp>
      <p:pic>
        <p:nvPicPr>
          <p:cNvPr id="4098" name="Picture 2" descr="Capítulo 5 Modelos lineales | AnalizaR Datos Políticos">
            <a:extLst>
              <a:ext uri="{FF2B5EF4-FFF2-40B4-BE49-F238E27FC236}">
                <a16:creationId xmlns:a16="http://schemas.microsoft.com/office/drawing/2014/main" id="{58676684-986F-0C74-9D55-1F39359B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6" y="1719028"/>
            <a:ext cx="4240345" cy="302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lleva el nombre de la función utilizada en el núcleo del método, la función logística es también llamada </a:t>
            </a:r>
            <a:r>
              <a:rPr lang="es-ES" sz="1600" b="1" dirty="0">
                <a:solidFill>
                  <a:srgbClr val="EAFEE8"/>
                </a:solidFill>
                <a:latin typeface="Fira Sans Condensed Light" panose="020B0604020202020204" charset="0"/>
                <a:cs typeface="Times New Roman" panose="02020603050405020304" pitchFamily="18" charset="0"/>
              </a:rPr>
              <a:t>función Sigmoide</a:t>
            </a:r>
            <a:r>
              <a:rPr lang="es-ES" sz="1600" dirty="0">
                <a:solidFill>
                  <a:srgbClr val="EAFEE8"/>
                </a:solidFill>
                <a:latin typeface="Fira Sans Condensed Light" panose="020B0604020202020204" charset="0"/>
                <a:cs typeface="Times New Roman" panose="02020603050405020304" pitchFamily="18" charset="0"/>
              </a:rPr>
              <a:t>. Esta función es una curva en forma de S que puede tomar cualquier número de valor real y asignar a un valor entre 0 y 1.</a:t>
            </a:r>
          </a:p>
        </p:txBody>
      </p:sp>
      <p:pic>
        <p:nvPicPr>
          <p:cNvPr id="5122" name="Picture 2" descr="Regresión Logística - teoria 5">
            <a:extLst>
              <a:ext uri="{FF2B5EF4-FFF2-40B4-BE49-F238E27FC236}">
                <a16:creationId xmlns:a16="http://schemas.microsoft.com/office/drawing/2014/main" id="{8A5F9C96-3E66-C316-3954-BD9BA4D72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7" y="1878840"/>
            <a:ext cx="4186445" cy="282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668215"/>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Entonces si aplicamos la función Sigmoide en la Regresión Lineal nos quedaría algo como esto:</a:t>
            </a:r>
          </a:p>
        </p:txBody>
      </p:sp>
      <p:pic>
        <p:nvPicPr>
          <p:cNvPr id="6146" name="Picture 2" descr="Regresión Logística - teoria 6">
            <a:extLst>
              <a:ext uri="{FF2B5EF4-FFF2-40B4-BE49-F238E27FC236}">
                <a16:creationId xmlns:a16="http://schemas.microsoft.com/office/drawing/2014/main" id="{34AF1541-0D18-0141-8531-AC93E3FE8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009" y="2905727"/>
            <a:ext cx="4915889" cy="192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0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matriz de confusión es una herramienta muy útil para valorar cómo de bueno es un modelo clasificación basado en aprendizaje automático. En particular, sirve para mostrar de forma explícita cuándo una clase es confundida con otra, lo cual nos, permite trabajar de forma separada con distintos tipos de error.</a:t>
            </a:r>
          </a:p>
        </p:txBody>
      </p:sp>
      <p:pic>
        <p:nvPicPr>
          <p:cNvPr id="1028" name="Picture 4" descr="La matriz de confusión y sus métricas – Inteligencia Artificial –">
            <a:extLst>
              <a:ext uri="{FF2B5EF4-FFF2-40B4-BE49-F238E27FC236}">
                <a16:creationId xmlns:a16="http://schemas.microsoft.com/office/drawing/2014/main" id="{47094A19-1EB0-46F3-ECE4-9C81459FD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320" y="1777818"/>
            <a:ext cx="3242071" cy="290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6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Matriz de Confusión - 🤖 Aprende IA">
            <a:extLst>
              <a:ext uri="{FF2B5EF4-FFF2-40B4-BE49-F238E27FC236}">
                <a16:creationId xmlns:a16="http://schemas.microsoft.com/office/drawing/2014/main" id="{0D3C0E72-310E-5644-8A2F-9E61BE859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16" y="2017192"/>
            <a:ext cx="7690337" cy="268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5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La matriz de confusión y sus métricas – Inteligencia Artificial –">
            <a:extLst>
              <a:ext uri="{FF2B5EF4-FFF2-40B4-BE49-F238E27FC236}">
                <a16:creationId xmlns:a16="http://schemas.microsoft.com/office/drawing/2014/main" id="{06618F6A-1E37-3074-51AB-BA3C77E55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346" y="1340371"/>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“Si no sabes explicarlo de un modo simple, no lo entiendes bien...”   </a:t>
            </a:r>
          </a:p>
          <a:p>
            <a:pPr algn="l"/>
            <a:r>
              <a:rPr lang="es-ES" dirty="0"/>
              <a:t>       </a:t>
            </a:r>
          </a:p>
          <a:p>
            <a:pPr algn="l"/>
            <a:r>
              <a:rPr lang="es-ES" dirty="0"/>
              <a:t>                                               –Albert Einstein</a:t>
            </a:r>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a:t>
            </a:r>
            <a:r>
              <a:rPr lang="en-US" sz="3000" b="1" dirty="0">
                <a:solidFill>
                  <a:srgbClr val="F3F3F3"/>
                </a:solidFill>
                <a:latin typeface="Rajdhani"/>
                <a:ea typeface="Rajdhani"/>
                <a:cs typeface="Rajdhani"/>
                <a:sym typeface="Rajdhani"/>
              </a:rPr>
              <a:t>.1</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lvl="1"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No Lineal</a:t>
            </a:r>
          </a:p>
          <a:p>
            <a:pPr lvl="1"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la ciudad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n-US" sz="1600" b="1" dirty="0">
              <a:solidFill>
                <a:schemeClr val="tx2"/>
              </a:solidFill>
              <a:latin typeface="Fira Sans Condensed Light" panose="020B0604020202020204" charset="0"/>
              <a:cs typeface="Times New Roman" panose="02020603050405020304" pitchFamily="18" charset="0"/>
            </a:endParaRPr>
          </a:p>
          <a:p>
            <a:pPr lvl="1"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acciones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preprocesamiento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necesarias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Nulos</a:t>
            </a:r>
            <a:r>
              <a:rPr lang="en-US" sz="1600" b="1" dirty="0">
                <a:solidFill>
                  <a:schemeClr val="tx2"/>
                </a:solidFill>
                <a:latin typeface="Fira Sans Condensed Light" panose="020B0604020202020204" charset="0"/>
                <a:cs typeface="Times New Roman" panose="02020603050405020304" pitchFamily="18" charset="0"/>
              </a:rPr>
              <a:t>  y Outliers</a:t>
            </a:r>
          </a:p>
          <a:p>
            <a:pPr lvl="1"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10 casos de correlación logística que existe entre diferentes variables de nuestra base de datos,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lvl="1" algn="just"/>
            <a:endParaRPr lang="es-ES" sz="1600" b="1" dirty="0">
              <a:solidFill>
                <a:srgbClr val="EAFEE8"/>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Convertir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las variables </a:t>
            </a:r>
            <a:r>
              <a:rPr lang="es-ES" sz="1600" b="1" dirty="0">
                <a:solidFill>
                  <a:schemeClr val="tx2"/>
                </a:solidFill>
                <a:latin typeface="Fira Sans Condensed Light" panose="020B0604020202020204" charset="0"/>
                <a:cs typeface="Times New Roman" panose="02020603050405020304" pitchFamily="18" charset="0"/>
              </a:rPr>
              <a:t>que sean necesarias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variables de tipo  dicotómica con las categorías que se consideren pertinentes,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lvl="1" algn="just"/>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267491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33538"/>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a:t>
            </a:r>
            <a:r>
              <a:rPr lang="en-US" sz="3000" b="1" dirty="0">
                <a:solidFill>
                  <a:srgbClr val="F3F3F3"/>
                </a:solidFill>
                <a:latin typeface="Rajdhani"/>
                <a:ea typeface="Rajdhani"/>
                <a:cs typeface="Rajdhani"/>
                <a:sym typeface="Rajdhani"/>
              </a:rPr>
              <a:t>.1</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precisión</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exactitud</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sensibilidad</a:t>
            </a:r>
            <a:r>
              <a:rPr lang="en-US" sz="1600" b="1" dirty="0">
                <a:solidFill>
                  <a:schemeClr val="accent4"/>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analizada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según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subirlo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EAFEE8"/>
                </a:solidFill>
                <a:latin typeface="Fira Sans Condensed Light" panose="020B0604020202020204" charset="0"/>
                <a:cs typeface="Times New Roman" panose="02020603050405020304" pitchFamily="18" charset="0"/>
              </a:rPr>
              <a:t>pdf.</a:t>
            </a:r>
            <a:endParaRPr lang="en-US" sz="1600" dirty="0">
              <a:solidFill>
                <a:srgbClr val="EAFEE8"/>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9.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837818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1A6515DF-DB57-7A85-AC4B-6D7CB6D7A759}"/>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8E50AA62-53EA-FA27-1972-6C0F350577D9}"/>
              </a:ext>
            </a:extLst>
          </p:cNvPr>
          <p:cNvSpPr txBox="1">
            <a:spLocks noGrp="1"/>
          </p:cNvSpPr>
          <p:nvPr>
            <p:ph type="title"/>
          </p:nvPr>
        </p:nvSpPr>
        <p:spPr>
          <a:xfrm>
            <a:off x="522824" y="971850"/>
            <a:ext cx="4049175" cy="3199800"/>
          </a:xfrm>
          <a:prstGeom prst="rect">
            <a:avLst/>
          </a:prstGeom>
        </p:spPr>
        <p:txBody>
          <a:bodyPr spcFirstLastPara="1" wrap="square" lIns="91425" tIns="91425" rIns="91425" bIns="91425" anchor="ctr" anchorCtr="0">
            <a:noAutofit/>
          </a:bodyPr>
          <a:lstStyle/>
          <a:p>
            <a:pPr lvl="0"/>
            <a:r>
              <a:rPr lang="en" sz="4000" dirty="0"/>
              <a:t>ACTIVIDAD SOCIO FORMADOR</a:t>
            </a:r>
            <a:endParaRPr sz="4000" dirty="0"/>
          </a:p>
        </p:txBody>
      </p:sp>
      <p:sp>
        <p:nvSpPr>
          <p:cNvPr id="175" name="Google Shape;175;p30">
            <a:extLst>
              <a:ext uri="{FF2B5EF4-FFF2-40B4-BE49-F238E27FC236}">
                <a16:creationId xmlns:a16="http://schemas.microsoft.com/office/drawing/2014/main" id="{70264AF1-153A-40B6-9377-67EE5A405A06}"/>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-Regresión Logística</a:t>
            </a:r>
            <a:endParaRPr dirty="0"/>
          </a:p>
        </p:txBody>
      </p:sp>
      <p:sp>
        <p:nvSpPr>
          <p:cNvPr id="176" name="Google Shape;176;p30">
            <a:extLst>
              <a:ext uri="{FF2B5EF4-FFF2-40B4-BE49-F238E27FC236}">
                <a16:creationId xmlns:a16="http://schemas.microsoft.com/office/drawing/2014/main" id="{0E14A1C2-7EA1-2FC6-7D49-8C1E81386028}"/>
              </a:ext>
            </a:extLst>
          </p:cNvPr>
          <p:cNvSpPr txBox="1">
            <a:spLocks noGrp="1"/>
          </p:cNvSpPr>
          <p:nvPr>
            <p:ph type="title" idx="2"/>
          </p:nvPr>
        </p:nvSpPr>
        <p:spPr>
          <a:xfrm>
            <a:off x="4849169" y="1001125"/>
            <a:ext cx="2301907"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11</a:t>
            </a:r>
            <a:endParaRPr dirty="0"/>
          </a:p>
        </p:txBody>
      </p:sp>
      <p:cxnSp>
        <p:nvCxnSpPr>
          <p:cNvPr id="177" name="Google Shape;177;p30">
            <a:extLst>
              <a:ext uri="{FF2B5EF4-FFF2-40B4-BE49-F238E27FC236}">
                <a16:creationId xmlns:a16="http://schemas.microsoft.com/office/drawing/2014/main" id="{1316520A-6B18-0B10-2648-A7169C0BE458}"/>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1E5C416D-6B8D-BD0A-B50C-4361D7A816CB}"/>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EB569E2F-80CC-99F0-D954-D48EEBE07552}"/>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5494559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1" name="150 Flecha curvada hacia arriba"/>
          <p:cNvSpPr/>
          <p:nvPr/>
        </p:nvSpPr>
        <p:spPr>
          <a:xfrm>
            <a:off x="6466115" y="3614057"/>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2" name="151 Flecha curvada hacia arriba"/>
          <p:cNvSpPr/>
          <p:nvPr/>
        </p:nvSpPr>
        <p:spPr>
          <a:xfrm rot="10800000">
            <a:off x="6357255" y="2253342"/>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0" y="889788"/>
            <a:ext cx="45720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-Regresión No Lineal</a:t>
            </a:r>
          </a:p>
          <a:p>
            <a:pPr marL="146050" indent="0">
              <a:buSzPts val="1300"/>
            </a:pPr>
            <a:r>
              <a:rPr lang="es-ES" dirty="0"/>
              <a:t> </a:t>
            </a:r>
            <a:endParaRPr dirty="0"/>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09</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108890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259080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3" y="1878840"/>
            <a:ext cx="4205687"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Regresión no lineal es un método para encontrar un modelo no lineal para la relación entre la variable dependiente y un conjunto de variables independientes. A diferencia de la regresión lineal tradicional, que está restringida a la estimación de modelos lineales, la regresión no lineal puede estimar modelos con relaciones arbitrarias entre las variables independientes y las dependientes. Esto se lleva a cabo usando algoritmos de estimación iterativos.</a:t>
            </a:r>
          </a:p>
        </p:txBody>
      </p:sp>
      <p:pic>
        <p:nvPicPr>
          <p:cNvPr id="1028" name="Picture 4" descr="Ajuste de curvas con regresión lineal y no lineal con Minitab">
            <a:extLst>
              <a:ext uri="{FF2B5EF4-FFF2-40B4-BE49-F238E27FC236}">
                <a16:creationId xmlns:a16="http://schemas.microsoft.com/office/drawing/2014/main" id="{FF5D8E2B-FD3D-D57F-429D-8C7FF3D06A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307" r="33457"/>
          <a:stretch/>
        </p:blipFill>
        <p:spPr bwMode="auto">
          <a:xfrm>
            <a:off x="4977780" y="1237409"/>
            <a:ext cx="1931899" cy="17454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juste de curvas con regresión lineal y no lineal con Minitab">
            <a:extLst>
              <a:ext uri="{FF2B5EF4-FFF2-40B4-BE49-F238E27FC236}">
                <a16:creationId xmlns:a16="http://schemas.microsoft.com/office/drawing/2014/main" id="{E4304F71-6B5A-2A52-74CB-0827DED69E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0" r="65979"/>
          <a:stretch/>
        </p:blipFill>
        <p:spPr bwMode="auto">
          <a:xfrm>
            <a:off x="7005867" y="2064732"/>
            <a:ext cx="2028087" cy="17454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juste de curvas con regresión lineal y no lineal con Minitab">
            <a:extLst>
              <a:ext uri="{FF2B5EF4-FFF2-40B4-BE49-F238E27FC236}">
                <a16:creationId xmlns:a16="http://schemas.microsoft.com/office/drawing/2014/main" id="{2998F2EF-457B-8B52-4769-A69957FE7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685" t="3117" r="-576" b="-3117"/>
          <a:stretch/>
        </p:blipFill>
        <p:spPr bwMode="auto">
          <a:xfrm>
            <a:off x="4929685" y="3278923"/>
            <a:ext cx="2028087" cy="1745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902677" y="3295367"/>
            <a:ext cx="632074"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5814" y="3570752"/>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550075" y="386175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a:endCxn id="15" idx="0"/>
          </p:cNvCxnSpPr>
          <p:nvPr/>
        </p:nvCxnSpPr>
        <p:spPr>
          <a:xfrm flipH="1">
            <a:off x="2244483" y="3349905"/>
            <a:ext cx="709731" cy="5118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Google Shape;1603;p42">
                <a:extLst>
                  <a:ext uri="{FF2B5EF4-FFF2-40B4-BE49-F238E27FC236}">
                    <a16:creationId xmlns:a16="http://schemas.microsoft.com/office/drawing/2014/main" id="{239D8841-78B1-81ED-472B-30D8E4448EEE}"/>
                  </a:ext>
                </a:extLst>
              </p:cNvPr>
              <p:cNvSpPr txBox="1"/>
              <p:nvPr/>
            </p:nvSpPr>
            <p:spPr>
              <a:xfrm>
                <a:off x="134036" y="2559642"/>
                <a:ext cx="4413546" cy="478748"/>
              </a:xfrm>
              <a:prstGeom prst="rect">
                <a:avLst/>
              </a:prstGeom>
              <a:noFill/>
              <a:ln>
                <a:noFill/>
              </a:ln>
            </p:spPr>
            <p:txBody>
              <a:bodyPr spcFirstLastPara="1" wrap="square" lIns="91425" tIns="182875" rIns="91425" bIns="0" anchor="t" anchorCtr="0">
                <a:noAutofit/>
              </a:bodyPr>
              <a:lstStyle/>
              <a:p>
                <a:pPr algn="just"/>
                <a14:m>
                  <m:oMathPara xmlns:m="http://schemas.openxmlformats.org/officeDocument/2006/math">
                    <m:oMathParaPr>
                      <m:jc m:val="centerGroup"/>
                    </m:oMathParaPr>
                    <m:oMath xmlns:m="http://schemas.openxmlformats.org/officeDocument/2006/math">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𝒚</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𝒂</m:t>
                      </m:r>
                      <m:sSup>
                        <m:sSupPr>
                          <m:ctrlP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ctrlPr>
                        </m:sSupPr>
                        <m:e>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𝒙</m:t>
                          </m:r>
                        </m:e>
                        <m:sup>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𝟐</m:t>
                          </m:r>
                        </m:sup>
                      </m:sSup>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𝐛𝐱</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𝐜</m:t>
                      </m:r>
                    </m:oMath>
                  </m:oMathPara>
                </a14:m>
                <a:endParaRPr lang="es-ES" sz="40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mc:Choice>
        <mc:Fallback xmlns="">
          <p:sp>
            <p:nvSpPr>
              <p:cNvPr id="2" name="Google Shape;1603;p42">
                <a:extLst>
                  <a:ext uri="{FF2B5EF4-FFF2-40B4-BE49-F238E27FC236}">
                    <a16:creationId xmlns:a16="http://schemas.microsoft.com/office/drawing/2014/main" id="{239D8841-78B1-81ED-472B-30D8E4448EEE}"/>
                  </a:ext>
                </a:extLst>
              </p:cNvPr>
              <p:cNvSpPr txBox="1">
                <a:spLocks noRot="1" noChangeAspect="1" noMove="1" noResize="1" noEditPoints="1" noAdjustHandles="1" noChangeArrowheads="1" noChangeShapeType="1" noTextEdit="1"/>
              </p:cNvSpPr>
              <p:nvPr/>
            </p:nvSpPr>
            <p:spPr>
              <a:xfrm>
                <a:off x="134036" y="2559642"/>
                <a:ext cx="4413546" cy="478748"/>
              </a:xfrm>
              <a:prstGeom prst="rect">
                <a:avLst/>
              </a:prstGeom>
              <a:blipFill>
                <a:blip r:embed="rId4"/>
                <a:stretch>
                  <a:fillRect b="-65385"/>
                </a:stretch>
              </a:blipFill>
              <a:ln>
                <a:noFill/>
              </a:ln>
            </p:spPr>
            <p:txBody>
              <a:bodyPr/>
              <a:lstStyle/>
              <a:p>
                <a:r>
                  <a:rPr lang="es-MX">
                    <a:noFill/>
                  </a:rPr>
                  <a:t> </a:t>
                </a:r>
              </a:p>
            </p:txBody>
          </p:sp>
        </mc:Fallback>
      </mc:AlternateContent>
      <p:cxnSp>
        <p:nvCxnSpPr>
          <p:cNvPr id="7" name="Conector recto de flecha 6">
            <a:extLst>
              <a:ext uri="{FF2B5EF4-FFF2-40B4-BE49-F238E27FC236}">
                <a16:creationId xmlns:a16="http://schemas.microsoft.com/office/drawing/2014/main" id="{E638BE36-7737-C365-6847-B1D57E2AD9EC}"/>
              </a:ext>
            </a:extLst>
          </p:cNvPr>
          <p:cNvCxnSpPr>
            <a:cxnSpLocks/>
          </p:cNvCxnSpPr>
          <p:nvPr/>
        </p:nvCxnSpPr>
        <p:spPr>
          <a:xfrm flipH="1">
            <a:off x="3663946" y="3314829"/>
            <a:ext cx="441874" cy="5469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1603;p42">
            <a:extLst>
              <a:ext uri="{FF2B5EF4-FFF2-40B4-BE49-F238E27FC236}">
                <a16:creationId xmlns:a16="http://schemas.microsoft.com/office/drawing/2014/main" id="{08C68259-864E-B769-8F6B-520D3D0F8B35}"/>
              </a:ext>
            </a:extLst>
          </p:cNvPr>
          <p:cNvSpPr txBox="1"/>
          <p:nvPr/>
        </p:nvSpPr>
        <p:spPr>
          <a:xfrm>
            <a:off x="2938890" y="3780204"/>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5"/>
          <a:stretch>
            <a:fillRect/>
          </a:stretch>
        </p:blipFill>
        <p:spPr>
          <a:xfrm>
            <a:off x="4966797" y="2589879"/>
            <a:ext cx="3416549" cy="2414173"/>
          </a:xfrm>
          <a:prstGeom prst="rect">
            <a:avLst/>
          </a:prstGeom>
        </p:spPr>
      </p:pic>
    </p:spTree>
    <p:extLst>
      <p:ext uri="{BB962C8B-B14F-4D97-AF65-F5344CB8AC3E}">
        <p14:creationId xmlns:p14="http://schemas.microsoft.com/office/powerpoint/2010/main" val="229226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Consecuencias de no elegir el mejor modelo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4"/>
          <a:stretch>
            <a:fillRect/>
          </a:stretch>
        </p:blipFill>
        <p:spPr>
          <a:xfrm>
            <a:off x="4966798" y="2589880"/>
            <a:ext cx="3068614" cy="2168318"/>
          </a:xfrm>
          <a:prstGeom prst="rect">
            <a:avLst/>
          </a:prstGeom>
        </p:spPr>
      </p:pic>
      <p:pic>
        <p:nvPicPr>
          <p:cNvPr id="4" name="Imagen 3">
            <a:extLst>
              <a:ext uri="{FF2B5EF4-FFF2-40B4-BE49-F238E27FC236}">
                <a16:creationId xmlns:a16="http://schemas.microsoft.com/office/drawing/2014/main" id="{D269C9AA-8A0A-59B3-DDD5-27CCA668578B}"/>
              </a:ext>
            </a:extLst>
          </p:cNvPr>
          <p:cNvPicPr>
            <a:picLocks noChangeAspect="1"/>
          </p:cNvPicPr>
          <p:nvPr/>
        </p:nvPicPr>
        <p:blipFill>
          <a:blip r:embed="rId5"/>
          <a:stretch>
            <a:fillRect/>
          </a:stretch>
        </p:blipFill>
        <p:spPr>
          <a:xfrm>
            <a:off x="924777" y="2603126"/>
            <a:ext cx="3416549" cy="2168318"/>
          </a:xfrm>
          <a:prstGeom prst="rect">
            <a:avLst/>
          </a:prstGeom>
        </p:spPr>
      </p:pic>
    </p:spTree>
    <p:extLst>
      <p:ext uri="{BB962C8B-B14F-4D97-AF65-F5344CB8AC3E}">
        <p14:creationId xmlns:p14="http://schemas.microsoft.com/office/powerpoint/2010/main" val="323185956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10821</TotalTime>
  <Words>1332</Words>
  <Application>Microsoft Office PowerPoint</Application>
  <PresentationFormat>Presentación en pantalla (16:9)</PresentationFormat>
  <Paragraphs>252</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Rajdhani</vt:lpstr>
      <vt:lpstr>Arial</vt:lpstr>
      <vt:lpstr>Cambria Math</vt:lpstr>
      <vt:lpstr>Fira Sans Condensed Light</vt:lpstr>
      <vt:lpstr>Advent Pro Light</vt:lpstr>
      <vt:lpstr>Anton</vt:lpstr>
      <vt:lpstr>Ai Tech Agency by Slidesgo</vt:lpstr>
      <vt:lpstr>Presentación de PowerPoint</vt:lpstr>
      <vt:lpstr>Bienvenida</vt:lpstr>
      <vt:lpstr>Presentación de PowerPoint</vt:lpstr>
      <vt:lpstr>ANALÍTICA DE DATOS</vt:lpstr>
      <vt:lpstr>METODOLOGÍA CRISP DM</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ACTIVIDAD SOCIO FORMADOR</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300</cp:revision>
  <dcterms:modified xsi:type="dcterms:W3CDTF">2025-04-20T18:54:51Z</dcterms:modified>
</cp:coreProperties>
</file>