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6"/>
  </p:notesMasterIdLst>
  <p:sldIdLst>
    <p:sldId id="256" r:id="rId2"/>
    <p:sldId id="357" r:id="rId3"/>
    <p:sldId id="358" r:id="rId4"/>
    <p:sldId id="365" r:id="rId5"/>
    <p:sldId id="426" r:id="rId6"/>
    <p:sldId id="461" r:id="rId7"/>
    <p:sldId id="462" r:id="rId8"/>
    <p:sldId id="463" r:id="rId9"/>
    <p:sldId id="464" r:id="rId10"/>
    <p:sldId id="466" r:id="rId11"/>
    <p:sldId id="465" r:id="rId12"/>
    <p:sldId id="467" r:id="rId13"/>
    <p:sldId id="468" r:id="rId14"/>
    <p:sldId id="469" r:id="rId15"/>
    <p:sldId id="424" r:id="rId16"/>
    <p:sldId id="425" r:id="rId17"/>
    <p:sldId id="427" r:id="rId18"/>
    <p:sldId id="428" r:id="rId19"/>
    <p:sldId id="472" r:id="rId20"/>
    <p:sldId id="429" r:id="rId21"/>
    <p:sldId id="430" r:id="rId22"/>
    <p:sldId id="470" r:id="rId23"/>
    <p:sldId id="471" r:id="rId24"/>
    <p:sldId id="280" r:id="rId25"/>
  </p:sldIdLst>
  <p:sldSz cx="9144000" cy="5143500" type="screen16x9"/>
  <p:notesSz cx="6858000" cy="9144000"/>
  <p:embeddedFontLst>
    <p:embeddedFont>
      <p:font typeface="Advent Pro Light" panose="020B0604020202020204" charset="0"/>
      <p:regular r:id="rId27"/>
      <p:bold r:id="rId28"/>
    </p:embeddedFont>
    <p:embeddedFont>
      <p:font typeface="Anton" pitchFamily="2" charset="0"/>
      <p:regular r:id="rId29"/>
    </p:embeddedFont>
    <p:embeddedFont>
      <p:font typeface="Fira Sans Condensed Light" panose="020B0403050000020004" pitchFamily="34" charset="0"/>
      <p:regular r:id="rId30"/>
      <p:bold r:id="rId31"/>
      <p:italic r:id="rId32"/>
      <p:boldItalic r:id="rId33"/>
    </p:embeddedFont>
    <p:embeddedFont>
      <p:font typeface="Rajdhani" panose="020B0604020202020204" charset="0"/>
      <p:regular r:id="rId34"/>
      <p:bold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C408"/>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0909" autoAdjust="0"/>
  </p:normalViewPr>
  <p:slideViewPr>
    <p:cSldViewPr snapToGrid="0">
      <p:cViewPr varScale="1">
        <p:scale>
          <a:sx n="82" d="100"/>
          <a:sy n="82" d="100"/>
        </p:scale>
        <p:origin x="1044" y="84"/>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2732A0D6-699E-7882-562B-E09E5F5BAB36}"/>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AA6B6472-DDFE-E5B4-A9CA-FD90A68C10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B32B24D5-5162-8BBF-BD3A-996A99739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7865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6B87132B-A247-5C97-B871-35666E0A557D}"/>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01218A4B-031F-D67F-6B68-029DAB5590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50CAA4D4-136E-611E-389C-1D5AEC21ED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1089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595FF8AA-D0B1-4C77-A3AC-25E06C8F80B9}"/>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3146279D-95F9-85FE-7827-484DC02775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230D0B78-E069-0E24-3B4D-BC1DF48DB6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3677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9280B06-49D2-E1CB-6641-AAE657E405EA}"/>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3858B12-69C0-642B-4D5A-48F5B714CD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24FFE97A-529D-6AB5-0F8A-AECC33A348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9926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7D1B0B4E-0AF3-8795-CED3-C511726CC22F}"/>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2575E9EB-B57D-58E9-4E37-F8E89C2062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EE687D45-8AB1-721A-C5DB-59E2C3FBA5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1147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0055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52897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98927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0265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DD00A279-5360-5868-DEF7-9C8FDB4AB9D0}"/>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6EF70AF-432C-D00C-2BAD-1C97A0E529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111FB4E2-54BF-E448-A708-4EAFD88B84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7842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4110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5934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7697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4265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215C5218-BB5F-BB18-3FC9-0B5C0D0E6632}"/>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C9EAC09A-9CDF-943F-7A4B-72435B11A1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44620C27-2137-1A5F-D34C-460A8A5BBB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2053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83887FBD-7613-16D6-DFB1-1063AAF91ED2}"/>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289C6C06-D81F-CFCD-3315-5FAF5DC663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143216DC-7F32-E2E4-602D-CD7F82A063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9373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3BC2441D-1D4D-D786-A278-743FA1091033}"/>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A6100111-8CC2-CE5C-F269-01586E3C37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EE30C203-E33F-4FC6-A9C1-7FDCC7EDF2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2970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BB8F134A-4831-0552-32D1-1D43A87B8C0C}"/>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08C2F1A-8E5F-8F4A-C0EF-2CB4528FBA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F866332D-A6A7-6635-15E3-009DCE518A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6051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87349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2" r:id="rId8"/>
    <p:sldLayoutId id="214748367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15.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TC2003B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Analítica de datos y herramientas de inteligencia artificial</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30 de Abril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496D6D8F-EE0D-1350-752B-A3E104410F42}"/>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22E2C49C-7888-6BBD-22A0-27B44AC4BE30}"/>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4D06C887-CF77-DB72-EED9-13ADADC3D34B}"/>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Reponderación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Clases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CFBB660-F4F7-B777-E4C0-C3E66424DE8F}"/>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29A618F8-49DE-21EE-43EF-4CBE325B7CD8}"/>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hace exactamente la reponderación?</a:t>
            </a:r>
          </a:p>
        </p:txBody>
      </p:sp>
      <p:sp>
        <p:nvSpPr>
          <p:cNvPr id="8" name="Google Shape;136;p27">
            <a:extLst>
              <a:ext uri="{FF2B5EF4-FFF2-40B4-BE49-F238E27FC236}">
                <a16:creationId xmlns:a16="http://schemas.microsoft.com/office/drawing/2014/main" id="{3F6C962D-8FD6-D50F-D3EC-7F89F7BA0CC4}"/>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3D6DFE63-0E3E-4E52-3AC0-687170076D40}"/>
              </a:ext>
            </a:extLst>
          </p:cNvPr>
          <p:cNvSpPr txBox="1"/>
          <p:nvPr/>
        </p:nvSpPr>
        <p:spPr>
          <a:xfrm>
            <a:off x="327272" y="1788808"/>
            <a:ext cx="3928204"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Durante el entrenamiento, la función de pérdida </a:t>
            </a:r>
            <a:r>
              <a:rPr lang="es-ES" sz="1600" b="1" dirty="0">
                <a:solidFill>
                  <a:srgbClr val="EAFEE8"/>
                </a:solidFill>
                <a:latin typeface="Fira Sans Condensed Light" panose="020B0604020202020204" charset="0"/>
                <a:cs typeface="Times New Roman" panose="02020603050405020304" pitchFamily="18" charset="0"/>
              </a:rPr>
              <a:t>(como la log-</a:t>
            </a:r>
            <a:r>
              <a:rPr lang="es-ES" sz="1600" b="1" dirty="0" err="1">
                <a:solidFill>
                  <a:srgbClr val="EAFEE8"/>
                </a:solidFill>
                <a:latin typeface="Fira Sans Condensed Light" panose="020B0604020202020204" charset="0"/>
                <a:cs typeface="Times New Roman" panose="02020603050405020304" pitchFamily="18" charset="0"/>
              </a:rPr>
              <a:t>loss</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se ajusta para que los errores cometidos en la clase minoritaria "pesen más", forzando al modelo a prestarles más atención. Esto se logra multiplicando la pérdida de cada ejemplo por un peso asignado según su clase.</a:t>
            </a:r>
          </a:p>
        </p:txBody>
      </p:sp>
      <p:pic>
        <p:nvPicPr>
          <p:cNvPr id="2" name="Picture 2" descr="Evaluando el error en los modelos de clasificación - Aprende IA">
            <a:extLst>
              <a:ext uri="{FF2B5EF4-FFF2-40B4-BE49-F238E27FC236}">
                <a16:creationId xmlns:a16="http://schemas.microsoft.com/office/drawing/2014/main" id="{8183D083-134D-8CDB-D6B5-5AC2ACFD15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173" y="1750402"/>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608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3976AC77-8A2F-AC75-B58D-C1805050104A}"/>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30E8C574-B72F-6C88-4E31-B9BDC45B2CF1}"/>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95A1D1A5-571E-85A3-EB8E-F01DC6DB9C51}"/>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Reponderación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Clases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569574FB-F005-981A-73E2-9740CE16F3C0}"/>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DBEEDCB3-4927-E211-0ABA-9057CA1AE72B}"/>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CC00D18D-D2B3-CB82-0EF5-2BA2BBA5F3DB}"/>
              </a:ext>
            </a:extLst>
          </p:cNvPr>
          <p:cNvSpPr txBox="1"/>
          <p:nvPr/>
        </p:nvSpPr>
        <p:spPr>
          <a:xfrm>
            <a:off x="373702" y="1899611"/>
            <a:ext cx="8524626"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En un conjunto de datos donde:</a:t>
            </a:r>
          </a:p>
          <a:p>
            <a:pPr algn="just"/>
            <a:r>
              <a:rPr lang="es-ES" sz="1600" b="1" dirty="0">
                <a:solidFill>
                  <a:srgbClr val="EAFEE8"/>
                </a:solidFill>
                <a:latin typeface="Fira Sans Condensed Light" panose="020B0604020202020204" charset="0"/>
                <a:cs typeface="Times New Roman" panose="02020603050405020304" pitchFamily="18" charset="0"/>
              </a:rPr>
              <a:t>Clase 0: 950 muestras</a:t>
            </a:r>
          </a:p>
          <a:p>
            <a:pPr algn="just"/>
            <a:r>
              <a:rPr lang="es-ES" sz="1600" b="1" dirty="0">
                <a:solidFill>
                  <a:srgbClr val="EAFEE8"/>
                </a:solidFill>
                <a:latin typeface="Fira Sans Condensed Light" panose="020B0604020202020204" charset="0"/>
                <a:cs typeface="Times New Roman" panose="02020603050405020304" pitchFamily="18" charset="0"/>
              </a:rPr>
              <a:t>Clase 1: 50 muestras</a:t>
            </a:r>
            <a:endParaRPr lang="es-ES" sz="1600" dirty="0">
              <a:solidFill>
                <a:srgbClr val="EAFEE8"/>
              </a:solidFill>
              <a:latin typeface="Fira Sans Condensed Light" panose="020B0604020202020204" charset="0"/>
              <a:cs typeface="Times New Roman" panose="02020603050405020304" pitchFamily="18" charset="0"/>
            </a:endParaRPr>
          </a:p>
          <a:p>
            <a:pPr algn="just"/>
            <a:r>
              <a:rPr lang="es-ES" sz="1600" dirty="0">
                <a:solidFill>
                  <a:srgbClr val="EAFEE8"/>
                </a:solidFill>
                <a:latin typeface="Fira Sans Condensed Light" panose="020B0604020202020204" charset="0"/>
                <a:cs typeface="Times New Roman" panose="02020603050405020304" pitchFamily="18" charset="0"/>
              </a:rPr>
              <a:t>Esto da una proporción 95% clase 0 y 5% clase 1. Sin reponderación, el modelo podría predecir siempre clase 0 y aún tener 95% de </a:t>
            </a:r>
            <a:r>
              <a:rPr lang="es-ES" sz="1600" dirty="0" err="1">
                <a:solidFill>
                  <a:srgbClr val="EAFEE8"/>
                </a:solidFill>
                <a:latin typeface="Fira Sans Condensed Light" panose="020B0604020202020204" charset="0"/>
                <a:cs typeface="Times New Roman" panose="02020603050405020304" pitchFamily="18" charset="0"/>
              </a:rPr>
              <a:t>accuracy</a:t>
            </a:r>
            <a:r>
              <a:rPr lang="es-ES" sz="1600" dirty="0">
                <a:solidFill>
                  <a:srgbClr val="EAFEE8"/>
                </a:solidFill>
                <a:latin typeface="Fira Sans Condensed Light" panose="020B0604020202020204" charset="0"/>
                <a:cs typeface="Times New Roman" panose="02020603050405020304" pitchFamily="18" charset="0"/>
              </a:rPr>
              <a:t>.</a:t>
            </a:r>
          </a:p>
          <a:p>
            <a:pPr algn="just"/>
            <a:r>
              <a:rPr lang="es-ES" sz="1600" dirty="0">
                <a:solidFill>
                  <a:srgbClr val="EAFEE8"/>
                </a:solidFill>
                <a:latin typeface="Fira Sans Condensed Light" panose="020B0604020202020204" charset="0"/>
                <a:cs typeface="Times New Roman" panose="02020603050405020304" pitchFamily="18" charset="0"/>
              </a:rPr>
              <a:t>Con reponderación, se puede hacer algo como:</a:t>
            </a:r>
          </a:p>
          <a:p>
            <a:pPr algn="just"/>
            <a:r>
              <a:rPr lang="es-ES" sz="1600" b="1" dirty="0">
                <a:solidFill>
                  <a:srgbClr val="EAFEE8"/>
                </a:solidFill>
                <a:latin typeface="Fira Sans Condensed Light" panose="020B0604020202020204" charset="0"/>
                <a:cs typeface="Times New Roman" panose="02020603050405020304" pitchFamily="18" charset="0"/>
              </a:rPr>
              <a:t>Peso para clase 0 = 1</a:t>
            </a:r>
          </a:p>
          <a:p>
            <a:pPr algn="just"/>
            <a:r>
              <a:rPr lang="es-ES" sz="1600" b="1" dirty="0">
                <a:solidFill>
                  <a:srgbClr val="EAFEE8"/>
                </a:solidFill>
                <a:latin typeface="Fira Sans Condensed Light" panose="020B0604020202020204" charset="0"/>
                <a:cs typeface="Times New Roman" panose="02020603050405020304" pitchFamily="18" charset="0"/>
              </a:rPr>
              <a:t>Peso para clase 1 = 950 / 50 = 19</a:t>
            </a:r>
          </a:p>
          <a:p>
            <a:pPr algn="just"/>
            <a:endParaRPr lang="es-ES" sz="1600" dirty="0">
              <a:solidFill>
                <a:srgbClr val="EAFEE8"/>
              </a:solidFill>
              <a:latin typeface="Fira Sans Condensed Light" panose="020B0604020202020204" charset="0"/>
              <a:cs typeface="Times New Roman" panose="02020603050405020304" pitchFamily="18" charset="0"/>
            </a:endParaRPr>
          </a:p>
          <a:p>
            <a:pPr algn="just"/>
            <a:r>
              <a:rPr lang="es-ES" sz="1600" dirty="0">
                <a:solidFill>
                  <a:srgbClr val="EAFEE8"/>
                </a:solidFill>
                <a:latin typeface="Fira Sans Condensed Light" panose="020B0604020202020204" charset="0"/>
                <a:cs typeface="Times New Roman" panose="02020603050405020304" pitchFamily="18" charset="0"/>
              </a:rPr>
              <a:t>Esto significa que cada error en la clase 1 cuenta 19 veces más en la función de pérdida que un error en la clase 0.</a:t>
            </a:r>
          </a:p>
        </p:txBody>
      </p:sp>
      <p:sp>
        <p:nvSpPr>
          <p:cNvPr id="4" name="Google Shape;1603;p42">
            <a:extLst>
              <a:ext uri="{FF2B5EF4-FFF2-40B4-BE49-F238E27FC236}">
                <a16:creationId xmlns:a16="http://schemas.microsoft.com/office/drawing/2014/main" id="{D5F0C7A6-2BFD-4ED6-2D58-4088F658D248}"/>
              </a:ext>
            </a:extLst>
          </p:cNvPr>
          <p:cNvSpPr txBox="1"/>
          <p:nvPr/>
        </p:nvSpPr>
        <p:spPr>
          <a:xfrm>
            <a:off x="373702" y="1582615"/>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a:t>
            </a:r>
          </a:p>
        </p:txBody>
      </p:sp>
    </p:spTree>
    <p:extLst>
      <p:ext uri="{BB962C8B-B14F-4D97-AF65-F5344CB8AC3E}">
        <p14:creationId xmlns:p14="http://schemas.microsoft.com/office/powerpoint/2010/main" val="3157177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05748076-6F35-43B0-3675-49C801D51AA2}"/>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9031B46C-52D0-64E6-7AD4-A4E41E51A138}"/>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6737FDEB-99E4-E110-4697-6CC4A71455B5}"/>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Submuestreo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y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Sobremuestreo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FB50B170-EC36-F807-8352-854320EC53B9}"/>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68A4AAC7-75CC-9BC9-A165-B0087433CD0C}"/>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Submuestreo y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Sobremuestreo</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8" name="Google Shape;136;p27">
            <a:extLst>
              <a:ext uri="{FF2B5EF4-FFF2-40B4-BE49-F238E27FC236}">
                <a16:creationId xmlns:a16="http://schemas.microsoft.com/office/drawing/2014/main" id="{5D019DC1-1EC2-5DB4-8F22-7BE1B762A49D}"/>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DD8C4DFB-28C2-6CD6-28E3-D6FF3ADB41AD}"/>
              </a:ext>
            </a:extLst>
          </p:cNvPr>
          <p:cNvSpPr txBox="1"/>
          <p:nvPr/>
        </p:nvSpPr>
        <p:spPr>
          <a:xfrm>
            <a:off x="327272" y="1788808"/>
            <a:ext cx="4244724"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Los métodos de submuestreo (</a:t>
            </a:r>
            <a:r>
              <a:rPr lang="es-ES" sz="1600" dirty="0" err="1">
                <a:solidFill>
                  <a:srgbClr val="EAFEE8"/>
                </a:solidFill>
                <a:latin typeface="Fira Sans Condensed Light" panose="020B0604020202020204" charset="0"/>
                <a:cs typeface="Times New Roman" panose="02020603050405020304" pitchFamily="18" charset="0"/>
              </a:rPr>
              <a:t>undersampling</a:t>
            </a:r>
            <a:r>
              <a:rPr lang="es-ES" sz="1600" dirty="0">
                <a:solidFill>
                  <a:srgbClr val="EAFEE8"/>
                </a:solidFill>
                <a:latin typeface="Fira Sans Condensed Light" panose="020B0604020202020204" charset="0"/>
                <a:cs typeface="Times New Roman" panose="02020603050405020304" pitchFamily="18" charset="0"/>
              </a:rPr>
              <a:t>) y </a:t>
            </a:r>
            <a:r>
              <a:rPr lang="es-ES" sz="1600" dirty="0" err="1">
                <a:solidFill>
                  <a:srgbClr val="EAFEE8"/>
                </a:solidFill>
                <a:latin typeface="Fira Sans Condensed Light" panose="020B0604020202020204" charset="0"/>
                <a:cs typeface="Times New Roman" panose="02020603050405020304" pitchFamily="18" charset="0"/>
              </a:rPr>
              <a:t>sobremuestreo</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oversampling</a:t>
            </a:r>
            <a:r>
              <a:rPr lang="es-ES" sz="1600" dirty="0">
                <a:solidFill>
                  <a:srgbClr val="EAFEE8"/>
                </a:solidFill>
                <a:latin typeface="Fira Sans Condensed Light" panose="020B0604020202020204" charset="0"/>
                <a:cs typeface="Times New Roman" panose="02020603050405020304" pitchFamily="18" charset="0"/>
              </a:rPr>
              <a:t>) en regresión logística y en general, en cualquier modelo de clasificación, son estrategias para tratar el desbalance de clases antes de entrenar el modelo, </a:t>
            </a:r>
            <a:r>
              <a:rPr lang="es-ES" sz="1600" b="1" dirty="0">
                <a:solidFill>
                  <a:srgbClr val="EAFEE8"/>
                </a:solidFill>
                <a:latin typeface="Fira Sans Condensed Light" panose="020B0604020202020204" charset="0"/>
                <a:cs typeface="Times New Roman" panose="02020603050405020304" pitchFamily="18" charset="0"/>
              </a:rPr>
              <a:t>modificando el conjunto de datos en lugar de cambiar la función de pérdida</a:t>
            </a:r>
            <a:r>
              <a:rPr lang="es-ES" sz="1600" dirty="0">
                <a:solidFill>
                  <a:srgbClr val="EAFEE8"/>
                </a:solidFill>
                <a:latin typeface="Fira Sans Condensed Light" panose="020B0604020202020204" charset="0"/>
                <a:cs typeface="Times New Roman" panose="02020603050405020304" pitchFamily="18" charset="0"/>
              </a:rPr>
              <a:t> (como hace la reponderación).</a:t>
            </a:r>
          </a:p>
        </p:txBody>
      </p:sp>
      <p:pic>
        <p:nvPicPr>
          <p:cNvPr id="2" name="Picture 2" descr="Evaluando el error en los modelos de clasificación - Aprende IA">
            <a:extLst>
              <a:ext uri="{FF2B5EF4-FFF2-40B4-BE49-F238E27FC236}">
                <a16:creationId xmlns:a16="http://schemas.microsoft.com/office/drawing/2014/main" id="{3486E962-7F87-2ADD-B36E-90AB701D6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573" y="1909528"/>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526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1B4C648C-3049-1E4C-E0B1-BAC8A302F0CB}"/>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5120037D-0EC7-7C47-43CE-F8990B59D827}"/>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5730847E-CC5D-0745-AEFA-57ADE80E859B}"/>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Submuestreo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y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Sobremuestreo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9F6E03F1-B645-B224-BF89-18D45ACF06F0}"/>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A81CEB36-FAA7-0C03-3A51-52B3BBFA6713}"/>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Submuestreo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undersampling</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8" name="Google Shape;136;p27">
            <a:extLst>
              <a:ext uri="{FF2B5EF4-FFF2-40B4-BE49-F238E27FC236}">
                <a16:creationId xmlns:a16="http://schemas.microsoft.com/office/drawing/2014/main" id="{CCA446DE-F808-C9C2-F3C6-E00F7FF8813E}"/>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E78BFE9D-99C4-1C4A-40C9-836B95F28B4C}"/>
              </a:ext>
            </a:extLst>
          </p:cNvPr>
          <p:cNvSpPr txBox="1"/>
          <p:nvPr/>
        </p:nvSpPr>
        <p:spPr>
          <a:xfrm>
            <a:off x="327271" y="1788808"/>
            <a:ext cx="871121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Este método reduce el número de muestras de la clase mayoritaria para igualarlo al de la clase minoritaria.</a:t>
            </a:r>
          </a:p>
          <a:p>
            <a:pPr algn="just"/>
            <a:r>
              <a:rPr lang="es-ES" sz="1600" dirty="0">
                <a:solidFill>
                  <a:srgbClr val="EAFEE8"/>
                </a:solidFill>
                <a:latin typeface="Fira Sans Condensed Light" panose="020B0604020202020204" charset="0"/>
                <a:cs typeface="Times New Roman" panose="02020603050405020304" pitchFamily="18" charset="0"/>
              </a:rPr>
              <a:t>Ejemplo:</a:t>
            </a:r>
          </a:p>
          <a:p>
            <a:pPr algn="just"/>
            <a:r>
              <a:rPr lang="es-ES" sz="1600" b="1" dirty="0">
                <a:solidFill>
                  <a:srgbClr val="EAFEE8"/>
                </a:solidFill>
                <a:latin typeface="Fira Sans Condensed Light" panose="020B0604020202020204" charset="0"/>
                <a:cs typeface="Times New Roman" panose="02020603050405020304" pitchFamily="18" charset="0"/>
              </a:rPr>
              <a:t>Clase 0 (mayoritaria): 950 muestras</a:t>
            </a:r>
          </a:p>
          <a:p>
            <a:pPr algn="just"/>
            <a:r>
              <a:rPr lang="es-ES" sz="1600" b="1" dirty="0">
                <a:solidFill>
                  <a:srgbClr val="EAFEE8"/>
                </a:solidFill>
                <a:latin typeface="Fira Sans Condensed Light" panose="020B0604020202020204" charset="0"/>
                <a:cs typeface="Times New Roman" panose="02020603050405020304" pitchFamily="18" charset="0"/>
              </a:rPr>
              <a:t>Clase 1 (minoritaria): 50 muestras</a:t>
            </a:r>
          </a:p>
          <a:p>
            <a:pPr algn="just"/>
            <a:endParaRPr lang="es-ES" sz="1600" b="1" dirty="0">
              <a:solidFill>
                <a:srgbClr val="EAFEE8"/>
              </a:solidFill>
              <a:latin typeface="Fira Sans Condensed Light" panose="020B0604020202020204" charset="0"/>
              <a:cs typeface="Times New Roman" panose="02020603050405020304" pitchFamily="18" charset="0"/>
            </a:endParaRPr>
          </a:p>
          <a:p>
            <a:pPr algn="just"/>
            <a:r>
              <a:rPr lang="es-ES" sz="1600" dirty="0">
                <a:solidFill>
                  <a:srgbClr val="EAFEE8"/>
                </a:solidFill>
                <a:latin typeface="Fira Sans Condensed Light" panose="020B0604020202020204" charset="0"/>
                <a:cs typeface="Times New Roman" panose="02020603050405020304" pitchFamily="18" charset="0"/>
              </a:rPr>
              <a:t>El submuestreo podría reducir la clase 0 a solo 50 muestras, obteniendo un conjunto balanceado de 100 muestras.</a:t>
            </a:r>
          </a:p>
          <a:p>
            <a:pPr algn="just"/>
            <a:r>
              <a:rPr lang="es-ES" sz="1600" dirty="0">
                <a:solidFill>
                  <a:srgbClr val="1AC408"/>
                </a:solidFill>
                <a:latin typeface="Fira Sans Condensed Light" panose="020B0604020202020204" charset="0"/>
                <a:cs typeface="Times New Roman" panose="02020603050405020304" pitchFamily="18" charset="0"/>
              </a:rPr>
              <a:t>Ventajas: </a:t>
            </a:r>
            <a:r>
              <a:rPr lang="es-ES" sz="1600" dirty="0">
                <a:solidFill>
                  <a:srgbClr val="EAFEE8"/>
                </a:solidFill>
                <a:latin typeface="Fira Sans Condensed Light" panose="020B0604020202020204" charset="0"/>
                <a:cs typeface="Times New Roman" panose="02020603050405020304" pitchFamily="18" charset="0"/>
              </a:rPr>
              <a:t>Rápido y fácil. Reduce el tiempo de entrenamiento.</a:t>
            </a:r>
          </a:p>
          <a:p>
            <a:pPr algn="just"/>
            <a:r>
              <a:rPr lang="es-ES" sz="1600" dirty="0">
                <a:solidFill>
                  <a:srgbClr val="FF0000"/>
                </a:solidFill>
                <a:latin typeface="Fira Sans Condensed Light" panose="020B0604020202020204" charset="0"/>
                <a:cs typeface="Times New Roman" panose="02020603050405020304" pitchFamily="18" charset="0"/>
              </a:rPr>
              <a:t>Desventajas</a:t>
            </a:r>
            <a:r>
              <a:rPr lang="es-ES" sz="1600" dirty="0">
                <a:solidFill>
                  <a:srgbClr val="EAFEE8"/>
                </a:solidFill>
                <a:latin typeface="Fira Sans Condensed Light" panose="020B0604020202020204" charset="0"/>
                <a:cs typeface="Times New Roman" panose="02020603050405020304" pitchFamily="18" charset="0"/>
              </a:rPr>
              <a:t>: Puede eliminar información útil de la clase mayoritaria. Riesgo de </a:t>
            </a:r>
            <a:r>
              <a:rPr lang="es-ES" sz="1600" dirty="0" err="1">
                <a:solidFill>
                  <a:srgbClr val="EAFEE8"/>
                </a:solidFill>
                <a:latin typeface="Fira Sans Condensed Light" panose="020B0604020202020204" charset="0"/>
                <a:cs typeface="Times New Roman" panose="02020603050405020304" pitchFamily="18" charset="0"/>
              </a:rPr>
              <a:t>subajuste</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underfitting</a:t>
            </a:r>
            <a:r>
              <a:rPr lang="es-ES" sz="1600" dirty="0">
                <a:solidFill>
                  <a:srgbClr val="EAFEE8"/>
                </a:solidFill>
                <a:latin typeface="Fira Sans Condensed Light" panose="020B0604020202020204" charset="0"/>
                <a:cs typeface="Times New Roman" panose="02020603050405020304" pitchFamily="18" charset="0"/>
              </a:rPr>
              <a:t>), especialmente si los datos son escasos.</a:t>
            </a:r>
          </a:p>
        </p:txBody>
      </p:sp>
    </p:spTree>
    <p:extLst>
      <p:ext uri="{BB962C8B-B14F-4D97-AF65-F5344CB8AC3E}">
        <p14:creationId xmlns:p14="http://schemas.microsoft.com/office/powerpoint/2010/main" val="1164189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3C68D52-9132-53E7-8A15-791FD3C8D406}"/>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A2011EEA-15C2-A2F5-2F09-F16C8A3469FB}"/>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FB51D096-9B4A-00BC-0EAB-836CFC72A6B7}"/>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Submuestreo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y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Sobremuestreo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159C47E6-C932-6782-2D34-746DED714770}"/>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44B3D5A3-3837-4FCE-1000-AADF1856BBA7}"/>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Sobremuestreo</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oversampling</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8" name="Google Shape;136;p27">
            <a:extLst>
              <a:ext uri="{FF2B5EF4-FFF2-40B4-BE49-F238E27FC236}">
                <a16:creationId xmlns:a16="http://schemas.microsoft.com/office/drawing/2014/main" id="{61BF2AA4-B400-54EB-C1C2-4858E044532F}"/>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B7112E40-4C4B-FD5C-F17E-63EB04FE3987}"/>
              </a:ext>
            </a:extLst>
          </p:cNvPr>
          <p:cNvSpPr txBox="1"/>
          <p:nvPr/>
        </p:nvSpPr>
        <p:spPr>
          <a:xfrm>
            <a:off x="327271" y="1788808"/>
            <a:ext cx="871121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Este método aumenta la cantidad de muestras de la clase minoritaria para igualarla con la mayoritaria.</a:t>
            </a:r>
          </a:p>
          <a:p>
            <a:pPr algn="just"/>
            <a:r>
              <a:rPr lang="es-ES" sz="1600" dirty="0">
                <a:solidFill>
                  <a:srgbClr val="EAFEE8"/>
                </a:solidFill>
                <a:latin typeface="Fira Sans Condensed Light" panose="020B0604020202020204" charset="0"/>
                <a:cs typeface="Times New Roman" panose="02020603050405020304" pitchFamily="18" charset="0"/>
              </a:rPr>
              <a:t>Ejemplo:</a:t>
            </a:r>
          </a:p>
          <a:p>
            <a:pPr algn="just"/>
            <a:r>
              <a:rPr lang="es-ES" sz="1600" dirty="0">
                <a:solidFill>
                  <a:srgbClr val="EAFEE8"/>
                </a:solidFill>
                <a:latin typeface="Fira Sans Condensed Light" panose="020B0604020202020204" charset="0"/>
                <a:cs typeface="Times New Roman" panose="02020603050405020304" pitchFamily="18" charset="0"/>
              </a:rPr>
              <a:t>Clase 0: 950 muestras</a:t>
            </a:r>
          </a:p>
          <a:p>
            <a:pPr algn="just"/>
            <a:r>
              <a:rPr lang="es-ES" sz="1600" dirty="0">
                <a:solidFill>
                  <a:srgbClr val="EAFEE8"/>
                </a:solidFill>
                <a:latin typeface="Fira Sans Condensed Light" panose="020B0604020202020204" charset="0"/>
                <a:cs typeface="Times New Roman" panose="02020603050405020304" pitchFamily="18" charset="0"/>
              </a:rPr>
              <a:t>Clase 1: 50 muestras</a:t>
            </a:r>
          </a:p>
          <a:p>
            <a:pPr algn="just"/>
            <a:r>
              <a:rPr lang="es-ES" sz="1600" dirty="0">
                <a:solidFill>
                  <a:srgbClr val="EAFEE8"/>
                </a:solidFill>
                <a:latin typeface="Fira Sans Condensed Light" panose="020B0604020202020204" charset="0"/>
                <a:cs typeface="Times New Roman" panose="02020603050405020304" pitchFamily="18" charset="0"/>
              </a:rPr>
              <a:t>Se replican (o sintetizan) ejemplos de la clase 1 hasta tener 950 muestras de cada clase.</a:t>
            </a:r>
          </a:p>
          <a:p>
            <a:pPr algn="just"/>
            <a:r>
              <a:rPr lang="es-ES" sz="1600" dirty="0">
                <a:solidFill>
                  <a:srgbClr val="EAFEE8"/>
                </a:solidFill>
                <a:latin typeface="Fira Sans Condensed Light" panose="020B0604020202020204" charset="0"/>
                <a:cs typeface="Times New Roman" panose="02020603050405020304" pitchFamily="18" charset="0"/>
              </a:rPr>
              <a:t>Formas comunes:</a:t>
            </a:r>
          </a:p>
          <a:p>
            <a:pPr algn="just"/>
            <a:r>
              <a:rPr lang="es-ES" sz="1600" dirty="0">
                <a:solidFill>
                  <a:srgbClr val="EAFEE8"/>
                </a:solidFill>
                <a:latin typeface="Fira Sans Condensed Light" panose="020B0604020202020204" charset="0"/>
                <a:cs typeface="Times New Roman" panose="02020603050405020304" pitchFamily="18" charset="0"/>
              </a:rPr>
              <a:t>Replicación simple de ejemplos (riesgo de sobreajuste).</a:t>
            </a:r>
          </a:p>
          <a:p>
            <a:pPr algn="just"/>
            <a:r>
              <a:rPr lang="es-ES" sz="1600" dirty="0">
                <a:solidFill>
                  <a:srgbClr val="EAFEE8"/>
                </a:solidFill>
                <a:latin typeface="Fira Sans Condensed Light" panose="020B0604020202020204" charset="0"/>
                <a:cs typeface="Times New Roman" panose="02020603050405020304" pitchFamily="18" charset="0"/>
              </a:rPr>
              <a:t>SMOTE (</a:t>
            </a:r>
            <a:r>
              <a:rPr lang="es-ES" sz="1600" dirty="0" err="1">
                <a:solidFill>
                  <a:srgbClr val="EAFEE8"/>
                </a:solidFill>
                <a:latin typeface="Fira Sans Condensed Light" panose="020B0604020202020204" charset="0"/>
                <a:cs typeface="Times New Roman" panose="02020603050405020304" pitchFamily="18" charset="0"/>
              </a:rPr>
              <a:t>Synthetic</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Minority</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Over-sampling</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Technique</a:t>
            </a:r>
            <a:r>
              <a:rPr lang="es-ES" sz="1600" dirty="0">
                <a:solidFill>
                  <a:srgbClr val="EAFEE8"/>
                </a:solidFill>
                <a:latin typeface="Fira Sans Condensed Light" panose="020B0604020202020204" charset="0"/>
                <a:cs typeface="Times New Roman" panose="02020603050405020304" pitchFamily="18" charset="0"/>
              </a:rPr>
              <a:t>): genera ejemplos sintéticos basados en los existentes.</a:t>
            </a:r>
          </a:p>
          <a:p>
            <a:pPr algn="just"/>
            <a:r>
              <a:rPr lang="es-ES" sz="1600" dirty="0">
                <a:solidFill>
                  <a:srgbClr val="1AC408"/>
                </a:solidFill>
                <a:latin typeface="Fira Sans Condensed Light" panose="020B0604020202020204" charset="0"/>
                <a:cs typeface="Times New Roman" panose="02020603050405020304" pitchFamily="18" charset="0"/>
              </a:rPr>
              <a:t>Ventajas: </a:t>
            </a:r>
            <a:r>
              <a:rPr lang="es-ES" sz="1600" dirty="0">
                <a:solidFill>
                  <a:srgbClr val="EAFEE8"/>
                </a:solidFill>
                <a:latin typeface="Fira Sans Condensed Light" panose="020B0604020202020204" charset="0"/>
                <a:cs typeface="Times New Roman" panose="02020603050405020304" pitchFamily="18" charset="0"/>
              </a:rPr>
              <a:t>Utiliza toda la información disponible de la clase </a:t>
            </a:r>
            <a:r>
              <a:rPr lang="es-ES" sz="1600" dirty="0" err="1">
                <a:solidFill>
                  <a:srgbClr val="EAFEE8"/>
                </a:solidFill>
                <a:latin typeface="Fira Sans Condensed Light" panose="020B0604020202020204" charset="0"/>
                <a:cs typeface="Times New Roman" panose="02020603050405020304" pitchFamily="18" charset="0"/>
              </a:rPr>
              <a:t>mayoritaria.Mejora</a:t>
            </a:r>
            <a:r>
              <a:rPr lang="es-ES" sz="1600" dirty="0">
                <a:solidFill>
                  <a:srgbClr val="EAFEE8"/>
                </a:solidFill>
                <a:latin typeface="Fira Sans Condensed Light" panose="020B0604020202020204" charset="0"/>
                <a:cs typeface="Times New Roman" panose="02020603050405020304" pitchFamily="18" charset="0"/>
              </a:rPr>
              <a:t> la detección de la clase minoritaria.</a:t>
            </a:r>
          </a:p>
          <a:p>
            <a:pPr algn="just"/>
            <a:r>
              <a:rPr lang="es-ES" sz="1600" dirty="0">
                <a:solidFill>
                  <a:srgbClr val="FF0000"/>
                </a:solidFill>
                <a:latin typeface="Fira Sans Condensed Light" panose="020B0604020202020204" charset="0"/>
                <a:cs typeface="Times New Roman" panose="02020603050405020304" pitchFamily="18" charset="0"/>
              </a:rPr>
              <a:t>Desventajas: </a:t>
            </a:r>
            <a:r>
              <a:rPr lang="es-ES" sz="1600" dirty="0">
                <a:solidFill>
                  <a:srgbClr val="EAFEE8"/>
                </a:solidFill>
                <a:latin typeface="Fira Sans Condensed Light" panose="020B0604020202020204" charset="0"/>
                <a:cs typeface="Times New Roman" panose="02020603050405020304" pitchFamily="18" charset="0"/>
              </a:rPr>
              <a:t>Mayor tiempo de entrenamiento. Riesgo de sobreajuste si se replica demasiado.</a:t>
            </a:r>
          </a:p>
        </p:txBody>
      </p:sp>
    </p:spTree>
    <p:extLst>
      <p:ext uri="{BB962C8B-B14F-4D97-AF65-F5344CB8AC3E}">
        <p14:creationId xmlns:p14="http://schemas.microsoft.com/office/powerpoint/2010/main" val="1492976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234462" y="971850"/>
            <a:ext cx="4076163" cy="3199800"/>
          </a:xfrm>
          <a:prstGeom prst="rect">
            <a:avLst/>
          </a:prstGeom>
        </p:spPr>
        <p:txBody>
          <a:bodyPr spcFirstLastPara="1" wrap="square" lIns="91425" tIns="91425" rIns="91425" bIns="91425" anchor="ctr" anchorCtr="0">
            <a:noAutofit/>
          </a:bodyPr>
          <a:lstStyle/>
          <a:p>
            <a:pPr lvl="0"/>
            <a:r>
              <a:rPr lang="en" sz="4000" dirty="0"/>
              <a:t>ANOVA</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indent="0">
              <a:buSzPts val="1300"/>
            </a:pPr>
            <a:r>
              <a:rPr lang="es-ES" dirty="0"/>
              <a:t> -ANOVA</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290184"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12</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108890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ANOVA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Análisis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la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Varianza</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85224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ANOVA?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2" y="1878840"/>
            <a:ext cx="3352800"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Análisis de la Varianza ( ANOVA ) es una fórmula estadística que se utiliza para comparar las varianzas entre las medias (o el promedio) de diferentes grupos. Una variedad de contextos lo utilizan para determinar si existe alguna diferencia entre las medias de los diferentes grupos.</a:t>
            </a:r>
          </a:p>
        </p:txBody>
      </p:sp>
      <p:pic>
        <p:nvPicPr>
          <p:cNvPr id="1026" name="Picture 2" descr="cómo hacer la tabla ANOVA con SPSS?.">
            <a:extLst>
              <a:ext uri="{FF2B5EF4-FFF2-40B4-BE49-F238E27FC236}">
                <a16:creationId xmlns:a16="http://schemas.microsoft.com/office/drawing/2014/main" id="{A59C78A9-F5BA-4428-B1DB-02425B05A6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3950" y="1876986"/>
            <a:ext cx="4840430" cy="246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5660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ANOVA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Análisis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la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Varianza</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85224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ANOVA?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2" y="1878840"/>
            <a:ext cx="3352800"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Los ANOVA evalúan la importancia de uno o más factores al comparar las medias de la variable de respuesta en los diferentes niveles de los factores. La hipótesis nula establece que todas las medias de la población (medias de los niveles de los factores) son iguales mientras que la hipótesis alternativa establece que al menos una es diferente.</a:t>
            </a:r>
          </a:p>
        </p:txBody>
      </p:sp>
      <p:pic>
        <p:nvPicPr>
          <p:cNvPr id="3074" name="Picture 2" descr="Qué es el ANOVA de una vía? - Máxima Formación">
            <a:extLst>
              <a:ext uri="{FF2B5EF4-FFF2-40B4-BE49-F238E27FC236}">
                <a16:creationId xmlns:a16="http://schemas.microsoft.com/office/drawing/2014/main" id="{66CAEF57-E057-5D5B-3849-37D1A01B1E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0682" y="2411371"/>
            <a:ext cx="4469769" cy="142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5969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ANOVA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Análisis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la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Varianza</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2532184"/>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Métricas</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2" y="1878840"/>
            <a:ext cx="3352800" cy="1247469"/>
          </a:xfrm>
          <a:prstGeom prst="rect">
            <a:avLst/>
          </a:prstGeom>
          <a:noFill/>
          <a:ln>
            <a:noFill/>
          </a:ln>
        </p:spPr>
        <p:txBody>
          <a:bodyPr spcFirstLastPara="1" wrap="square" lIns="91425" tIns="182875" rIns="91425" bIns="0" anchor="t" anchorCtr="0">
            <a:noAutofit/>
          </a:bodyPr>
          <a:lstStyle/>
          <a:p>
            <a:pPr algn="just"/>
            <a:r>
              <a:rPr lang="es-ES" sz="1600" b="1" dirty="0">
                <a:solidFill>
                  <a:srgbClr val="EAFEE8"/>
                </a:solidFill>
                <a:latin typeface="Fira Sans Condensed Light" panose="020B0604020202020204" charset="0"/>
                <a:cs typeface="Times New Roman" panose="02020603050405020304" pitchFamily="18" charset="0"/>
              </a:rPr>
              <a:t>Estadístico F</a:t>
            </a:r>
            <a:r>
              <a:rPr lang="es-ES" sz="1600" dirty="0">
                <a:solidFill>
                  <a:srgbClr val="EAFEE8"/>
                </a:solidFill>
                <a:latin typeface="Fira Sans Condensed Light" panose="020B0604020202020204" charset="0"/>
                <a:cs typeface="Times New Roman" panose="02020603050405020304" pitchFamily="18" charset="0"/>
              </a:rPr>
              <a:t>. El estadístico F es un test que se utiliza para evaluar la capacidad explicativa que tiene un grupo de variables independientes sobre la variación de la variable dependiente. Se calcula dividiendo dos cuadrados medios. En otras palabras, calcula la proporción de la varianza explicada a la varianza no explicada. La distribución F es una distribución teórica.</a:t>
            </a:r>
          </a:p>
        </p:txBody>
      </p:sp>
      <p:pic>
        <p:nvPicPr>
          <p:cNvPr id="4" name="Picture 2" descr="Qué es el ANOVA de una vía? - Máxima Formación">
            <a:extLst>
              <a:ext uri="{FF2B5EF4-FFF2-40B4-BE49-F238E27FC236}">
                <a16:creationId xmlns:a16="http://schemas.microsoft.com/office/drawing/2014/main" id="{8E528A0F-772D-8E09-DA60-D2AC86AB7D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0682" y="2320714"/>
            <a:ext cx="4469769" cy="1429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550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A45DD371-DD66-CB46-BC7E-0E655F939FE2}"/>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79C2B6B0-C536-6388-D1EF-A26D20026594}"/>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903F8D4E-FE9D-747D-CCDE-AE76339D41E1}"/>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ANOVA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Análisis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la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Varianza</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0B4AF6D7-7119-A32F-1CD3-F58018382D25}"/>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a:extLst>
              <a:ext uri="{FF2B5EF4-FFF2-40B4-BE49-F238E27FC236}">
                <a16:creationId xmlns:a16="http://schemas.microsoft.com/office/drawing/2014/main" id="{A9014933-B769-CA03-01E1-E09C3FAAC1AD}"/>
              </a:ext>
            </a:extLst>
          </p:cNvPr>
          <p:cNvCxnSpPr>
            <a:cxnSpLocks/>
          </p:cNvCxnSpPr>
          <p:nvPr/>
        </p:nvCxnSpPr>
        <p:spPr>
          <a:xfrm>
            <a:off x="530433" y="2110154"/>
            <a:ext cx="0" cy="2532184"/>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9C2D7373-6D96-FFDF-9CAC-612E373FF403}"/>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Métricas</a:t>
            </a:r>
          </a:p>
        </p:txBody>
      </p:sp>
      <p:sp>
        <p:nvSpPr>
          <p:cNvPr id="8" name="Google Shape;136;p27">
            <a:extLst>
              <a:ext uri="{FF2B5EF4-FFF2-40B4-BE49-F238E27FC236}">
                <a16:creationId xmlns:a16="http://schemas.microsoft.com/office/drawing/2014/main" id="{5A099728-E5EC-1032-C26F-B66623A101AB}"/>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DA23D24D-D333-C3FF-E888-3306B76F23AF}"/>
              </a:ext>
            </a:extLst>
          </p:cNvPr>
          <p:cNvSpPr txBox="1"/>
          <p:nvPr/>
        </p:nvSpPr>
        <p:spPr>
          <a:xfrm>
            <a:off x="530433" y="1945376"/>
            <a:ext cx="8468208" cy="478749"/>
          </a:xfrm>
          <a:prstGeom prst="rect">
            <a:avLst/>
          </a:prstGeom>
          <a:noFill/>
          <a:ln>
            <a:noFill/>
          </a:ln>
        </p:spPr>
        <p:txBody>
          <a:bodyPr spcFirstLastPara="1" wrap="square" lIns="91425" tIns="182875" rIns="91425" bIns="0" anchor="t" anchorCtr="0">
            <a:noAutofit/>
          </a:bodyPr>
          <a:lstStyle/>
          <a:p>
            <a:pPr algn="just"/>
            <a:r>
              <a:rPr lang="es-ES" sz="1600" b="1" dirty="0">
                <a:solidFill>
                  <a:srgbClr val="EAFEE8"/>
                </a:solidFill>
                <a:latin typeface="Fira Sans Condensed Light" panose="020B0604020202020204" charset="0"/>
                <a:cs typeface="Times New Roman" panose="02020603050405020304" pitchFamily="18" charset="0"/>
              </a:rPr>
              <a:t>¿Para qué se usa el estadístico F?</a:t>
            </a:r>
          </a:p>
          <a:p>
            <a:pPr algn="just"/>
            <a:r>
              <a:rPr lang="es-ES" sz="1600" dirty="0">
                <a:solidFill>
                  <a:srgbClr val="EAFEE8"/>
                </a:solidFill>
                <a:latin typeface="Fira Sans Condensed Light" panose="020B0604020202020204" charset="0"/>
                <a:cs typeface="Times New Roman" panose="02020603050405020304" pitchFamily="18" charset="0"/>
              </a:rPr>
              <a:t>En </a:t>
            </a:r>
            <a:r>
              <a:rPr lang="es-ES" sz="1600" b="1" dirty="0">
                <a:solidFill>
                  <a:srgbClr val="EAFEE8"/>
                </a:solidFill>
                <a:latin typeface="Fira Sans Condensed Light" panose="020B0604020202020204" charset="0"/>
                <a:cs typeface="Times New Roman" panose="02020603050405020304" pitchFamily="18" charset="0"/>
              </a:rPr>
              <a:t>ANOVA</a:t>
            </a:r>
            <a:r>
              <a:rPr lang="es-ES" sz="1600" dirty="0">
                <a:solidFill>
                  <a:srgbClr val="EAFEE8"/>
                </a:solidFill>
                <a:latin typeface="Fira Sans Condensed Light" panose="020B0604020202020204" charset="0"/>
                <a:cs typeface="Times New Roman" panose="02020603050405020304" pitchFamily="18" charset="0"/>
              </a:rPr>
              <a:t>, se usa para verificar si hay diferencias significativas entre las medias de tres o más grupos.</a:t>
            </a:r>
          </a:p>
        </p:txBody>
      </p:sp>
      <p:pic>
        <p:nvPicPr>
          <p:cNvPr id="3" name="Imagen 2">
            <a:extLst>
              <a:ext uri="{FF2B5EF4-FFF2-40B4-BE49-F238E27FC236}">
                <a16:creationId xmlns:a16="http://schemas.microsoft.com/office/drawing/2014/main" id="{D1FC5447-39EC-A4A1-42A4-E2DE162BE1EB}"/>
              </a:ext>
            </a:extLst>
          </p:cNvPr>
          <p:cNvPicPr>
            <a:picLocks noChangeAspect="1"/>
          </p:cNvPicPr>
          <p:nvPr/>
        </p:nvPicPr>
        <p:blipFill>
          <a:blip r:embed="rId4"/>
          <a:srcRect l="31506" t="33827"/>
          <a:stretch/>
        </p:blipFill>
        <p:spPr>
          <a:xfrm>
            <a:off x="2508663" y="2957157"/>
            <a:ext cx="4126674" cy="689006"/>
          </a:xfrm>
          <a:prstGeom prst="rect">
            <a:avLst/>
          </a:prstGeom>
        </p:spPr>
      </p:pic>
      <p:pic>
        <p:nvPicPr>
          <p:cNvPr id="7" name="Imagen 6">
            <a:extLst>
              <a:ext uri="{FF2B5EF4-FFF2-40B4-BE49-F238E27FC236}">
                <a16:creationId xmlns:a16="http://schemas.microsoft.com/office/drawing/2014/main" id="{A81DA0AE-F215-A588-0F74-07279FCF22BF}"/>
              </a:ext>
            </a:extLst>
          </p:cNvPr>
          <p:cNvPicPr>
            <a:picLocks noChangeAspect="1"/>
          </p:cNvPicPr>
          <p:nvPr/>
        </p:nvPicPr>
        <p:blipFill>
          <a:blip r:embed="rId5"/>
          <a:stretch>
            <a:fillRect/>
          </a:stretch>
        </p:blipFill>
        <p:spPr>
          <a:xfrm>
            <a:off x="1156964" y="3806187"/>
            <a:ext cx="7694934" cy="908757"/>
          </a:xfrm>
          <a:prstGeom prst="rect">
            <a:avLst/>
          </a:prstGeom>
        </p:spPr>
      </p:pic>
    </p:spTree>
    <p:extLst>
      <p:ext uri="{BB962C8B-B14F-4D97-AF65-F5344CB8AC3E}">
        <p14:creationId xmlns:p14="http://schemas.microsoft.com/office/powerpoint/2010/main" val="2297706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5019262" y="2454286"/>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997243"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7" name="Picture 3"/>
          <p:cNvPicPr>
            <a:picLocks noChangeAspect="1" noChangeArrowheads="1"/>
          </p:cNvPicPr>
          <p:nvPr/>
        </p:nvPicPr>
        <p:blipFill>
          <a:blip r:embed="rId4"/>
          <a:srcRect/>
          <a:stretch>
            <a:fillRect/>
          </a:stretch>
        </p:blipFill>
        <p:spPr bwMode="auto">
          <a:xfrm>
            <a:off x="76202" y="1013958"/>
            <a:ext cx="2173638" cy="1457098"/>
          </a:xfrm>
          <a:prstGeom prst="rect">
            <a:avLst/>
          </a:prstGeom>
          <a:noFill/>
          <a:ln w="9525">
            <a:noFill/>
            <a:miter lim="800000"/>
            <a:headEnd/>
            <a:tailEnd/>
          </a:ln>
          <a:effectLst/>
        </p:spPr>
      </p:pic>
      <p:pic>
        <p:nvPicPr>
          <p:cNvPr id="1030" name="Picture 6" descr="Qué es Power BI de Office 365"/>
          <p:cNvPicPr>
            <a:picLocks noChangeAspect="1" noChangeArrowheads="1"/>
          </p:cNvPicPr>
          <p:nvPr/>
        </p:nvPicPr>
        <p:blipFill>
          <a:blip r:embed="rId5"/>
          <a:srcRect/>
          <a:stretch>
            <a:fillRect/>
          </a:stretch>
        </p:blipFill>
        <p:spPr bwMode="auto">
          <a:xfrm>
            <a:off x="87088" y="2775165"/>
            <a:ext cx="2206624" cy="1241662"/>
          </a:xfrm>
          <a:prstGeom prst="rect">
            <a:avLst/>
          </a:prstGeom>
          <a:noFill/>
        </p:spPr>
      </p:pic>
      <p:pic>
        <p:nvPicPr>
          <p:cNvPr id="1033" name="Picture 9" descr="Qlik: ¿qué es y cómo funciona esta herramienta de BI?"/>
          <p:cNvPicPr>
            <a:picLocks noChangeAspect="1" noChangeArrowheads="1"/>
          </p:cNvPicPr>
          <p:nvPr/>
        </p:nvPicPr>
        <p:blipFill>
          <a:blip r:embed="rId6"/>
          <a:srcRect l="3401"/>
          <a:stretch>
            <a:fillRect/>
          </a:stretch>
        </p:blipFill>
        <p:spPr bwMode="auto">
          <a:xfrm>
            <a:off x="2373086" y="1072226"/>
            <a:ext cx="2325655" cy="1324142"/>
          </a:xfrm>
          <a:prstGeom prst="rect">
            <a:avLst/>
          </a:prstGeom>
          <a:noFill/>
        </p:spPr>
      </p:pic>
      <p:pic>
        <p:nvPicPr>
          <p:cNvPr id="1035" name="Picture 11" descr="Las 8 herramientas de Data Analytics más usadas"/>
          <p:cNvPicPr>
            <a:picLocks noChangeAspect="1" noChangeArrowheads="1"/>
          </p:cNvPicPr>
          <p:nvPr/>
        </p:nvPicPr>
        <p:blipFill>
          <a:blip r:embed="rId7"/>
          <a:srcRect l="23453" r="18783" b="6905"/>
          <a:stretch>
            <a:fillRect/>
          </a:stretch>
        </p:blipFill>
        <p:spPr bwMode="auto">
          <a:xfrm>
            <a:off x="2405743" y="2778351"/>
            <a:ext cx="2318657" cy="124437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ANOVA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Análisis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la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Varianza</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2051538"/>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Métricas</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2" y="1878840"/>
            <a:ext cx="3352800" cy="1247469"/>
          </a:xfrm>
          <a:prstGeom prst="rect">
            <a:avLst/>
          </a:prstGeom>
          <a:noFill/>
          <a:ln>
            <a:noFill/>
          </a:ln>
        </p:spPr>
        <p:txBody>
          <a:bodyPr spcFirstLastPara="1" wrap="square" lIns="91425" tIns="182875" rIns="91425" bIns="0" anchor="t" anchorCtr="0">
            <a:noAutofit/>
          </a:bodyPr>
          <a:lstStyle/>
          <a:p>
            <a:pPr algn="just"/>
            <a:r>
              <a:rPr lang="es-ES" sz="1600" b="1" dirty="0">
                <a:solidFill>
                  <a:srgbClr val="EAFEE8"/>
                </a:solidFill>
                <a:latin typeface="Fira Sans Condensed Light" panose="020B0604020202020204" charset="0"/>
                <a:cs typeface="Times New Roman" panose="02020603050405020304" pitchFamily="18" charset="0"/>
              </a:rPr>
              <a:t>Valor p</a:t>
            </a:r>
            <a:r>
              <a:rPr lang="es-ES" sz="1600" dirty="0">
                <a:solidFill>
                  <a:srgbClr val="EAFEE8"/>
                </a:solidFill>
                <a:latin typeface="Fira Sans Condensed Light" panose="020B0604020202020204" charset="0"/>
                <a:cs typeface="Times New Roman" panose="02020603050405020304" pitchFamily="18" charset="0"/>
              </a:rPr>
              <a:t>. El valor p es una probabilidad que mide la evidencia en contra de la hipótesis nula. Las probabilidades más bajas proporcionan una evidencia más fuerte en contra de la hipótesis nula. Si el </a:t>
            </a:r>
            <a:r>
              <a:rPr lang="es-ES" sz="1600" b="1" dirty="0">
                <a:solidFill>
                  <a:srgbClr val="EAFEE8"/>
                </a:solidFill>
                <a:latin typeface="Fira Sans Condensed Light" panose="020B0604020202020204" charset="0"/>
                <a:cs typeface="Times New Roman" panose="02020603050405020304" pitchFamily="18" charset="0"/>
              </a:rPr>
              <a:t>p-</a:t>
            </a:r>
            <a:r>
              <a:rPr lang="es-ES" sz="1600" b="1" dirty="0" err="1">
                <a:solidFill>
                  <a:srgbClr val="EAFEE8"/>
                </a:solidFill>
                <a:latin typeface="Fira Sans Condensed Light" panose="020B0604020202020204" charset="0"/>
                <a:cs typeface="Times New Roman" panose="02020603050405020304" pitchFamily="18" charset="0"/>
              </a:rPr>
              <a:t>value</a:t>
            </a:r>
            <a:r>
              <a:rPr lang="es-ES" sz="1600" b="1">
                <a:solidFill>
                  <a:srgbClr val="EAFEE8"/>
                </a:solidFill>
                <a:latin typeface="Fira Sans Condensed Light" panose="020B0604020202020204" charset="0"/>
                <a:cs typeface="Times New Roman" panose="02020603050405020304" pitchFamily="18" charset="0"/>
              </a:rPr>
              <a:t> &lt; </a:t>
            </a:r>
            <a:r>
              <a:rPr lang="es-ES" sz="1600" b="1" dirty="0">
                <a:solidFill>
                  <a:srgbClr val="EAFEE8"/>
                </a:solidFill>
                <a:latin typeface="Fira Sans Condensed Light" panose="020B0604020202020204" charset="0"/>
                <a:cs typeface="Times New Roman" panose="02020603050405020304" pitchFamily="18" charset="0"/>
              </a:rPr>
              <a:t>0.05 </a:t>
            </a:r>
            <a:r>
              <a:rPr lang="es-ES" sz="1600" dirty="0">
                <a:solidFill>
                  <a:srgbClr val="EAFEE8"/>
                </a:solidFill>
                <a:latin typeface="Fira Sans Condensed Light" panose="020B0604020202020204" charset="0"/>
                <a:cs typeface="Times New Roman" panose="02020603050405020304" pitchFamily="18" charset="0"/>
              </a:rPr>
              <a:t>se rechaza la hipótesis nula que indica que todas las medias de los conjuntos son iguales</a:t>
            </a:r>
          </a:p>
        </p:txBody>
      </p:sp>
      <p:pic>
        <p:nvPicPr>
          <p:cNvPr id="2" name="Picture 2" descr="Anova one way (getting different p-values in calculator and F table). Why?  - Cross Validated">
            <a:extLst>
              <a:ext uri="{FF2B5EF4-FFF2-40B4-BE49-F238E27FC236}">
                <a16:creationId xmlns:a16="http://schemas.microsoft.com/office/drawing/2014/main" id="{793EF718-094C-FFB6-7C9D-70DC6697F7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8592" y="1611834"/>
            <a:ext cx="493395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9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ANOVA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Intervalos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Confianza</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2051538"/>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Métricas</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2" y="1878840"/>
            <a:ext cx="3352800" cy="1247469"/>
          </a:xfrm>
          <a:prstGeom prst="rect">
            <a:avLst/>
          </a:prstGeom>
          <a:noFill/>
          <a:ln>
            <a:noFill/>
          </a:ln>
        </p:spPr>
        <p:txBody>
          <a:bodyPr spcFirstLastPara="1" wrap="square" lIns="91425" tIns="182875" rIns="91425" bIns="0" anchor="t" anchorCtr="0">
            <a:noAutofit/>
          </a:bodyPr>
          <a:lstStyle/>
          <a:p>
            <a:pPr algn="just"/>
            <a:r>
              <a:rPr lang="es-ES" sz="1600" b="1" dirty="0">
                <a:solidFill>
                  <a:srgbClr val="EAFEE8"/>
                </a:solidFill>
                <a:latin typeface="Fira Sans Condensed Light" panose="020B0604020202020204" charset="0"/>
                <a:cs typeface="Times New Roman" panose="02020603050405020304" pitchFamily="18" charset="0"/>
              </a:rPr>
              <a:t>El intervalo de confianza </a:t>
            </a:r>
            <a:r>
              <a:rPr lang="es-ES" sz="1600" dirty="0">
                <a:solidFill>
                  <a:srgbClr val="EAFEE8"/>
                </a:solidFill>
                <a:latin typeface="Fira Sans Condensed Light" panose="020B0604020202020204" charset="0"/>
                <a:cs typeface="Times New Roman" panose="02020603050405020304" pitchFamily="18" charset="0"/>
              </a:rPr>
              <a:t>describe la variabilidad entre la medida obtenida en un estudio y la medida real de la población (el valor real). Corresponde a un rango de valores, cuya distribución es normal y en el cual se encuentra, con alta probabilidad, el valor real de una determinada variable.</a:t>
            </a:r>
          </a:p>
        </p:txBody>
      </p:sp>
      <p:pic>
        <p:nvPicPr>
          <p:cNvPr id="1026" name="Picture 2" descr="ESTADÍSTICA VISUAL (IX): Por fin vas a calcular 100 intervalos de confianza  | Fernando Blanco, PhD">
            <a:extLst>
              <a:ext uri="{FF2B5EF4-FFF2-40B4-BE49-F238E27FC236}">
                <a16:creationId xmlns:a16="http://schemas.microsoft.com/office/drawing/2014/main" id="{909648A4-C6CD-4AF0-6CEA-07FE413D43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0682" y="1112852"/>
            <a:ext cx="4702690" cy="3758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679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768707"/>
            <a:ext cx="6898578"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5.1 (</a:t>
            </a:r>
            <a:r>
              <a:rPr lang="en-US" sz="3000" b="1" dirty="0">
                <a:solidFill>
                  <a:srgbClr val="F3F3F3"/>
                </a:solidFill>
                <a:latin typeface="Rajdhani"/>
                <a:ea typeface="Rajdhani"/>
                <a:cs typeface="Rajdhani"/>
                <a:sym typeface="Rajdhani"/>
              </a:rPr>
              <a:t>ANOVA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183858"/>
            <a:ext cx="8662473" cy="3602083"/>
          </a:xfrm>
          <a:prstGeom prst="rect">
            <a:avLst/>
          </a:prstGeom>
          <a:noFill/>
          <a:ln>
            <a:noFill/>
          </a:ln>
        </p:spPr>
        <p:txBody>
          <a:bodyPr spcFirstLastPara="1" wrap="square" lIns="91425" tIns="182875" rIns="91425" bIns="0" anchor="t" anchorCtr="0">
            <a:noAutofit/>
          </a:bodyPr>
          <a:lstStyle/>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ANOVA</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El archivo DataAnalytics.csv del </a:t>
            </a:r>
            <a:r>
              <a:rPr lang="es-ES" sz="1600" b="1" dirty="0" err="1">
                <a:solidFill>
                  <a:schemeClr val="tx2"/>
                </a:solidFill>
                <a:latin typeface="Fira Sans Condensed Light" panose="020B0604020202020204" charset="0"/>
                <a:cs typeface="Times New Roman" panose="02020603050405020304" pitchFamily="18" charset="0"/>
              </a:rPr>
              <a:t>socioformador</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Wuupi</a:t>
            </a:r>
            <a:r>
              <a:rPr lang="es-E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3.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acciones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preprocesamiento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necesarias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y Outliers</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4.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Realizar  1</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análisis de varianza (ANOVA y MANOVA) para cada una de las variables numéricas del </a:t>
            </a:r>
            <a:r>
              <a:rPr lang="es-ES" sz="1600" dirty="0" err="1">
                <a:solidFill>
                  <a:schemeClr val="bg1">
                    <a:lumMod val="60000"/>
                    <a:lumOff val="40000"/>
                  </a:schemeClr>
                </a:solidFill>
                <a:latin typeface="Fira Sans Condensed Light" panose="020B0604020202020204" charset="0"/>
                <a:cs typeface="Times New Roman" panose="02020603050405020304" pitchFamily="18" charset="0"/>
              </a:rPr>
              <a:t>dataframe</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s-ES" sz="1600" dirty="0" err="1">
                <a:solidFill>
                  <a:schemeClr val="bg1">
                    <a:lumMod val="60000"/>
                    <a:lumOff val="40000"/>
                  </a:schemeClr>
                </a:solidFill>
                <a:latin typeface="Fira Sans Condensed Light" panose="020B0604020202020204" charset="0"/>
                <a:cs typeface="Times New Roman" panose="02020603050405020304" pitchFamily="18" charset="0"/>
              </a:rPr>
              <a:t>socioformador</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dirty="0" err="1">
                <a:solidFill>
                  <a:schemeClr val="bg1">
                    <a:lumMod val="60000"/>
                    <a:lumOff val="40000"/>
                  </a:schemeClr>
                </a:solidFill>
                <a:latin typeface="Fira Sans Condensed Light" panose="020B0604020202020204" charset="0"/>
                <a:cs typeface="Times New Roman" panose="02020603050405020304" pitchFamily="18" charset="0"/>
              </a:rPr>
              <a:t>Wuupi</a:t>
            </a:r>
            <a:r>
              <a:rPr lang="es-ES" sz="1600" dirty="0">
                <a:solidFill>
                  <a:srgbClr val="EAFEE8"/>
                </a:solidFill>
                <a:latin typeface="Fira Sans Condensed Light" panose="020B0604020202020204" charset="0"/>
                <a:cs typeface="Times New Roman" panose="02020603050405020304" pitchFamily="18" charset="0"/>
              </a:rPr>
              <a: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aplicando la herramienta de  </a:t>
            </a:r>
            <a:r>
              <a:rPr lang="es-ES" sz="1600" b="1" dirty="0">
                <a:solidFill>
                  <a:srgbClr val="EAFEE8"/>
                </a:solidFill>
                <a:latin typeface="Fira Sans Condensed Light" panose="020B0604020202020204" charset="0"/>
                <a:cs typeface="Times New Roman" panose="02020603050405020304" pitchFamily="18" charset="0"/>
              </a:rPr>
              <a:t>“ANOVA”</a:t>
            </a:r>
            <a:endParaRPr lang="es-ES"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requeridos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57116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768707"/>
            <a:ext cx="6898578"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5.1 (</a:t>
            </a:r>
            <a:r>
              <a:rPr lang="en-US" sz="3000" b="1" dirty="0">
                <a:solidFill>
                  <a:srgbClr val="F3F3F3"/>
                </a:solidFill>
                <a:latin typeface="Rajdhani"/>
                <a:ea typeface="Rajdhani"/>
                <a:cs typeface="Rajdhani"/>
                <a:sym typeface="Rajdhani"/>
              </a:rPr>
              <a:t>ANOVA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435836"/>
            <a:ext cx="8662473"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comparativo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sobre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análisis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realizados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entre </a:t>
            </a:r>
            <a:r>
              <a:rPr lang="en-US" sz="1600">
                <a:solidFill>
                  <a:schemeClr val="bg1">
                    <a:lumMod val="60000"/>
                    <a:lumOff val="40000"/>
                  </a:schemeClr>
                </a:solidFill>
                <a:latin typeface="Fira Sans Condensed Light" panose="020B0604020202020204" charset="0"/>
                <a:cs typeface="Times New Roman" panose="02020603050405020304" pitchFamily="18" charset="0"/>
              </a:rPr>
              <a:t>las variables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subirlo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formato</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rgbClr val="EAFEE8"/>
                </a:solidFill>
                <a:latin typeface="Fira Sans Condensed Light" panose="020B0604020202020204" charset="0"/>
                <a:cs typeface="Times New Roman" panose="02020603050405020304" pitchFamily="18" charset="0"/>
              </a:rPr>
              <a:t>pdf.</a:t>
            </a:r>
            <a:endParaRPr lang="en-US" sz="1600" dirty="0">
              <a:solidFill>
                <a:srgbClr val="EAFEE8"/>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4164350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“Si no sabes explicarlo de un modo simple, no lo entiendes bien...”   </a:t>
            </a:r>
          </a:p>
          <a:p>
            <a:pPr algn="l"/>
            <a:r>
              <a:rPr lang="es-ES" dirty="0"/>
              <a:t>       </a:t>
            </a:r>
          </a:p>
          <a:p>
            <a:pPr algn="l"/>
            <a:r>
              <a:rPr lang="es-ES" dirty="0"/>
              <a:t>                                               –Albert Einstein</a:t>
            </a:r>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51" name="150 Flecha curvada hacia arriba"/>
          <p:cNvSpPr/>
          <p:nvPr/>
        </p:nvSpPr>
        <p:spPr>
          <a:xfrm>
            <a:off x="6466115" y="3614057"/>
            <a:ext cx="2699657" cy="1186543"/>
          </a:xfrm>
          <a:prstGeom prst="curvedUpArrow">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52" name="151 Flecha curvada hacia arriba"/>
          <p:cNvSpPr/>
          <p:nvPr/>
        </p:nvSpPr>
        <p:spPr>
          <a:xfrm rot="10800000">
            <a:off x="6357255" y="2253342"/>
            <a:ext cx="2699657" cy="1186543"/>
          </a:xfrm>
          <a:prstGeom prst="curvedUpArrow">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FE441C60-6C96-C23D-2AA7-D1DBCDBE56A8}"/>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B7971348-B1B2-D5FC-7988-EBBF1AB79715}"/>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EA918B26-2869-210C-CBC3-FD9E782FAB5A}"/>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lvl="0" indent="0">
              <a:buSzPts val="1300"/>
            </a:pPr>
            <a:r>
              <a:rPr lang="es-ES" dirty="0"/>
              <a:t> -Regresión Logística</a:t>
            </a:r>
          </a:p>
          <a:p>
            <a:pPr marL="146050" indent="0">
              <a:buSzPts val="1300"/>
            </a:pPr>
            <a:r>
              <a:rPr lang="es-ES" dirty="0"/>
              <a:t>- Desbalanceo de clases</a:t>
            </a:r>
          </a:p>
          <a:p>
            <a:pPr marL="146050" indent="0">
              <a:buSzPts val="1300"/>
            </a:pPr>
            <a:r>
              <a:rPr lang="es-ES" dirty="0"/>
              <a:t>- Reponderación</a:t>
            </a:r>
          </a:p>
          <a:p>
            <a:pPr marL="146050" indent="0">
              <a:buSzPts val="1300"/>
            </a:pPr>
            <a:r>
              <a:rPr lang="es-ES" dirty="0"/>
              <a:t>- Submuestreo y </a:t>
            </a:r>
            <a:r>
              <a:rPr lang="es-ES" dirty="0" err="1"/>
              <a:t>sobremuestreo</a:t>
            </a:r>
            <a:endParaRPr lang="es-ES" dirty="0"/>
          </a:p>
          <a:p>
            <a:pPr marL="146050" lvl="0" indent="0">
              <a:buSzPts val="1300"/>
            </a:pPr>
            <a:endParaRPr lang="es-ES" dirty="0"/>
          </a:p>
          <a:p>
            <a:pPr marL="146050" indent="0">
              <a:buSzPts val="1300"/>
            </a:pPr>
            <a:r>
              <a:rPr lang="es-ES" dirty="0"/>
              <a:t> </a:t>
            </a:r>
          </a:p>
          <a:p>
            <a:pPr marL="146050" indent="0">
              <a:buSzPts val="1300"/>
            </a:pPr>
            <a:r>
              <a:rPr lang="es-ES" dirty="0"/>
              <a:t> </a:t>
            </a:r>
          </a:p>
        </p:txBody>
      </p:sp>
      <p:sp>
        <p:nvSpPr>
          <p:cNvPr id="176" name="Google Shape;176;p30">
            <a:extLst>
              <a:ext uri="{FF2B5EF4-FFF2-40B4-BE49-F238E27FC236}">
                <a16:creationId xmlns:a16="http://schemas.microsoft.com/office/drawing/2014/main" id="{3FD7C622-2724-1C29-4E70-78C645E0AA1B}"/>
              </a:ext>
            </a:extLst>
          </p:cNvPr>
          <p:cNvSpPr txBox="1">
            <a:spLocks noGrp="1"/>
          </p:cNvSpPr>
          <p:nvPr>
            <p:ph type="title" idx="2"/>
          </p:nvPr>
        </p:nvSpPr>
        <p:spPr>
          <a:xfrm>
            <a:off x="4849170" y="1001125"/>
            <a:ext cx="2114338"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11</a:t>
            </a:r>
            <a:endParaRPr dirty="0"/>
          </a:p>
        </p:txBody>
      </p:sp>
      <p:cxnSp>
        <p:nvCxnSpPr>
          <p:cNvPr id="177" name="Google Shape;177;p30">
            <a:extLst>
              <a:ext uri="{FF2B5EF4-FFF2-40B4-BE49-F238E27FC236}">
                <a16:creationId xmlns:a16="http://schemas.microsoft.com/office/drawing/2014/main" id="{10FACAA9-3FC0-7D6F-8433-859B3E6DF028}"/>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518D63E9-31DC-30A9-E279-4B48A5452F74}"/>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62BAB770-EAC7-9DD8-7C9D-20D7C9A67661}"/>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57226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8EB1B45A-22C4-29F7-C958-903E673DCAB2}"/>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CB8FD664-68B5-AB16-3C6F-AAF599E345E2}"/>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E1B791D7-2645-4F51-7784-5DBA5E179307}"/>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5C36E5A-5320-321F-631D-A30C82C4B106}"/>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a:extLst>
              <a:ext uri="{FF2B5EF4-FFF2-40B4-BE49-F238E27FC236}">
                <a16:creationId xmlns:a16="http://schemas.microsoft.com/office/drawing/2014/main" id="{E7A43E3A-E397-1071-EA39-773FC6420895}"/>
              </a:ext>
            </a:extLst>
          </p:cNvPr>
          <p:cNvCxnSpPr>
            <a:cxnSpLocks/>
          </p:cNvCxnSpPr>
          <p:nvPr/>
        </p:nvCxnSpPr>
        <p:spPr>
          <a:xfrm>
            <a:off x="530433" y="2110154"/>
            <a:ext cx="0" cy="185224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3D0DBFF6-7908-7A49-7B6F-CE1AB39B7173}"/>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Desbalanceo de Clases</a:t>
            </a:r>
          </a:p>
        </p:txBody>
      </p:sp>
      <p:sp>
        <p:nvSpPr>
          <p:cNvPr id="8" name="Google Shape;136;p27">
            <a:extLst>
              <a:ext uri="{FF2B5EF4-FFF2-40B4-BE49-F238E27FC236}">
                <a16:creationId xmlns:a16="http://schemas.microsoft.com/office/drawing/2014/main" id="{8697D152-6FAA-D4FE-3656-FC6F49071645}"/>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7468C37E-317B-D6A9-7D5C-D015A1D1C87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El desbalanceo de clases en regresión logística (y en otros modelos de clasificación) se refiere a una situación en la que las clases objetivo </a:t>
            </a:r>
            <a:r>
              <a:rPr lang="es-ES" sz="1600" b="1" dirty="0">
                <a:solidFill>
                  <a:schemeClr val="tx2"/>
                </a:solidFill>
                <a:latin typeface="Fira Sans Condensed Light" panose="020B0604020202020204" charset="0"/>
                <a:cs typeface="Times New Roman" panose="02020603050405020304" pitchFamily="18" charset="0"/>
              </a:rPr>
              <a:t>no están representadas de manera equitativa</a:t>
            </a:r>
            <a:r>
              <a:rPr lang="es-ES" sz="1600" dirty="0">
                <a:solidFill>
                  <a:srgbClr val="EAFEE8"/>
                </a:solidFill>
                <a:latin typeface="Fira Sans Condensed Light" panose="020B0604020202020204" charset="0"/>
                <a:cs typeface="Times New Roman" panose="02020603050405020304" pitchFamily="18" charset="0"/>
              </a:rPr>
              <a:t>. Es decir, una clase (por ejemplo, "positivo") tiene muchos más ejemplos que la otra clase (por ejemplo, "negativo").</a:t>
            </a:r>
          </a:p>
        </p:txBody>
      </p:sp>
      <p:pic>
        <p:nvPicPr>
          <p:cNvPr id="1026" name="Picture 2" descr="Evaluando el error en los modelos de clasificación - Aprende IA">
            <a:extLst>
              <a:ext uri="{FF2B5EF4-FFF2-40B4-BE49-F238E27FC236}">
                <a16:creationId xmlns:a16="http://schemas.microsoft.com/office/drawing/2014/main" id="{D1460F14-6C8E-FB71-2577-F96EE6299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173" y="1750402"/>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21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EC308421-F655-3DE7-13F3-B7E51FCF67A6}"/>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3A6029CC-C978-0614-0428-7B975231D9D5}"/>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D7201769-592F-78EF-F870-6B2AE9B2E4C8}"/>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C8CCBD11-FB78-28C3-8FA9-87ACE486C2A5}"/>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B5DD2167-2797-BE76-56F0-AA7BC15820C0}"/>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Desbalanceo de Clases</a:t>
            </a:r>
          </a:p>
        </p:txBody>
      </p:sp>
      <p:sp>
        <p:nvSpPr>
          <p:cNvPr id="8" name="Google Shape;136;p27">
            <a:extLst>
              <a:ext uri="{FF2B5EF4-FFF2-40B4-BE49-F238E27FC236}">
                <a16:creationId xmlns:a16="http://schemas.microsoft.com/office/drawing/2014/main" id="{E9C18F37-6AB5-0FC6-5837-4B01D5E41280}"/>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AAA8BAAA-9CA0-1826-2E6C-203FBD110027}"/>
              </a:ext>
            </a:extLst>
          </p:cNvPr>
          <p:cNvSpPr txBox="1"/>
          <p:nvPr/>
        </p:nvSpPr>
        <p:spPr>
          <a:xfrm>
            <a:off x="327272" y="1788808"/>
            <a:ext cx="4244724"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Supongamos que estás tratando de predecir si un cliente abandonará un servicio (Amazon = 1) o no (Amazon = 0), y tus datos se ven así:</a:t>
            </a:r>
          </a:p>
          <a:p>
            <a:pPr algn="just"/>
            <a:endParaRPr lang="es-ES" sz="1600" dirty="0">
              <a:solidFill>
                <a:srgbClr val="EAFEE8"/>
              </a:solidFill>
              <a:latin typeface="Fira Sans Condensed Light" panose="020B0604020202020204" charset="0"/>
              <a:cs typeface="Times New Roman" panose="02020603050405020304" pitchFamily="18" charset="0"/>
            </a:endParaRPr>
          </a:p>
          <a:p>
            <a:pPr algn="just"/>
            <a:r>
              <a:rPr lang="es-ES" sz="1600" b="1" dirty="0">
                <a:solidFill>
                  <a:srgbClr val="EAFEE8"/>
                </a:solidFill>
                <a:latin typeface="Fira Sans Condensed Light" panose="020B0604020202020204" charset="0"/>
                <a:cs typeface="Times New Roman" panose="02020603050405020304" pitchFamily="18" charset="0"/>
              </a:rPr>
              <a:t>*95% de los clientes no abandonan (clase 0)</a:t>
            </a:r>
          </a:p>
          <a:p>
            <a:pPr algn="just"/>
            <a:r>
              <a:rPr lang="es-ES" sz="1600" b="1" dirty="0">
                <a:solidFill>
                  <a:srgbClr val="EAFEE8"/>
                </a:solidFill>
                <a:latin typeface="Fira Sans Condensed Light" panose="020B0604020202020204" charset="0"/>
                <a:cs typeface="Times New Roman" panose="02020603050405020304" pitchFamily="18" charset="0"/>
              </a:rPr>
              <a:t>*5% de los clientes sí abandonan (clase 1)</a:t>
            </a:r>
          </a:p>
          <a:p>
            <a:pPr algn="just"/>
            <a:endParaRPr lang="es-ES" sz="1600" b="1" dirty="0">
              <a:solidFill>
                <a:srgbClr val="EAFEE8"/>
              </a:solidFill>
              <a:latin typeface="Fira Sans Condensed Light" panose="020B0604020202020204" charset="0"/>
              <a:cs typeface="Times New Roman" panose="02020603050405020304" pitchFamily="18" charset="0"/>
            </a:endParaRPr>
          </a:p>
          <a:p>
            <a:pPr algn="just"/>
            <a:r>
              <a:rPr lang="es-ES" sz="1600" dirty="0">
                <a:solidFill>
                  <a:srgbClr val="EAFEE8"/>
                </a:solidFill>
                <a:latin typeface="Fira Sans Condensed Light" panose="020B0604020202020204" charset="0"/>
                <a:cs typeface="Times New Roman" panose="02020603050405020304" pitchFamily="18" charset="0"/>
              </a:rPr>
              <a:t>Este es un problema desbalanceado, porque el modelo podría simplemente predecir siempre "0" y aún así tener una alta precisión (</a:t>
            </a:r>
            <a:r>
              <a:rPr lang="es-ES" sz="1600" dirty="0" err="1">
                <a:solidFill>
                  <a:srgbClr val="EAFEE8"/>
                </a:solidFill>
                <a:latin typeface="Fira Sans Condensed Light" panose="020B0604020202020204" charset="0"/>
                <a:cs typeface="Times New Roman" panose="02020603050405020304" pitchFamily="18" charset="0"/>
              </a:rPr>
              <a:t>accuracy</a:t>
            </a:r>
            <a:r>
              <a:rPr lang="es-ES" sz="1600" dirty="0">
                <a:solidFill>
                  <a:srgbClr val="EAFEE8"/>
                </a:solidFill>
                <a:latin typeface="Fira Sans Condensed Light" panose="020B0604020202020204" charset="0"/>
                <a:cs typeface="Times New Roman" panose="02020603050405020304" pitchFamily="18" charset="0"/>
              </a:rPr>
              <a:t>), pero estaría ignorando la clase minoritaria, que suele ser la más interesante.</a:t>
            </a:r>
          </a:p>
        </p:txBody>
      </p:sp>
      <p:pic>
        <p:nvPicPr>
          <p:cNvPr id="1026" name="Picture 2" descr="Evaluando el error en los modelos de clasificación - Aprende IA">
            <a:extLst>
              <a:ext uri="{FF2B5EF4-FFF2-40B4-BE49-F238E27FC236}">
                <a16:creationId xmlns:a16="http://schemas.microsoft.com/office/drawing/2014/main" id="{B6A82877-4C58-FADD-FEB5-D24458208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573" y="1967845"/>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30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9A2951BE-A1A1-85BD-785D-F8CE074AFBDE}"/>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E4D9B52B-17C0-EAA2-269B-9101B22524A1}"/>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46508B15-7F1F-E4B9-2FCE-1E81DE6934A5}"/>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Reponderación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Clases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064CF851-0F67-6C9F-F09E-A940C4BC98BC}"/>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B34C805A-F328-C787-A052-356B3003F921}"/>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Reponderación de Clases</a:t>
            </a:r>
          </a:p>
        </p:txBody>
      </p:sp>
      <p:sp>
        <p:nvSpPr>
          <p:cNvPr id="8" name="Google Shape;136;p27">
            <a:extLst>
              <a:ext uri="{FF2B5EF4-FFF2-40B4-BE49-F238E27FC236}">
                <a16:creationId xmlns:a16="http://schemas.microsoft.com/office/drawing/2014/main" id="{631EB62D-A38B-CF75-7F9B-8D2927E71C78}"/>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D29CD40C-C1B5-3EC5-D4BE-EC934DB8AE42}"/>
              </a:ext>
            </a:extLst>
          </p:cNvPr>
          <p:cNvSpPr txBox="1"/>
          <p:nvPr/>
        </p:nvSpPr>
        <p:spPr>
          <a:xfrm>
            <a:off x="327272" y="1788808"/>
            <a:ext cx="4244724"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El método de reponderación de clases en regresión logística (o cualquier otro modelo de clasificación) se utiliza para corregir el desbalance de clases durante el entrenamiento. En lugar de darle el mismo peso a cada observación, se asignan pesos mayores a las clases minoritarias y menores a las clases mayoritarias.</a:t>
            </a:r>
          </a:p>
        </p:txBody>
      </p:sp>
      <p:pic>
        <p:nvPicPr>
          <p:cNvPr id="2" name="Picture 2" descr="Evaluando el error en los modelos de clasificación - Aprende IA">
            <a:extLst>
              <a:ext uri="{FF2B5EF4-FFF2-40B4-BE49-F238E27FC236}">
                <a16:creationId xmlns:a16="http://schemas.microsoft.com/office/drawing/2014/main" id="{E6E1990F-A6C2-DCE9-9F00-4F4A4A3CE9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573" y="1909528"/>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505502"/>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11640</TotalTime>
  <Words>1574</Words>
  <Application>Microsoft Office PowerPoint</Application>
  <PresentationFormat>Presentación en pantalla (16:9)</PresentationFormat>
  <Paragraphs>220</Paragraphs>
  <Slides>24</Slides>
  <Notes>24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Anton</vt:lpstr>
      <vt:lpstr>Advent Pro Light</vt:lpstr>
      <vt:lpstr>Rajdhani</vt:lpstr>
      <vt:lpstr>Arial</vt:lpstr>
      <vt:lpstr>Fira Sans Condensed Light</vt:lpstr>
      <vt:lpstr>Ai Tech Agency by Slidesgo</vt:lpstr>
      <vt:lpstr>Presentación de PowerPoint</vt:lpstr>
      <vt:lpstr>Bienvenida</vt:lpstr>
      <vt:lpstr>Presentación de PowerPoint</vt:lpstr>
      <vt:lpstr>ANALÍTICA DE DATOS</vt:lpstr>
      <vt:lpstr>METODOLOGÍA CRISP DM</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ANOVA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325</cp:revision>
  <dcterms:modified xsi:type="dcterms:W3CDTF">2025-04-30T23:58:11Z</dcterms:modified>
</cp:coreProperties>
</file>