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3"/>
  </p:notesMasterIdLst>
  <p:sldIdLst>
    <p:sldId id="256" r:id="rId2"/>
    <p:sldId id="357" r:id="rId3"/>
    <p:sldId id="358" r:id="rId4"/>
    <p:sldId id="426" r:id="rId5"/>
    <p:sldId id="365" r:id="rId6"/>
    <p:sldId id="364" r:id="rId7"/>
    <p:sldId id="412" r:id="rId8"/>
    <p:sldId id="435" r:id="rId9"/>
    <p:sldId id="436" r:id="rId10"/>
    <p:sldId id="433" r:id="rId11"/>
    <p:sldId id="429" r:id="rId12"/>
    <p:sldId id="430" r:id="rId13"/>
    <p:sldId id="427" r:id="rId14"/>
    <p:sldId id="438" r:id="rId15"/>
    <p:sldId id="440" r:id="rId16"/>
    <p:sldId id="431" r:id="rId17"/>
    <p:sldId id="437" r:id="rId18"/>
    <p:sldId id="439" r:id="rId19"/>
    <p:sldId id="441" r:id="rId20"/>
    <p:sldId id="442" r:id="rId21"/>
    <p:sldId id="280" r:id="rId22"/>
  </p:sldIdLst>
  <p:sldSz cx="9144000" cy="5143500" type="screen16x9"/>
  <p:notesSz cx="6858000" cy="9144000"/>
  <p:embeddedFontLst>
    <p:embeddedFont>
      <p:font typeface="Advent Pro Light" panose="020B0604020202020204" charset="0"/>
      <p:regular r:id="rId24"/>
      <p:bold r:id="rId25"/>
    </p:embeddedFont>
    <p:embeddedFont>
      <p:font typeface="Anton" pitchFamily="2" charset="0"/>
      <p:regular r:id="rId26"/>
    </p:embeddedFont>
    <p:embeddedFont>
      <p:font typeface="Fira Sans Condensed Light" panose="020B0403050000020004" pitchFamily="34" charset="0"/>
      <p:regular r:id="rId27"/>
      <p:bold r:id="rId28"/>
      <p:italic r:id="rId29"/>
      <p:boldItalic r:id="rId30"/>
    </p:embeddedFont>
    <p:embeddedFont>
      <p:font typeface="Rajdhani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BAF36046-404A-BC35-AC6E-39598685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6395D9B-91E7-1320-36A6-01108FA1E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5A38EEF9-F33B-3D45-FC2C-49AEF9514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5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C6A10F78-3E4A-C301-5A29-2E27F0A99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18714DBF-657C-CA79-8E09-C88078AE2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5942CF92-9F27-CDE4-F60F-2105226138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818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41C11FDC-362C-F7AF-8789-2C9398758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3A9E02D-616A-5464-3A3F-1E5C67DB66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6B8E173C-725F-477E-5F51-ED3D581F1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824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58D987D1-5C1E-4DDD-5257-78862A2E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6CC4CDD9-0628-BFE3-8B13-1DDBCDC9F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EAB5689B-6C6B-0ACB-7A72-3736EAE65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492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1F8FF8B-B52F-A5C0-F5A7-0076413C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33E9789E-9A29-389E-E234-F8E8C1A6C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D1BC460A-B329-8571-CC60-2093D26B3A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91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B50B6BB-5F4E-0586-8D7B-DC7DC504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C8117FB-F00B-975A-AEDC-009AB9F4F4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0E2761CF-44AD-8B46-9840-FA8490F0A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955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9DE9D36F-A8D6-0733-E54E-8264F47E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CA2086AA-AA3A-8BA3-66C4-F880C1FFB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0FEDB0B8-7812-71E5-6BCB-692880BE9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9876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026E2A93-2FCC-19C0-368B-8E9E15F6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1EDC765-2A9C-2F68-8498-D6D78A97C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EF648390-3A69-3BC5-30B1-B123B215F8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7024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4C6A2B74-D69A-8F52-6D77-73F87347A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AC1F21A-EE4E-BC63-198B-EE00F2A55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F87E35C9-A762-01DC-5EC8-FC378FB28D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993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2173E0F-C79A-1667-AA9F-4C3B96CF4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E96D700-A4A0-0D7E-CFBB-8E79C184D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0FE91683-C890-11C1-718E-866817CCD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877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8B0F59F0-635C-BF66-B15E-7644C0FD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603801A-0FAB-A33B-F3FB-F97B6E043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91A2F86E-7563-6DED-6B7B-E6EDDF51E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2607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308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BAF0CDF4-050C-54FA-F302-B95C16CB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9626E1F-9749-1BEF-C213-71B62DE89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9D05167C-8977-D8CF-F3C9-FB2ADFD3B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327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0B0B3644-5560-6C3B-127D-FB745219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FED83615-1EA4-7031-F15D-7F14E3AE2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AAD1B42D-26D4-27EE-BB49-08361BCC2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TI3001C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Analítica de datos y herramientas de inteligencia artificial I 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                 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15 de Agosto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5202E27-2E54-C558-54B3-A951604F7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3B5D5A76-C02A-8FF6-DBAE-F857AE1B924C}"/>
              </a:ext>
            </a:extLst>
          </p:cNvPr>
          <p:cNvSpPr txBox="1">
            <a:spLocks/>
          </p:cNvSpPr>
          <p:nvPr/>
        </p:nvSpPr>
        <p:spPr>
          <a:xfrm>
            <a:off x="353155" y="304668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Entendimiento del negocio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Entendimiento de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los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Airbnb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6894E290-CB16-D44C-992F-F431E0EAD354}"/>
              </a:ext>
            </a:extLst>
          </p:cNvPr>
          <p:cNvCxnSpPr>
            <a:cxnSpLocks/>
          </p:cNvCxnSpPr>
          <p:nvPr/>
        </p:nvCxnSpPr>
        <p:spPr>
          <a:xfrm>
            <a:off x="373702" y="457200"/>
            <a:ext cx="0" cy="1113692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BE7B670D-E120-A1D6-6BEA-542B36916765}"/>
              </a:ext>
            </a:extLst>
          </p:cNvPr>
          <p:cNvSpPr txBox="1"/>
          <p:nvPr/>
        </p:nvSpPr>
        <p:spPr>
          <a:xfrm>
            <a:off x="127516" y="1597969"/>
            <a:ext cx="2712067" cy="77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Airbnb?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Airbnb comenzó en 2008, cuando dos diseñadores que tenían espacio libre en casa recibieron a tres viajeros que buscaban un lugar donde hospedarse. En la actualidad, millones de anfitriones y huéspedes han creado cuentas gratuitas en Airbnb para disfrutar su visión compartida del mundo.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Ventajas y desventajas de Airbnb - Entorno Turístico">
            <a:extLst>
              <a:ext uri="{FF2B5EF4-FFF2-40B4-BE49-F238E27FC236}">
                <a16:creationId xmlns:a16="http://schemas.microsoft.com/office/drawing/2014/main" id="{4CC6346A-DD6E-9913-E540-05C8EFE5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374" y="1650023"/>
            <a:ext cx="6210626" cy="349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FA9E8A50-99FC-67C4-3282-E00722ADA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495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6E2AE3D-CF01-5942-63EA-802C5F548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0222CBB-78F9-A426-4B2A-89D607F63FF0}"/>
              </a:ext>
            </a:extLst>
          </p:cNvPr>
          <p:cNvSpPr txBox="1">
            <a:spLocks/>
          </p:cNvSpPr>
          <p:nvPr/>
        </p:nvSpPr>
        <p:spPr>
          <a:xfrm>
            <a:off x="373702" y="396090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Entendimiento del negocio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Entendimiento de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los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Airbnb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82E383FB-61AA-34BF-5021-15EFEB72E743}"/>
              </a:ext>
            </a:extLst>
          </p:cNvPr>
          <p:cNvCxnSpPr>
            <a:cxnSpLocks/>
          </p:cNvCxnSpPr>
          <p:nvPr/>
        </p:nvCxnSpPr>
        <p:spPr>
          <a:xfrm>
            <a:off x="373703" y="591018"/>
            <a:ext cx="0" cy="109388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8" name="Google Shape;1603;p42">
            <a:extLst>
              <a:ext uri="{FF2B5EF4-FFF2-40B4-BE49-F238E27FC236}">
                <a16:creationId xmlns:a16="http://schemas.microsoft.com/office/drawing/2014/main" id="{39A05BE7-B27C-571F-B1B6-591093AF933F}"/>
              </a:ext>
            </a:extLst>
          </p:cNvPr>
          <p:cNvSpPr txBox="1"/>
          <p:nvPr/>
        </p:nvSpPr>
        <p:spPr>
          <a:xfrm>
            <a:off x="150222" y="1747657"/>
            <a:ext cx="4750017" cy="77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Airbnb?</a:t>
            </a:r>
          </a:p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Airbnb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 una compañía que ofrece una plataforma digital dedicada a la oferta de alojamientos a particulares y turísticos (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alquiler vacacional)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mediante la cual los anfitriones pueden publicitar y contratar el arriendo de sus propiedades con sus huéspedes; anfitriones y huéspedes pueden valorarse mutuamente, como referencia para futuros usuarios. El nombre es un acrónimo de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airbed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and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breakfast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Airbnb tiene una oferta de unas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2 000 000 propiedades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192 países y 33000 ciudades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Desde su creación en noviembre de 2008 hasta junio de 2012 se realizaron 10 millones de reservas.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050" name="Picture 2" descr="Qué es Airbnb y cómo funciona? Aquí te lo explicamos | Digital Trends  Español">
            <a:extLst>
              <a:ext uri="{FF2B5EF4-FFF2-40B4-BE49-F238E27FC236}">
                <a16:creationId xmlns:a16="http://schemas.microsoft.com/office/drawing/2014/main" id="{BE63A53C-82CD-3825-C384-E4E77FEA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39" y="1926575"/>
            <a:ext cx="4127988" cy="275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5C8C0F0C-F731-E5DE-4A5E-124BF9DF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51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F52D102D-4F93-2281-AD1B-84D57A49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14D65517-B315-20F3-73F7-775E2F157145}"/>
              </a:ext>
            </a:extLst>
          </p:cNvPr>
          <p:cNvSpPr txBox="1">
            <a:spLocks/>
          </p:cNvSpPr>
          <p:nvPr/>
        </p:nvSpPr>
        <p:spPr>
          <a:xfrm>
            <a:off x="373701" y="396090"/>
            <a:ext cx="52064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Situación Problema del Cliente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Airbnb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B1D4B36D-401E-3C30-4D45-EACE98052454}"/>
              </a:ext>
            </a:extLst>
          </p:cNvPr>
          <p:cNvCxnSpPr>
            <a:cxnSpLocks/>
          </p:cNvCxnSpPr>
          <p:nvPr/>
        </p:nvCxnSpPr>
        <p:spPr>
          <a:xfrm>
            <a:off x="373703" y="591018"/>
            <a:ext cx="0" cy="73369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074" name="Picture 2" descr="Qué es un Airbnb y cómo funciona?">
            <a:extLst>
              <a:ext uri="{FF2B5EF4-FFF2-40B4-BE49-F238E27FC236}">
                <a16:creationId xmlns:a16="http://schemas.microsoft.com/office/drawing/2014/main" id="{3BAA6F2B-463E-CF31-7295-9214B1F3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892" y="2029070"/>
            <a:ext cx="4431323" cy="295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3C3535B6-139D-089A-B410-42BDA5585ADB}"/>
              </a:ext>
            </a:extLst>
          </p:cNvPr>
          <p:cNvSpPr txBox="1"/>
          <p:nvPr/>
        </p:nvSpPr>
        <p:spPr>
          <a:xfrm>
            <a:off x="352573" y="1456369"/>
            <a:ext cx="866247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23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Ingresar</a:t>
            </a:r>
            <a:r>
              <a:rPr lang="en-US" sz="23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2300" b="1" dirty="0">
                <a:solidFill>
                  <a:srgbClr val="FFFF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https://insideairbnb.com/get-the-data/</a:t>
            </a:r>
            <a:endParaRPr lang="en-US" sz="23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FCB039C4-F2BE-2BA4-672E-2C25A50F1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69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680C55B-736C-A138-E389-FE6324051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E8F74953-0CAD-5EB4-5485-9DB9828E7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893F1F36-7FE3-9F5F-4F2A-F38DB9623B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-Indexación</a:t>
            </a:r>
          </a:p>
          <a:p>
            <a:pPr marL="146050" lvl="0" indent="0">
              <a:buSzPts val="1300"/>
            </a:pPr>
            <a:r>
              <a:rPr lang="es-ES" dirty="0"/>
              <a:t> -Segmentación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7E6143CB-5F05-679C-4606-78DAF3ECA9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48799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0C540975-3966-9C3A-D983-7EB912D38ACB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>
            <a:extLst>
              <a:ext uri="{FF2B5EF4-FFF2-40B4-BE49-F238E27FC236}">
                <a16:creationId xmlns:a16="http://schemas.microsoft.com/office/drawing/2014/main" id="{41D7DC80-9B1B-988A-FE53-199FC036B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6210329B-14B3-708C-D718-A58B73BA58D9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3235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2CAF87A2-33FC-9040-16E5-AAFE6031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31F1F15F-E2E8-4F7F-3FC4-5E77AB13F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624E8A5-B853-0711-7732-A3559462C475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INDEXACIÓN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746ECA1-A9B5-4092-296A-B985E1054865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9DFC7D94-5770-6EFA-2EDD-62F4C4821607}"/>
              </a:ext>
            </a:extLst>
          </p:cNvPr>
          <p:cNvSpPr txBox="1"/>
          <p:nvPr/>
        </p:nvSpPr>
        <p:spPr>
          <a:xfrm>
            <a:off x="292283" y="1424343"/>
            <a:ext cx="8711040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 ejecuta la indexación?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En programación,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la indexación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se refiere a la práctica de </a:t>
            </a:r>
            <a:r>
              <a:rPr lang="es-ES" sz="1600" b="1" i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crear un índice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para un conjunto de datos, como una base de datos o una colección de documentos, con el fin de acelerar la búsqueda y recuperación de información. Similar a un índice en un libro, un índice en programación permite acceder rápidamente a elementos específicos sin tener que examinar todo el conjunto de datos. 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36;p27">
            <a:extLst>
              <a:ext uri="{FF2B5EF4-FFF2-40B4-BE49-F238E27FC236}">
                <a16:creationId xmlns:a16="http://schemas.microsoft.com/office/drawing/2014/main" id="{54BA0893-5E59-AB85-07C1-C437C38D667D}"/>
              </a:ext>
            </a:extLst>
          </p:cNvPr>
          <p:cNvSpPr txBox="1">
            <a:spLocks/>
          </p:cNvSpPr>
          <p:nvPr/>
        </p:nvSpPr>
        <p:spPr>
          <a:xfrm>
            <a:off x="-93784" y="5004845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Arreglos Unidimensionales y Multidimensionales">
            <a:extLst>
              <a:ext uri="{FF2B5EF4-FFF2-40B4-BE49-F238E27FC236}">
                <a16:creationId xmlns:a16="http://schemas.microsoft.com/office/drawing/2014/main" id="{D86D7D2F-425C-5A99-60B6-5FB8D620F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773" y="2934047"/>
            <a:ext cx="4932454" cy="19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908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E2D6AB38-741F-D262-F31E-06FBA086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A755728B-BCA3-3183-B012-E350FA341D46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Indexación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81C140A-226F-5C24-F749-4B841FB2F026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0227093C-1E4E-BCC2-2484-4F6DDD4248D8}"/>
              </a:ext>
            </a:extLst>
          </p:cNvPr>
          <p:cNvSpPr txBox="1"/>
          <p:nvPr/>
        </p:nvSpPr>
        <p:spPr>
          <a:xfrm>
            <a:off x="378522" y="125324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Ingresar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base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correspondiente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país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 “listings.csv.gz”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arreglos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partir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técnica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Indexación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(a)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array 2D con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host_name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host_since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neighbourhood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property_type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room_type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price. 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(b)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array 2D con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1, 50, 100-200, 499, 500, 605, 1500, 8000, 15000. 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(c)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array 2D con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filas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125, 252, 300-550, 700, 1000, 1250-la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última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fila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host_id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host_location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bathrooms, amenities,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(d) Un array 2D con las 50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columnas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seleccionaste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etapa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entendimiento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datos 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D027E89A-2556-3411-2501-3229953E142B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21A4E62D-0E4E-9C5E-C880-A901540C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72947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75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F3126370-FE3A-15B7-AC41-8BDD0EE7A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A93B1ADB-BF3A-0C5A-9026-8CA1F5F807ED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Indexación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2E4CCB87-49C5-6E48-F38C-7F189DA208A3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D1A1B827-5CCF-A8E5-4B9C-4168963C5B15}"/>
              </a:ext>
            </a:extLst>
          </p:cNvPr>
          <p:cNvSpPr txBox="1"/>
          <p:nvPr/>
        </p:nvSpPr>
        <p:spPr>
          <a:xfrm>
            <a:off x="378522" y="125324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Archivo.csv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punto 3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9DBD206E-5D7A-57DC-8D03-C2C705ECC1E4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8A1F9184-89D0-2E59-9C37-F032C026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72947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563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8F01FB6-2A85-4299-0855-518C9F50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ED6D6B91-D9C7-BF3D-8D94-01C70EC2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747A76E-7E8D-0637-7A54-D25E89E0E537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SEGMENTACIÓN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1DB290A3-7C9F-3520-E18D-E2DC3B76A440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343EDD5B-9253-C795-6441-9F37641CD541}"/>
              </a:ext>
            </a:extLst>
          </p:cNvPr>
          <p:cNvSpPr txBox="1"/>
          <p:nvPr/>
        </p:nvSpPr>
        <p:spPr>
          <a:xfrm>
            <a:off x="292282" y="1283677"/>
            <a:ext cx="8559616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 ejecuta la segmentación?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En programación,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la segmentación de datos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se refiere a la división de un conjunto de datos en partes más pequeñas y manejables, cada una con características específicas. Esto permite un análisis más eficiente, un mejor rendimiento y una gestión más sencilla de la información, especialmente en conjuntos de datos grandes o complejos. Cambia la forma en que interpretas los datos. </a:t>
            </a:r>
            <a:r>
              <a:rPr lang="es-ES" sz="1600" b="1" dirty="0">
                <a:solidFill>
                  <a:srgbClr val="FFFF00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K-</a:t>
            </a:r>
            <a:r>
              <a:rPr lang="es-ES" sz="1600" b="1" dirty="0" err="1">
                <a:solidFill>
                  <a:srgbClr val="FFFF00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Means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 es un algoritmo de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clustering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 o segmentación (agrupamiento no supervisado).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36;p27">
            <a:extLst>
              <a:ext uri="{FF2B5EF4-FFF2-40B4-BE49-F238E27FC236}">
                <a16:creationId xmlns:a16="http://schemas.microsoft.com/office/drawing/2014/main" id="{95F5374E-6138-6F35-E829-0991F21BBC98}"/>
              </a:ext>
            </a:extLst>
          </p:cNvPr>
          <p:cNvSpPr txBox="1">
            <a:spLocks/>
          </p:cNvSpPr>
          <p:nvPr/>
        </p:nvSpPr>
        <p:spPr>
          <a:xfrm rot="10800000" flipV="1">
            <a:off x="-215412" y="4583787"/>
            <a:ext cx="1746738" cy="55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</a:t>
            </a: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31" name="Picture 7" descr="Ejemplo de clustering con k-means en Python – Exponentis">
            <a:extLst>
              <a:ext uri="{FF2B5EF4-FFF2-40B4-BE49-F238E27FC236}">
                <a16:creationId xmlns:a16="http://schemas.microsoft.com/office/drawing/2014/main" id="{F5F2EBA8-D606-9C1F-3906-CF46E25380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b="13839"/>
          <a:stretch>
            <a:fillRect/>
          </a:stretch>
        </p:blipFill>
        <p:spPr bwMode="auto">
          <a:xfrm>
            <a:off x="1586278" y="3023868"/>
            <a:ext cx="5971443" cy="20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11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8F81660-BC84-654A-79B0-8DE0CCA4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663BF550-E90C-6FA9-5085-176319D8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B7E01628-86B3-6199-7303-34C8B7FB0ADD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SEGMENTACIÓN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1B312F7F-9354-DC67-369D-AF354B50FC0D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F78AB225-93D4-7893-423C-362032EFE643}"/>
              </a:ext>
            </a:extLst>
          </p:cNvPr>
          <p:cNvSpPr txBox="1"/>
          <p:nvPr/>
        </p:nvSpPr>
        <p:spPr>
          <a:xfrm>
            <a:off x="292281" y="1283677"/>
            <a:ext cx="8236713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funciona K-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Means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1. 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Se elige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K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, el número de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clusters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.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2.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El algoritmo inicializa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K puntos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aleatorios como centroides.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3.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Asigna cada punto de datos al centroide más cercano (formando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K grupos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).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4.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Calcula el nuevo centroide de cada grupo (la media de sus puntos).</a:t>
            </a: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5.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Repite los pasos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3–4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 hasta que los centroides ya no cambien (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converge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).</a:t>
            </a:r>
          </a:p>
        </p:txBody>
      </p:sp>
      <p:sp>
        <p:nvSpPr>
          <p:cNvPr id="10" name="Google Shape;136;p27">
            <a:extLst>
              <a:ext uri="{FF2B5EF4-FFF2-40B4-BE49-F238E27FC236}">
                <a16:creationId xmlns:a16="http://schemas.microsoft.com/office/drawing/2014/main" id="{BE2BF6F9-D8F8-E475-808E-CB885C4D3234}"/>
              </a:ext>
            </a:extLst>
          </p:cNvPr>
          <p:cNvSpPr txBox="1">
            <a:spLocks/>
          </p:cNvSpPr>
          <p:nvPr/>
        </p:nvSpPr>
        <p:spPr>
          <a:xfrm rot="10800000" flipV="1">
            <a:off x="-373996" y="4583787"/>
            <a:ext cx="1704243" cy="55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</a:t>
            </a:r>
          </a:p>
          <a:p>
            <a:pPr marL="457200" marR="0" lvl="0" indent="-3048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PhD Alfredo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051" name="Picture 3" descr="Clustering: la fórmula secreta para llegar mejor a tus clientes - Keyrus |  Insights">
            <a:extLst>
              <a:ext uri="{FF2B5EF4-FFF2-40B4-BE49-F238E27FC236}">
                <a16:creationId xmlns:a16="http://schemas.microsoft.com/office/drawing/2014/main" id="{52EBC4EE-E85A-B443-2530-8370064A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47" y="3017593"/>
            <a:ext cx="6483505" cy="21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834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32335E39-3CFE-52F6-A8AF-8070A7E7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DD68B744-D04E-07BA-8ED2-53BAB19F6EC2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3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Segmentación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D2899607-7DE4-E2EB-0265-0FD7FFA016C3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D415B0EA-C2A9-D991-AB8F-ABB36043407C}"/>
              </a:ext>
            </a:extLst>
          </p:cNvPr>
          <p:cNvSpPr txBox="1"/>
          <p:nvPr/>
        </p:nvSpPr>
        <p:spPr>
          <a:xfrm>
            <a:off x="378522" y="125324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Segmentación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Ingresar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base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correspondiente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país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asignado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 “listings.csv.gz”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clusters 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algoritmo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Kmeans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(a)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Variables 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review_scores_accuracy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y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number_of_reviews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(b)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Variables 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host_listings_count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“beds” y “price”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(c)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Variables 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“price”,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review_scores_value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review_scores_location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y “price”</a:t>
            </a: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(d)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K=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Variables 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host_listings_count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“accommodates”, “beds” y “availability_30”</a:t>
            </a:r>
          </a:p>
          <a:p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(e)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10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Variables =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reviews_per_month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calculated_host_listings_count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review_scores_cleanliness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review_scores_rating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y “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host_acceptance_rate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15692AB6-3C17-CA74-88DE-1FD53B71FE74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0C1B1AC6-C07F-1834-DC67-8F7A57CB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72947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4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641C7D5-BB67-2F77-7F54-2DBC3506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1131B99A-E198-8A5E-25A7-7A7E3E01746F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3 (Segmentación)</a:t>
            </a:r>
            <a:endParaRPr lang="en-US" sz="3000" b="1" dirty="0">
              <a:solidFill>
                <a:schemeClr val="tx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11EA7627-2F10-6BC6-956F-77429CF9BED5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7B33DEA7-CECC-FECC-56E7-DE7B6C502A21}"/>
              </a:ext>
            </a:extLst>
          </p:cNvPr>
          <p:cNvSpPr txBox="1"/>
          <p:nvPr/>
        </p:nvSpPr>
        <p:spPr>
          <a:xfrm>
            <a:off x="378522" y="1253244"/>
            <a:ext cx="8662473" cy="326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Formato.pdf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agregando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graficos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clustering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explicando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forma general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algunas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características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clase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(cluster)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punto 3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 Studio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Google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respaldarlo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GitHub.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6.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>
            <a:extLst>
              <a:ext uri="{FF2B5EF4-FFF2-40B4-BE49-F238E27FC236}">
                <a16:creationId xmlns:a16="http://schemas.microsoft.com/office/drawing/2014/main" id="{26BADC55-51A9-327D-57CB-10C539E95886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Picture 4" descr="The Learning Gate | Tec de Monterrey">
            <a:extLst>
              <a:ext uri="{FF2B5EF4-FFF2-40B4-BE49-F238E27FC236}">
                <a16:creationId xmlns:a16="http://schemas.microsoft.com/office/drawing/2014/main" id="{98D1BBE2-4A32-E846-13B5-5DFA3065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272947"/>
            <a:ext cx="2818846" cy="494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557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¿Preguntas?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https://itesm.zoom.us/my/alfredo.garcia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“Los datos se están convirtiendo en la nueva materia prima de los negocios.”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960178" y="452645"/>
            <a:ext cx="4897589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 CRISP DM</a:t>
            </a:r>
            <a:endParaRPr dirty="0"/>
          </a:p>
        </p:txBody>
      </p: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/>
          <p:nvPr/>
        </p:nvCxnSpPr>
        <p:spPr>
          <a:xfrm>
            <a:off x="1972511" y="435546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6866" name="Picture 2" descr="Carrera de Desarrollo de Software en ISIL - Cuotas desde S/ 54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871" y="280386"/>
            <a:ext cx="1608094" cy="904553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93122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6907A6B-5948-3048-4E59-27D9DD90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639"/>
            <a:ext cx="9144000" cy="354647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377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Analítica de Datos Aplicada a Riesgos Laborales y Seguridad y Salud en el  Trabajo | Universidad de Bogotá Jorge Tadeo Lozan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699" name="Google Shape;699;p36"/>
          <p:cNvSpPr txBox="1">
            <a:spLocks noGrp="1"/>
          </p:cNvSpPr>
          <p:nvPr>
            <p:ph type="title"/>
          </p:nvPr>
        </p:nvSpPr>
        <p:spPr>
          <a:xfrm>
            <a:off x="1066941" y="509825"/>
            <a:ext cx="4324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ANALÍTICA DE DATOS</a:t>
            </a:r>
            <a:endParaRPr dirty="0"/>
          </a:p>
        </p:txBody>
      </p:sp>
      <p:sp>
        <p:nvSpPr>
          <p:cNvPr id="700" name="Google Shape;700;p36"/>
          <p:cNvSpPr txBox="1">
            <a:spLocks noGrp="1"/>
          </p:cNvSpPr>
          <p:nvPr>
            <p:ph type="subTitle" idx="4294967295"/>
          </p:nvPr>
        </p:nvSpPr>
        <p:spPr>
          <a:xfrm>
            <a:off x="409516" y="3551274"/>
            <a:ext cx="2252610" cy="1210527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1" name="Google Shape;701;p36"/>
          <p:cNvSpPr txBox="1">
            <a:spLocks noGrp="1"/>
          </p:cNvSpPr>
          <p:nvPr>
            <p:ph type="subTitle" idx="4294967295"/>
          </p:nvPr>
        </p:nvSpPr>
        <p:spPr>
          <a:xfrm>
            <a:off x="3626068" y="3779475"/>
            <a:ext cx="1891861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Cálculo de estadísticas básicas para describir la ubicación, escala y forma generales de los datos.</a:t>
            </a:r>
          </a:p>
        </p:txBody>
      </p:sp>
      <p:sp>
        <p:nvSpPr>
          <p:cNvPr id="702" name="Google Shape;702;p36"/>
          <p:cNvSpPr txBox="1">
            <a:spLocks noGrp="1"/>
          </p:cNvSpPr>
          <p:nvPr>
            <p:ph type="subTitle" idx="4294967295"/>
          </p:nvPr>
        </p:nvSpPr>
        <p:spPr>
          <a:xfrm>
            <a:off x="1387367" y="1125848"/>
            <a:ext cx="3142288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Consideración de valores atípicos y valores faltantes, así como suavizado de datos para identificar posibles modelos.</a:t>
            </a:r>
          </a:p>
        </p:txBody>
      </p:sp>
      <p:sp>
        <p:nvSpPr>
          <p:cNvPr id="703" name="Google Shape;703;p36"/>
          <p:cNvSpPr txBox="1">
            <a:spLocks noGrp="1"/>
          </p:cNvSpPr>
          <p:nvPr>
            <p:ph type="subTitle" idx="4294967295"/>
          </p:nvPr>
        </p:nvSpPr>
        <p:spPr>
          <a:xfrm>
            <a:off x="6897400" y="3779475"/>
            <a:ext cx="1532400" cy="7839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rgbClr val="F3F3F3"/>
                </a:solidFill>
              </a:rPr>
              <a:t>Busqueda de correlación de los datos.</a:t>
            </a:r>
            <a:endParaRPr sz="1400" dirty="0">
              <a:solidFill>
                <a:srgbClr val="F3F3F3"/>
              </a:solidFill>
            </a:endParaRPr>
          </a:p>
        </p:txBody>
      </p:sp>
      <p:sp>
        <p:nvSpPr>
          <p:cNvPr id="704" name="Google Shape;704;p36"/>
          <p:cNvSpPr txBox="1">
            <a:spLocks noGrp="1"/>
          </p:cNvSpPr>
          <p:nvPr>
            <p:ph type="subTitle" idx="4294967295"/>
          </p:nvPr>
        </p:nvSpPr>
        <p:spPr>
          <a:xfrm>
            <a:off x="4858350" y="1421791"/>
            <a:ext cx="2574321" cy="987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400" dirty="0"/>
              <a:t>Representación gráfica de datos para identificar patrones y tendencias.</a:t>
            </a:r>
          </a:p>
        </p:txBody>
      </p:sp>
      <p:sp>
        <p:nvSpPr>
          <p:cNvPr id="705" name="Google Shape;705;p36"/>
          <p:cNvSpPr txBox="1">
            <a:spLocks noGrp="1"/>
          </p:cNvSpPr>
          <p:nvPr>
            <p:ph type="subTitle" idx="4294967295"/>
          </p:nvPr>
        </p:nvSpPr>
        <p:spPr>
          <a:xfrm>
            <a:off x="1954923" y="2013705"/>
            <a:ext cx="209658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PRE-PROCESAMIENTO</a:t>
            </a:r>
          </a:p>
        </p:txBody>
      </p:sp>
      <p:sp>
        <p:nvSpPr>
          <p:cNvPr id="706" name="Google Shape;706;p36"/>
          <p:cNvSpPr txBox="1">
            <a:spLocks noGrp="1"/>
          </p:cNvSpPr>
          <p:nvPr>
            <p:ph type="subTitle" idx="4294967295"/>
          </p:nvPr>
        </p:nvSpPr>
        <p:spPr>
          <a:xfrm>
            <a:off x="5288600" y="21258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VISUALIZACIÓN</a:t>
            </a:r>
          </a:p>
        </p:txBody>
      </p:sp>
      <p:sp>
        <p:nvSpPr>
          <p:cNvPr id="707" name="Google Shape;707;p36"/>
          <p:cNvSpPr txBox="1">
            <a:spLocks noGrp="1"/>
          </p:cNvSpPr>
          <p:nvPr>
            <p:ph type="subTitle" idx="4294967295"/>
          </p:nvPr>
        </p:nvSpPr>
        <p:spPr>
          <a:xfrm>
            <a:off x="325821" y="3283565"/>
            <a:ext cx="2378346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EXTRACCIÓN DE DATOS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8" name="Google Shape;708;p36"/>
          <p:cNvSpPr txBox="1">
            <a:spLocks noGrp="1"/>
          </p:cNvSpPr>
          <p:nvPr>
            <p:ph type="subTitle" idx="4294967295"/>
          </p:nvPr>
        </p:nvSpPr>
        <p:spPr>
          <a:xfrm>
            <a:off x="6834400" y="3401014"/>
            <a:ext cx="1658400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latin typeface="Rajdhani"/>
                <a:ea typeface="Rajdhani"/>
                <a:cs typeface="Rajdhani"/>
                <a:sym typeface="Rajdhani"/>
              </a:rPr>
              <a:t>CORRELACIÓN</a:t>
            </a:r>
            <a:endParaRPr sz="18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09" name="Google Shape;709;p36"/>
          <p:cNvSpPr txBox="1">
            <a:spLocks noGrp="1"/>
          </p:cNvSpPr>
          <p:nvPr>
            <p:ph type="subTitle" idx="4294967295"/>
          </p:nvPr>
        </p:nvSpPr>
        <p:spPr>
          <a:xfrm>
            <a:off x="3394842" y="3348462"/>
            <a:ext cx="2280745" cy="371400"/>
          </a:xfrm>
          <a:prstGeom prst="rect">
            <a:avLst/>
          </a:prstGeom>
        </p:spPr>
        <p:txBody>
          <a:bodyPr spcFirstLastPara="1" wrap="square" lIns="91425" tIns="255600" rIns="91425" bIns="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s-ES" sz="1800" b="1" dirty="0">
                <a:latin typeface="Rajdhani"/>
                <a:ea typeface="Rajdhani"/>
                <a:cs typeface="Rajdhani"/>
                <a:sym typeface="Rajdhani"/>
              </a:rPr>
              <a:t>Resumen o Extracción de Características</a:t>
            </a:r>
          </a:p>
        </p:txBody>
      </p:sp>
      <p:sp>
        <p:nvSpPr>
          <p:cNvPr id="710" name="Google Shape;710;p36"/>
          <p:cNvSpPr/>
          <p:nvPr/>
        </p:nvSpPr>
        <p:spPr>
          <a:xfrm>
            <a:off x="11942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36"/>
          <p:cNvSpPr/>
          <p:nvPr/>
        </p:nvSpPr>
        <p:spPr>
          <a:xfrm>
            <a:off x="27399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36"/>
          <p:cNvSpPr/>
          <p:nvPr/>
        </p:nvSpPr>
        <p:spPr>
          <a:xfrm>
            <a:off x="42856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36"/>
          <p:cNvSpPr/>
          <p:nvPr/>
        </p:nvSpPr>
        <p:spPr>
          <a:xfrm>
            <a:off x="58313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4" name="Google Shape;714;p36"/>
          <p:cNvSpPr/>
          <p:nvPr/>
        </p:nvSpPr>
        <p:spPr>
          <a:xfrm>
            <a:off x="7377050" y="2676375"/>
            <a:ext cx="572700" cy="572700"/>
          </a:xfrm>
          <a:prstGeom prst="ellipse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5" name="Google Shape;715;p36"/>
          <p:cNvCxnSpPr>
            <a:stCxn id="710" idx="6"/>
            <a:endCxn id="711" idx="2"/>
          </p:cNvCxnSpPr>
          <p:nvPr/>
        </p:nvCxnSpPr>
        <p:spPr>
          <a:xfrm>
            <a:off x="17669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6" name="Google Shape;716;p36"/>
          <p:cNvCxnSpPr>
            <a:stCxn id="711" idx="6"/>
            <a:endCxn id="712" idx="2"/>
          </p:cNvCxnSpPr>
          <p:nvPr/>
        </p:nvCxnSpPr>
        <p:spPr>
          <a:xfrm>
            <a:off x="33126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6"/>
          <p:cNvCxnSpPr>
            <a:stCxn id="712" idx="6"/>
            <a:endCxn id="713" idx="2"/>
          </p:cNvCxnSpPr>
          <p:nvPr/>
        </p:nvCxnSpPr>
        <p:spPr>
          <a:xfrm>
            <a:off x="48583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36"/>
          <p:cNvCxnSpPr>
            <a:stCxn id="713" idx="6"/>
            <a:endCxn id="714" idx="2"/>
          </p:cNvCxnSpPr>
          <p:nvPr/>
        </p:nvCxnSpPr>
        <p:spPr>
          <a:xfrm>
            <a:off x="6404050" y="2962725"/>
            <a:ext cx="972900" cy="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19;p36"/>
          <p:cNvGrpSpPr/>
          <p:nvPr/>
        </p:nvGrpSpPr>
        <p:grpSpPr>
          <a:xfrm>
            <a:off x="1332734" y="2826965"/>
            <a:ext cx="288452" cy="275353"/>
            <a:chOff x="4126815" y="2760704"/>
            <a:chExt cx="380393" cy="363118"/>
          </a:xfrm>
        </p:grpSpPr>
        <p:sp>
          <p:nvSpPr>
            <p:cNvPr id="720" name="Google Shape;720;p36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" name="Google Shape;724;p36"/>
          <p:cNvGrpSpPr/>
          <p:nvPr/>
        </p:nvGrpSpPr>
        <p:grpSpPr>
          <a:xfrm>
            <a:off x="2885622" y="2824148"/>
            <a:ext cx="281276" cy="280987"/>
            <a:chOff x="2497275" y="2744159"/>
            <a:chExt cx="370930" cy="370549"/>
          </a:xfrm>
        </p:grpSpPr>
        <p:sp>
          <p:nvSpPr>
            <p:cNvPr id="725" name="Google Shape;725;p3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" name="Google Shape;732;p36"/>
          <p:cNvGrpSpPr/>
          <p:nvPr/>
        </p:nvGrpSpPr>
        <p:grpSpPr>
          <a:xfrm>
            <a:off x="4417196" y="2834313"/>
            <a:ext cx="309505" cy="260656"/>
            <a:chOff x="2171474" y="3369229"/>
            <a:chExt cx="408156" cy="343737"/>
          </a:xfrm>
        </p:grpSpPr>
        <p:sp>
          <p:nvSpPr>
            <p:cNvPr id="733" name="Google Shape;733;p36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gdLst/>
              <a:ahLst/>
              <a:cxn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gdLst/>
              <a:ahLst/>
              <a:cxn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gdLst/>
              <a:ahLst/>
              <a:cxn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gdLst/>
              <a:ahLst/>
              <a:cxn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" name="Google Shape;10847;p59"/>
          <p:cNvGrpSpPr/>
          <p:nvPr/>
        </p:nvGrpSpPr>
        <p:grpSpPr>
          <a:xfrm>
            <a:off x="7474663" y="2771373"/>
            <a:ext cx="377474" cy="335748"/>
            <a:chOff x="854261" y="2908813"/>
            <a:chExt cx="377474" cy="335748"/>
          </a:xfrm>
        </p:grpSpPr>
        <p:sp>
          <p:nvSpPr>
            <p:cNvPr id="49" name="Google Shape;10848;p5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849;p5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50;p5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851;p5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852;p5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10333;p58"/>
          <p:cNvGrpSpPr/>
          <p:nvPr/>
        </p:nvGrpSpPr>
        <p:grpSpPr>
          <a:xfrm>
            <a:off x="5938210" y="2774479"/>
            <a:ext cx="379489" cy="366046"/>
            <a:chOff x="1284212" y="1963766"/>
            <a:chExt cx="379489" cy="366046"/>
          </a:xfrm>
        </p:grpSpPr>
        <p:sp>
          <p:nvSpPr>
            <p:cNvPr id="55" name="Google Shape;10334;p58"/>
            <p:cNvSpPr/>
            <p:nvPr/>
          </p:nvSpPr>
          <p:spPr>
            <a:xfrm>
              <a:off x="1436861" y="2112975"/>
              <a:ext cx="69444" cy="68902"/>
            </a:xfrm>
            <a:custGeom>
              <a:avLst/>
              <a:gdLst/>
              <a:ahLst/>
              <a:cxnLst/>
              <a:rect l="l" t="t" r="r" b="b"/>
              <a:pathLst>
                <a:path w="2180" h="2163" extrusionOk="0">
                  <a:moveTo>
                    <a:pt x="1086" y="1"/>
                  </a:moveTo>
                  <a:cubicBezTo>
                    <a:pt x="526" y="1"/>
                    <a:pt x="0" y="443"/>
                    <a:pt x="0" y="1079"/>
                  </a:cubicBezTo>
                  <a:cubicBezTo>
                    <a:pt x="0" y="1675"/>
                    <a:pt x="501" y="2163"/>
                    <a:pt x="1096" y="2163"/>
                  </a:cubicBezTo>
                  <a:cubicBezTo>
                    <a:pt x="1703" y="2163"/>
                    <a:pt x="2179" y="1675"/>
                    <a:pt x="2179" y="1079"/>
                  </a:cubicBezTo>
                  <a:cubicBezTo>
                    <a:pt x="2144" y="1020"/>
                    <a:pt x="2144" y="960"/>
                    <a:pt x="2132" y="889"/>
                  </a:cubicBezTo>
                  <a:cubicBezTo>
                    <a:pt x="2121" y="802"/>
                    <a:pt x="2040" y="744"/>
                    <a:pt x="1963" y="744"/>
                  </a:cubicBezTo>
                  <a:cubicBezTo>
                    <a:pt x="1955" y="744"/>
                    <a:pt x="1948" y="745"/>
                    <a:pt x="1941" y="746"/>
                  </a:cubicBezTo>
                  <a:cubicBezTo>
                    <a:pt x="1846" y="770"/>
                    <a:pt x="1786" y="853"/>
                    <a:pt x="1810" y="948"/>
                  </a:cubicBezTo>
                  <a:cubicBezTo>
                    <a:pt x="1883" y="1428"/>
                    <a:pt x="1488" y="1811"/>
                    <a:pt x="1059" y="1811"/>
                  </a:cubicBezTo>
                  <a:cubicBezTo>
                    <a:pt x="923" y="1811"/>
                    <a:pt x="784" y="1772"/>
                    <a:pt x="655" y="1687"/>
                  </a:cubicBezTo>
                  <a:cubicBezTo>
                    <a:pt x="48" y="1282"/>
                    <a:pt x="346" y="329"/>
                    <a:pt x="1072" y="329"/>
                  </a:cubicBezTo>
                  <a:cubicBezTo>
                    <a:pt x="1239" y="329"/>
                    <a:pt x="1405" y="389"/>
                    <a:pt x="1536" y="496"/>
                  </a:cubicBezTo>
                  <a:cubicBezTo>
                    <a:pt x="1567" y="522"/>
                    <a:pt x="1605" y="534"/>
                    <a:pt x="1642" y="534"/>
                  </a:cubicBezTo>
                  <a:cubicBezTo>
                    <a:pt x="1692" y="534"/>
                    <a:pt x="1741" y="513"/>
                    <a:pt x="1774" y="472"/>
                  </a:cubicBezTo>
                  <a:cubicBezTo>
                    <a:pt x="1834" y="389"/>
                    <a:pt x="1822" y="294"/>
                    <a:pt x="1751" y="234"/>
                  </a:cubicBezTo>
                  <a:cubicBezTo>
                    <a:pt x="1545" y="73"/>
                    <a:pt x="1313" y="1"/>
                    <a:pt x="108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2"/>
                </a:solidFill>
              </a:endParaRPr>
            </a:p>
          </p:txBody>
        </p:sp>
        <p:sp>
          <p:nvSpPr>
            <p:cNvPr id="56" name="Google Shape;10335;p58"/>
            <p:cNvSpPr/>
            <p:nvPr/>
          </p:nvSpPr>
          <p:spPr>
            <a:xfrm>
              <a:off x="1284212" y="1963766"/>
              <a:ext cx="379489" cy="366046"/>
            </a:xfrm>
            <a:custGeom>
              <a:avLst/>
              <a:gdLst/>
              <a:ahLst/>
              <a:cxnLst/>
              <a:rect l="l" t="t" r="r" b="b"/>
              <a:pathLst>
                <a:path w="11913" h="11491" extrusionOk="0">
                  <a:moveTo>
                    <a:pt x="1031" y="2185"/>
                  </a:moveTo>
                  <a:cubicBezTo>
                    <a:pt x="1151" y="2185"/>
                    <a:pt x="1275" y="2224"/>
                    <a:pt x="1387" y="2311"/>
                  </a:cubicBezTo>
                  <a:cubicBezTo>
                    <a:pt x="1625" y="2489"/>
                    <a:pt x="1673" y="2834"/>
                    <a:pt x="1506" y="3084"/>
                  </a:cubicBezTo>
                  <a:cubicBezTo>
                    <a:pt x="1389" y="3256"/>
                    <a:pt x="1207" y="3337"/>
                    <a:pt x="1026" y="3337"/>
                  </a:cubicBezTo>
                  <a:cubicBezTo>
                    <a:pt x="767" y="3337"/>
                    <a:pt x="510" y="3171"/>
                    <a:pt x="447" y="2870"/>
                  </a:cubicBezTo>
                  <a:cubicBezTo>
                    <a:pt x="376" y="2492"/>
                    <a:pt x="689" y="2185"/>
                    <a:pt x="1031" y="2185"/>
                  </a:cubicBezTo>
                  <a:close/>
                  <a:moveTo>
                    <a:pt x="4269" y="3025"/>
                  </a:moveTo>
                  <a:cubicBezTo>
                    <a:pt x="4364" y="3073"/>
                    <a:pt x="5435" y="3680"/>
                    <a:pt x="5519" y="3739"/>
                  </a:cubicBezTo>
                  <a:lnTo>
                    <a:pt x="4269" y="4454"/>
                  </a:lnTo>
                  <a:lnTo>
                    <a:pt x="4269" y="3025"/>
                  </a:lnTo>
                  <a:close/>
                  <a:moveTo>
                    <a:pt x="7448" y="3025"/>
                  </a:moveTo>
                  <a:lnTo>
                    <a:pt x="7448" y="4454"/>
                  </a:lnTo>
                  <a:lnTo>
                    <a:pt x="6197" y="3739"/>
                  </a:lnTo>
                  <a:lnTo>
                    <a:pt x="7448" y="3025"/>
                  </a:lnTo>
                  <a:close/>
                  <a:moveTo>
                    <a:pt x="2550" y="2268"/>
                  </a:moveTo>
                  <a:cubicBezTo>
                    <a:pt x="2817" y="2268"/>
                    <a:pt x="3085" y="2336"/>
                    <a:pt x="3328" y="2477"/>
                  </a:cubicBezTo>
                  <a:cubicBezTo>
                    <a:pt x="3697" y="2692"/>
                    <a:pt x="3566" y="2608"/>
                    <a:pt x="3935" y="2811"/>
                  </a:cubicBezTo>
                  <a:lnTo>
                    <a:pt x="3935" y="4644"/>
                  </a:lnTo>
                  <a:lnTo>
                    <a:pt x="2328" y="5573"/>
                  </a:lnTo>
                  <a:lnTo>
                    <a:pt x="1744" y="5240"/>
                  </a:lnTo>
                  <a:cubicBezTo>
                    <a:pt x="1375" y="5037"/>
                    <a:pt x="1125" y="4692"/>
                    <a:pt x="1006" y="4275"/>
                  </a:cubicBezTo>
                  <a:cubicBezTo>
                    <a:pt x="947" y="4085"/>
                    <a:pt x="923" y="3870"/>
                    <a:pt x="959" y="3680"/>
                  </a:cubicBezTo>
                  <a:lnTo>
                    <a:pt x="959" y="3680"/>
                  </a:lnTo>
                  <a:cubicBezTo>
                    <a:pt x="981" y="3681"/>
                    <a:pt x="1003" y="3682"/>
                    <a:pt x="1025" y="3682"/>
                  </a:cubicBezTo>
                  <a:cubicBezTo>
                    <a:pt x="1659" y="3682"/>
                    <a:pt x="2129" y="3028"/>
                    <a:pt x="1875" y="2418"/>
                  </a:cubicBezTo>
                  <a:cubicBezTo>
                    <a:pt x="2090" y="2319"/>
                    <a:pt x="2320" y="2268"/>
                    <a:pt x="2550" y="2268"/>
                  </a:cubicBezTo>
                  <a:close/>
                  <a:moveTo>
                    <a:pt x="9186" y="2275"/>
                  </a:moveTo>
                  <a:cubicBezTo>
                    <a:pt x="10067" y="2275"/>
                    <a:pt x="10781" y="2977"/>
                    <a:pt x="10781" y="3858"/>
                  </a:cubicBezTo>
                  <a:cubicBezTo>
                    <a:pt x="10781" y="4418"/>
                    <a:pt x="10460" y="4954"/>
                    <a:pt x="9972" y="5240"/>
                  </a:cubicBezTo>
                  <a:lnTo>
                    <a:pt x="9400" y="5573"/>
                  </a:lnTo>
                  <a:cubicBezTo>
                    <a:pt x="9186" y="5454"/>
                    <a:pt x="7983" y="4751"/>
                    <a:pt x="7793" y="4644"/>
                  </a:cubicBezTo>
                  <a:lnTo>
                    <a:pt x="7793" y="2834"/>
                  </a:lnTo>
                  <a:cubicBezTo>
                    <a:pt x="8245" y="2596"/>
                    <a:pt x="8567" y="2275"/>
                    <a:pt x="9186" y="2275"/>
                  </a:cubicBezTo>
                  <a:close/>
                  <a:moveTo>
                    <a:pt x="3935" y="5013"/>
                  </a:moveTo>
                  <a:lnTo>
                    <a:pt x="3935" y="6478"/>
                  </a:lnTo>
                  <a:lnTo>
                    <a:pt x="2673" y="5751"/>
                  </a:lnTo>
                  <a:lnTo>
                    <a:pt x="3935" y="5013"/>
                  </a:lnTo>
                  <a:close/>
                  <a:moveTo>
                    <a:pt x="7793" y="5037"/>
                  </a:moveTo>
                  <a:cubicBezTo>
                    <a:pt x="7948" y="5120"/>
                    <a:pt x="8900" y="5668"/>
                    <a:pt x="9055" y="5763"/>
                  </a:cubicBezTo>
                  <a:lnTo>
                    <a:pt x="7793" y="6490"/>
                  </a:lnTo>
                  <a:lnTo>
                    <a:pt x="7793" y="5037"/>
                  </a:lnTo>
                  <a:close/>
                  <a:moveTo>
                    <a:pt x="5852" y="3918"/>
                  </a:moveTo>
                  <a:lnTo>
                    <a:pt x="7448" y="4823"/>
                  </a:lnTo>
                  <a:lnTo>
                    <a:pt x="7448" y="6668"/>
                  </a:lnTo>
                  <a:lnTo>
                    <a:pt x="5852" y="7573"/>
                  </a:lnTo>
                  <a:lnTo>
                    <a:pt x="4257" y="6668"/>
                  </a:lnTo>
                  <a:lnTo>
                    <a:pt x="4257" y="4823"/>
                  </a:lnTo>
                  <a:lnTo>
                    <a:pt x="5852" y="3918"/>
                  </a:lnTo>
                  <a:close/>
                  <a:moveTo>
                    <a:pt x="7448" y="7061"/>
                  </a:moveTo>
                  <a:lnTo>
                    <a:pt x="7448" y="8490"/>
                  </a:lnTo>
                  <a:cubicBezTo>
                    <a:pt x="7352" y="8442"/>
                    <a:pt x="6281" y="7835"/>
                    <a:pt x="6197" y="7776"/>
                  </a:cubicBezTo>
                  <a:lnTo>
                    <a:pt x="7448" y="7061"/>
                  </a:lnTo>
                  <a:close/>
                  <a:moveTo>
                    <a:pt x="4269" y="7073"/>
                  </a:moveTo>
                  <a:lnTo>
                    <a:pt x="5519" y="7787"/>
                  </a:lnTo>
                  <a:lnTo>
                    <a:pt x="4269" y="8502"/>
                  </a:lnTo>
                  <a:lnTo>
                    <a:pt x="4269" y="7073"/>
                  </a:lnTo>
                  <a:close/>
                  <a:moveTo>
                    <a:pt x="9376" y="5954"/>
                  </a:moveTo>
                  <a:lnTo>
                    <a:pt x="9960" y="6287"/>
                  </a:lnTo>
                  <a:cubicBezTo>
                    <a:pt x="10329" y="6490"/>
                    <a:pt x="10579" y="6835"/>
                    <a:pt x="10710" y="7252"/>
                  </a:cubicBezTo>
                  <a:cubicBezTo>
                    <a:pt x="10746" y="7430"/>
                    <a:pt x="10757" y="7609"/>
                    <a:pt x="10757" y="7787"/>
                  </a:cubicBezTo>
                  <a:cubicBezTo>
                    <a:pt x="10736" y="7786"/>
                    <a:pt x="10714" y="7785"/>
                    <a:pt x="10693" y="7785"/>
                  </a:cubicBezTo>
                  <a:cubicBezTo>
                    <a:pt x="10049" y="7785"/>
                    <a:pt x="9612" y="8474"/>
                    <a:pt x="9888" y="9085"/>
                  </a:cubicBezTo>
                  <a:cubicBezTo>
                    <a:pt x="9662" y="9190"/>
                    <a:pt x="9412" y="9249"/>
                    <a:pt x="9161" y="9249"/>
                  </a:cubicBezTo>
                  <a:cubicBezTo>
                    <a:pt x="8898" y="9249"/>
                    <a:pt x="8632" y="9184"/>
                    <a:pt x="8388" y="9038"/>
                  </a:cubicBezTo>
                  <a:cubicBezTo>
                    <a:pt x="8007" y="8811"/>
                    <a:pt x="8138" y="8907"/>
                    <a:pt x="7769" y="8692"/>
                  </a:cubicBezTo>
                  <a:lnTo>
                    <a:pt x="7769" y="6883"/>
                  </a:lnTo>
                  <a:lnTo>
                    <a:pt x="9376" y="5954"/>
                  </a:lnTo>
                  <a:close/>
                  <a:moveTo>
                    <a:pt x="10731" y="8111"/>
                  </a:moveTo>
                  <a:cubicBezTo>
                    <a:pt x="10841" y="8111"/>
                    <a:pt x="10950" y="8142"/>
                    <a:pt x="11043" y="8204"/>
                  </a:cubicBezTo>
                  <a:cubicBezTo>
                    <a:pt x="11484" y="8502"/>
                    <a:pt x="11329" y="9157"/>
                    <a:pt x="10841" y="9264"/>
                  </a:cubicBezTo>
                  <a:cubicBezTo>
                    <a:pt x="10802" y="9271"/>
                    <a:pt x="10764" y="9275"/>
                    <a:pt x="10726" y="9275"/>
                  </a:cubicBezTo>
                  <a:cubicBezTo>
                    <a:pt x="10276" y="9275"/>
                    <a:pt x="9982" y="8767"/>
                    <a:pt x="10246" y="8371"/>
                  </a:cubicBezTo>
                  <a:cubicBezTo>
                    <a:pt x="10358" y="8199"/>
                    <a:pt x="10545" y="8111"/>
                    <a:pt x="10731" y="8111"/>
                  </a:cubicBezTo>
                  <a:close/>
                  <a:moveTo>
                    <a:pt x="5852" y="7978"/>
                  </a:moveTo>
                  <a:cubicBezTo>
                    <a:pt x="6043" y="8097"/>
                    <a:pt x="7233" y="8764"/>
                    <a:pt x="7448" y="8883"/>
                  </a:cubicBezTo>
                  <a:lnTo>
                    <a:pt x="7448" y="9585"/>
                  </a:lnTo>
                  <a:cubicBezTo>
                    <a:pt x="7448" y="10466"/>
                    <a:pt x="6733" y="11181"/>
                    <a:pt x="5852" y="11181"/>
                  </a:cubicBezTo>
                  <a:cubicBezTo>
                    <a:pt x="4971" y="11181"/>
                    <a:pt x="4257" y="10466"/>
                    <a:pt x="4257" y="9585"/>
                  </a:cubicBezTo>
                  <a:lnTo>
                    <a:pt x="4257" y="8883"/>
                  </a:lnTo>
                  <a:lnTo>
                    <a:pt x="5852" y="7978"/>
                  </a:lnTo>
                  <a:close/>
                  <a:moveTo>
                    <a:pt x="5852" y="1"/>
                  </a:moveTo>
                  <a:cubicBezTo>
                    <a:pt x="4792" y="1"/>
                    <a:pt x="3935" y="870"/>
                    <a:pt x="3935" y="1918"/>
                  </a:cubicBezTo>
                  <a:lnTo>
                    <a:pt x="3935" y="2430"/>
                  </a:lnTo>
                  <a:cubicBezTo>
                    <a:pt x="3649" y="2263"/>
                    <a:pt x="3757" y="2322"/>
                    <a:pt x="3483" y="2180"/>
                  </a:cubicBezTo>
                  <a:cubicBezTo>
                    <a:pt x="3183" y="2005"/>
                    <a:pt x="2854" y="1922"/>
                    <a:pt x="2529" y="1922"/>
                  </a:cubicBezTo>
                  <a:cubicBezTo>
                    <a:pt x="2235" y="1922"/>
                    <a:pt x="1945" y="1990"/>
                    <a:pt x="1685" y="2120"/>
                  </a:cubicBezTo>
                  <a:cubicBezTo>
                    <a:pt x="1491" y="1915"/>
                    <a:pt x="1256" y="1827"/>
                    <a:pt x="1027" y="1827"/>
                  </a:cubicBezTo>
                  <a:cubicBezTo>
                    <a:pt x="497" y="1827"/>
                    <a:pt x="0" y="2303"/>
                    <a:pt x="125" y="2918"/>
                  </a:cubicBezTo>
                  <a:cubicBezTo>
                    <a:pt x="185" y="3215"/>
                    <a:pt x="375" y="3454"/>
                    <a:pt x="625" y="3573"/>
                  </a:cubicBezTo>
                  <a:cubicBezTo>
                    <a:pt x="530" y="4335"/>
                    <a:pt x="887" y="5109"/>
                    <a:pt x="1578" y="5501"/>
                  </a:cubicBezTo>
                  <a:cubicBezTo>
                    <a:pt x="1816" y="5644"/>
                    <a:pt x="1744" y="5597"/>
                    <a:pt x="1983" y="5728"/>
                  </a:cubicBezTo>
                  <a:lnTo>
                    <a:pt x="1578" y="5954"/>
                  </a:lnTo>
                  <a:cubicBezTo>
                    <a:pt x="982" y="6299"/>
                    <a:pt x="613" y="6942"/>
                    <a:pt x="613" y="7633"/>
                  </a:cubicBezTo>
                  <a:cubicBezTo>
                    <a:pt x="613" y="8633"/>
                    <a:pt x="1375" y="9466"/>
                    <a:pt x="2375" y="9538"/>
                  </a:cubicBezTo>
                  <a:lnTo>
                    <a:pt x="2387" y="9538"/>
                  </a:lnTo>
                  <a:cubicBezTo>
                    <a:pt x="2471" y="9538"/>
                    <a:pt x="2554" y="9478"/>
                    <a:pt x="2554" y="9395"/>
                  </a:cubicBezTo>
                  <a:cubicBezTo>
                    <a:pt x="2566" y="9300"/>
                    <a:pt x="2495" y="9216"/>
                    <a:pt x="2399" y="9216"/>
                  </a:cubicBezTo>
                  <a:cubicBezTo>
                    <a:pt x="1578" y="9145"/>
                    <a:pt x="959" y="8454"/>
                    <a:pt x="959" y="7633"/>
                  </a:cubicBezTo>
                  <a:cubicBezTo>
                    <a:pt x="959" y="7073"/>
                    <a:pt x="1268" y="6537"/>
                    <a:pt x="1756" y="6252"/>
                  </a:cubicBezTo>
                  <a:lnTo>
                    <a:pt x="2340" y="5918"/>
                  </a:lnTo>
                  <a:lnTo>
                    <a:pt x="3947" y="6847"/>
                  </a:lnTo>
                  <a:lnTo>
                    <a:pt x="3947" y="8657"/>
                  </a:lnTo>
                  <a:cubicBezTo>
                    <a:pt x="3411" y="8954"/>
                    <a:pt x="3280" y="9061"/>
                    <a:pt x="3030" y="9157"/>
                  </a:cubicBezTo>
                  <a:cubicBezTo>
                    <a:pt x="2935" y="9180"/>
                    <a:pt x="2887" y="9276"/>
                    <a:pt x="2911" y="9359"/>
                  </a:cubicBezTo>
                  <a:cubicBezTo>
                    <a:pt x="2932" y="9443"/>
                    <a:pt x="3008" y="9480"/>
                    <a:pt x="3082" y="9480"/>
                  </a:cubicBezTo>
                  <a:cubicBezTo>
                    <a:pt x="3093" y="9480"/>
                    <a:pt x="3103" y="9480"/>
                    <a:pt x="3114" y="9478"/>
                  </a:cubicBezTo>
                  <a:cubicBezTo>
                    <a:pt x="3423" y="9395"/>
                    <a:pt x="3578" y="9252"/>
                    <a:pt x="3947" y="9061"/>
                  </a:cubicBezTo>
                  <a:lnTo>
                    <a:pt x="3947" y="9573"/>
                  </a:lnTo>
                  <a:cubicBezTo>
                    <a:pt x="3947" y="10621"/>
                    <a:pt x="4816" y="11490"/>
                    <a:pt x="5864" y="11490"/>
                  </a:cubicBezTo>
                  <a:cubicBezTo>
                    <a:pt x="6924" y="11490"/>
                    <a:pt x="7793" y="10621"/>
                    <a:pt x="7793" y="9573"/>
                  </a:cubicBezTo>
                  <a:lnTo>
                    <a:pt x="7793" y="9085"/>
                  </a:lnTo>
                  <a:cubicBezTo>
                    <a:pt x="8269" y="9347"/>
                    <a:pt x="8591" y="9585"/>
                    <a:pt x="9186" y="9585"/>
                  </a:cubicBezTo>
                  <a:cubicBezTo>
                    <a:pt x="9495" y="9585"/>
                    <a:pt x="9829" y="9514"/>
                    <a:pt x="10115" y="9359"/>
                  </a:cubicBezTo>
                  <a:cubicBezTo>
                    <a:pt x="10277" y="9521"/>
                    <a:pt x="10500" y="9615"/>
                    <a:pt x="10736" y="9615"/>
                  </a:cubicBezTo>
                  <a:cubicBezTo>
                    <a:pt x="10794" y="9615"/>
                    <a:pt x="10853" y="9609"/>
                    <a:pt x="10912" y="9597"/>
                  </a:cubicBezTo>
                  <a:cubicBezTo>
                    <a:pt x="11781" y="9419"/>
                    <a:pt x="11912" y="8216"/>
                    <a:pt x="11091" y="7847"/>
                  </a:cubicBezTo>
                  <a:cubicBezTo>
                    <a:pt x="11162" y="7121"/>
                    <a:pt x="10805" y="6371"/>
                    <a:pt x="10138" y="5990"/>
                  </a:cubicBezTo>
                  <a:cubicBezTo>
                    <a:pt x="9900" y="5847"/>
                    <a:pt x="9972" y="5894"/>
                    <a:pt x="9734" y="5763"/>
                  </a:cubicBezTo>
                  <a:lnTo>
                    <a:pt x="10138" y="5537"/>
                  </a:lnTo>
                  <a:cubicBezTo>
                    <a:pt x="11067" y="5013"/>
                    <a:pt x="11377" y="3823"/>
                    <a:pt x="10853" y="2906"/>
                  </a:cubicBezTo>
                  <a:cubicBezTo>
                    <a:pt x="10507" y="2311"/>
                    <a:pt x="9876" y="1941"/>
                    <a:pt x="9174" y="1941"/>
                  </a:cubicBezTo>
                  <a:cubicBezTo>
                    <a:pt x="8471" y="1941"/>
                    <a:pt x="8067" y="2311"/>
                    <a:pt x="7769" y="2442"/>
                  </a:cubicBezTo>
                  <a:cubicBezTo>
                    <a:pt x="7757" y="2025"/>
                    <a:pt x="7805" y="1834"/>
                    <a:pt x="7733" y="1525"/>
                  </a:cubicBezTo>
                  <a:cubicBezTo>
                    <a:pt x="7711" y="1438"/>
                    <a:pt x="7640" y="1380"/>
                    <a:pt x="7546" y="1380"/>
                  </a:cubicBezTo>
                  <a:cubicBezTo>
                    <a:pt x="7537" y="1380"/>
                    <a:pt x="7528" y="1381"/>
                    <a:pt x="7519" y="1382"/>
                  </a:cubicBezTo>
                  <a:cubicBezTo>
                    <a:pt x="7436" y="1406"/>
                    <a:pt x="7376" y="1489"/>
                    <a:pt x="7388" y="1596"/>
                  </a:cubicBezTo>
                  <a:cubicBezTo>
                    <a:pt x="7448" y="1858"/>
                    <a:pt x="7412" y="2013"/>
                    <a:pt x="7436" y="2632"/>
                  </a:cubicBezTo>
                  <a:lnTo>
                    <a:pt x="5840" y="3549"/>
                  </a:lnTo>
                  <a:lnTo>
                    <a:pt x="4245" y="2632"/>
                  </a:lnTo>
                  <a:lnTo>
                    <a:pt x="4245" y="1941"/>
                  </a:lnTo>
                  <a:cubicBezTo>
                    <a:pt x="4245" y="1060"/>
                    <a:pt x="4959" y="346"/>
                    <a:pt x="5840" y="346"/>
                  </a:cubicBezTo>
                  <a:cubicBezTo>
                    <a:pt x="6364" y="346"/>
                    <a:pt x="6840" y="596"/>
                    <a:pt x="7150" y="1025"/>
                  </a:cubicBezTo>
                  <a:cubicBezTo>
                    <a:pt x="7186" y="1076"/>
                    <a:pt x="7241" y="1100"/>
                    <a:pt x="7294" y="1100"/>
                  </a:cubicBezTo>
                  <a:cubicBezTo>
                    <a:pt x="7328" y="1100"/>
                    <a:pt x="7360" y="1091"/>
                    <a:pt x="7388" y="1072"/>
                  </a:cubicBezTo>
                  <a:cubicBezTo>
                    <a:pt x="7459" y="1013"/>
                    <a:pt x="7471" y="906"/>
                    <a:pt x="7436" y="834"/>
                  </a:cubicBezTo>
                  <a:cubicBezTo>
                    <a:pt x="7078" y="310"/>
                    <a:pt x="6483" y="1"/>
                    <a:pt x="5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4"/>
                </a:solidFill>
              </a:endParaRPr>
            </a:p>
          </p:txBody>
        </p:sp>
      </p:grpSp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54" name="Google Shape;258;p31"/>
          <p:cNvCxnSpPr/>
          <p:nvPr/>
        </p:nvCxnSpPr>
        <p:spPr>
          <a:xfrm>
            <a:off x="1029794" y="473489"/>
            <a:ext cx="0" cy="7263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7" name="Google Shape;260;p31"/>
          <p:cNvGrpSpPr/>
          <p:nvPr/>
        </p:nvGrpSpPr>
        <p:grpSpPr>
          <a:xfrm>
            <a:off x="501355" y="604619"/>
            <a:ext cx="379958" cy="379958"/>
            <a:chOff x="1190625" y="238125"/>
            <a:chExt cx="5219200" cy="5219200"/>
          </a:xfrm>
        </p:grpSpPr>
        <p:sp>
          <p:nvSpPr>
            <p:cNvPr id="58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0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49"/>
            <a:ext cx="3425700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-Arreglos y Matrices</a:t>
            </a:r>
          </a:p>
          <a:p>
            <a:pPr marL="146050" lvl="0" indent="0">
              <a:buSzPts val="1300"/>
            </a:pPr>
            <a:r>
              <a:rPr lang="es-ES" dirty="0"/>
              <a:t> -Entendimiento de los datos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ARRAYS Uni-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dimensionales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2283" y="1424343"/>
            <a:ext cx="3441974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 arreglo, array o vector?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En programación,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un arreglo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(o array en inglés) es una estructura de datos que permite almacenar una colección de elementos del mismo tipo, bajo un mismo nombre, y a los que se puede acceder mediante un índice numérico. Básicamente, es una forma de organizar y acceder a múltiples datos de manera eficiente dentro de una variable. </a:t>
            </a:r>
            <a:endParaRPr lang="es-ES" dirty="0">
              <a:solidFill>
                <a:srgbClr val="F3F3F3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0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Arreglos unidimensionales – Prácticas con Arduino y DASA">
            <a:extLst>
              <a:ext uri="{FF2B5EF4-FFF2-40B4-BE49-F238E27FC236}">
                <a16:creationId xmlns:a16="http://schemas.microsoft.com/office/drawing/2014/main" id="{16FB9020-48FE-3EBB-90F4-8332ECCD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11" y="1561415"/>
            <a:ext cx="5137363" cy="3071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4646390F-FC8C-3F41-6E62-433E5C44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E2E2AB74-3BAE-40B7-FAF5-0D1DED67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DB9A1E1-9558-7060-68A3-9F8923E72894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ARRAYS 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Bi-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dimensionales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C49E0FD8-2D45-5192-DD66-45AA7A7BBD26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142D8268-2A1D-7DF4-922B-B9C2DFB2A306}"/>
              </a:ext>
            </a:extLst>
          </p:cNvPr>
          <p:cNvSpPr txBox="1"/>
          <p:nvPr/>
        </p:nvSpPr>
        <p:spPr>
          <a:xfrm>
            <a:off x="292283" y="1424343"/>
            <a:ext cx="3441974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 arreglo bidimensional o matriz?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Un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array bidimensional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, también conocido como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matriz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, es una estructura de datos que organiza los elementos en filas y columnas, formando una tabla o cuadrícula. Para acceder a un elemento específico dentro de un array bidimensional, se necesitan dos índices: uno para la fila y otro para la columna. </a:t>
            </a:r>
          </a:p>
        </p:txBody>
      </p:sp>
      <p:sp>
        <p:nvSpPr>
          <p:cNvPr id="10" name="Google Shape;136;p27">
            <a:extLst>
              <a:ext uri="{FF2B5EF4-FFF2-40B4-BE49-F238E27FC236}">
                <a16:creationId xmlns:a16="http://schemas.microsoft.com/office/drawing/2014/main" id="{AAC393BC-1BD0-3BF7-7360-51DEC9534FF5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050" name="Picture 2" descr="ᐅ Pseint: Uso de las Matrices o Arreglos Bidimensionales">
            <a:extLst>
              <a:ext uri="{FF2B5EF4-FFF2-40B4-BE49-F238E27FC236}">
                <a16:creationId xmlns:a16="http://schemas.microsoft.com/office/drawing/2014/main" id="{C4361829-FDF3-DCB4-D25E-481BB08E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23" y="1600722"/>
            <a:ext cx="4851994" cy="323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3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183ECF6-311C-9483-DB30-A2F1490A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CA045EFC-F728-CF90-80F3-7BA062DD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BA0377FD-4901-595D-68EB-7FA8A7CB34EB}"/>
              </a:ext>
            </a:extLst>
          </p:cNvPr>
          <p:cNvSpPr txBox="1">
            <a:spLocks/>
          </p:cNvSpPr>
          <p:nvPr/>
        </p:nvSpPr>
        <p:spPr>
          <a:xfrm>
            <a:off x="378522" y="827322"/>
            <a:ext cx="68985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ARRAYS Multi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-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dimensionales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20EA68FE-B5E8-C46E-FBFE-EF28A89E23DB}"/>
              </a:ext>
            </a:extLst>
          </p:cNvPr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>
            <a:extLst>
              <a:ext uri="{FF2B5EF4-FFF2-40B4-BE49-F238E27FC236}">
                <a16:creationId xmlns:a16="http://schemas.microsoft.com/office/drawing/2014/main" id="{2014E3EF-0EB7-5CDF-657A-AA83E0C66B55}"/>
              </a:ext>
            </a:extLst>
          </p:cNvPr>
          <p:cNvSpPr txBox="1"/>
          <p:nvPr/>
        </p:nvSpPr>
        <p:spPr>
          <a:xfrm>
            <a:off x="292283" y="1424343"/>
            <a:ext cx="3352799" cy="82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 arreglo multidimensional o  páginas?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Un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array multidimensional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 es una estructura de datos que contiene otros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arrays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 (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páginas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ea typeface="Fira Sans Condensed Light"/>
                <a:cs typeface="Times New Roman" panose="02020603050405020304" pitchFamily="18" charset="0"/>
                <a:sym typeface="Fira Sans Condensed Light"/>
              </a:rPr>
              <a:t>) como elementos, permitiendo la organización de datos en más de una dimensión, como filas y columnas (bidimensional) o incluso más niveles de complejidad (tridimensional, etc.). En esencia, es una matriz de matrices o una colección de arreglos anidados. </a:t>
            </a:r>
          </a:p>
        </p:txBody>
      </p:sp>
      <p:sp>
        <p:nvSpPr>
          <p:cNvPr id="10" name="Google Shape;136;p27">
            <a:extLst>
              <a:ext uri="{FF2B5EF4-FFF2-40B4-BE49-F238E27FC236}">
                <a16:creationId xmlns:a16="http://schemas.microsoft.com/office/drawing/2014/main" id="{18C2EEB3-620F-B22F-9F57-6A69CBEDF92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074" name="Picture 2" descr="Multidimensional Arrays - MATLAB &amp;amp; Simulink">
            <a:extLst>
              <a:ext uri="{FF2B5EF4-FFF2-40B4-BE49-F238E27FC236}">
                <a16:creationId xmlns:a16="http://schemas.microsoft.com/office/drawing/2014/main" id="{46964F50-58A1-BC81-EF20-B58630C0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88" y="2049560"/>
            <a:ext cx="5036929" cy="226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157287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10879</TotalTime>
  <Words>1516</Words>
  <Application>Microsoft Office PowerPoint</Application>
  <PresentationFormat>Presentación en pantalla (16:9)</PresentationFormat>
  <Paragraphs>201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Rajdhani</vt:lpstr>
      <vt:lpstr>Advent Pro Light</vt:lpstr>
      <vt:lpstr>Anton</vt:lpstr>
      <vt:lpstr>Fira Sans Condensed Light</vt:lpstr>
      <vt:lpstr>Arial</vt:lpstr>
      <vt:lpstr>Ai Tech Agency by Slidesgo</vt:lpstr>
      <vt:lpstr>Presentación de PowerPoint</vt:lpstr>
      <vt:lpstr>Bienvenida</vt:lpstr>
      <vt:lpstr>Presentación de PowerPoint</vt:lpstr>
      <vt:lpstr>METODOLOGÍA CRISP DM</vt:lpstr>
      <vt:lpstr>ANALÍTICA DE DATOS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297</cp:revision>
  <dcterms:modified xsi:type="dcterms:W3CDTF">2025-08-19T15:53:12Z</dcterms:modified>
</cp:coreProperties>
</file>