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22"/>
  </p:notesMasterIdLst>
  <p:sldIdLst>
    <p:sldId id="256" r:id="rId2"/>
    <p:sldId id="357" r:id="rId3"/>
    <p:sldId id="358" r:id="rId4"/>
    <p:sldId id="426" r:id="rId5"/>
    <p:sldId id="365" r:id="rId6"/>
    <p:sldId id="427" r:id="rId7"/>
    <p:sldId id="438" r:id="rId8"/>
    <p:sldId id="440" r:id="rId9"/>
    <p:sldId id="431" r:id="rId10"/>
    <p:sldId id="437" r:id="rId11"/>
    <p:sldId id="439" r:id="rId12"/>
    <p:sldId id="443" r:id="rId13"/>
    <p:sldId id="444" r:id="rId14"/>
    <p:sldId id="445" r:id="rId15"/>
    <p:sldId id="446" r:id="rId16"/>
    <p:sldId id="423" r:id="rId17"/>
    <p:sldId id="422" r:id="rId18"/>
    <p:sldId id="442" r:id="rId19"/>
    <p:sldId id="447" r:id="rId20"/>
    <p:sldId id="280" r:id="rId21"/>
  </p:sldIdLst>
  <p:sldSz cx="9144000" cy="5143500" type="screen16x9"/>
  <p:notesSz cx="6858000" cy="9144000"/>
  <p:embeddedFontLst>
    <p:embeddedFont>
      <p:font typeface="Advent Pro Light" panose="020B0604020202020204" charset="0"/>
      <p:regular r:id="rId23"/>
      <p:bold r:id="rId24"/>
    </p:embeddedFont>
    <p:embeddedFont>
      <p:font typeface="Anton" pitchFamily="2" charset="0"/>
      <p:regular r:id="rId25"/>
    </p:embeddedFont>
    <p:embeddedFont>
      <p:font typeface="Fira Sans Condensed Light" panose="020B0403050000020004" pitchFamily="34" charset="0"/>
      <p:regular r:id="rId26"/>
      <p:bold r:id="rId27"/>
      <p:italic r:id="rId28"/>
      <p:boldItalic r:id="rId29"/>
    </p:embeddedFont>
    <p:embeddedFont>
      <p:font typeface="Rajdhani" panose="020B0604020202020204" charset="0"/>
      <p:regular r:id="rId30"/>
      <p:bold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FE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E397FE-706D-4E7D-AA01-638484C1D090}">
  <a:tblStyle styleId="{95E397FE-706D-4E7D-AA01-638484C1D09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71" autoAdjust="0"/>
    <p:restoredTop sz="90909" autoAdjust="0"/>
  </p:normalViewPr>
  <p:slideViewPr>
    <p:cSldViewPr snapToGrid="0">
      <p:cViewPr varScale="1">
        <p:scale>
          <a:sx n="82" d="100"/>
          <a:sy n="82" d="100"/>
        </p:scale>
        <p:origin x="1020"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4575393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10075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026E2A93-2FCC-19C0-368B-8E9E15F61394}"/>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41EDC765-2A9C-2F68-8498-D6D78A97CAB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EF648390-3A69-3BC5-30B1-B123B215F80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470243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4C6A2B74-D69A-8F52-6D77-73F87347AA0F}"/>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BAC1F21A-EE4E-BC63-198B-EE00F2A55D3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F87E35C9-A762-01DC-5EC8-FC378FB28DA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499301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a:extLst>
            <a:ext uri="{FF2B5EF4-FFF2-40B4-BE49-F238E27FC236}">
              <a16:creationId xmlns:a16="http://schemas.microsoft.com/office/drawing/2014/main" id="{F2E9492A-71AB-D1E2-6D2A-41C72B1FC96F}"/>
            </a:ext>
          </a:extLst>
        </p:cNvPr>
        <p:cNvGrpSpPr/>
        <p:nvPr/>
      </p:nvGrpSpPr>
      <p:grpSpPr>
        <a:xfrm>
          <a:off x="0" y="0"/>
          <a:ext cx="0" cy="0"/>
          <a:chOff x="0" y="0"/>
          <a:chExt cx="0" cy="0"/>
        </a:xfrm>
      </p:grpSpPr>
      <p:sp>
        <p:nvSpPr>
          <p:cNvPr id="171" name="Google Shape;171;g708a6ee8a1_0_403:notes">
            <a:extLst>
              <a:ext uri="{FF2B5EF4-FFF2-40B4-BE49-F238E27FC236}">
                <a16:creationId xmlns:a16="http://schemas.microsoft.com/office/drawing/2014/main" id="{539ED2FB-AAA8-BE65-7FA1-F7330839A7C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a:extLst>
              <a:ext uri="{FF2B5EF4-FFF2-40B4-BE49-F238E27FC236}">
                <a16:creationId xmlns:a16="http://schemas.microsoft.com/office/drawing/2014/main" id="{D84172E0-E9FF-446C-E479-3990370B740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230880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AE6A0946-9DC5-78ED-2737-EC5AF7965B2D}"/>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ECD7C4EE-EEA6-2AC9-7C30-F57D70C73BB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1EE8500A-6503-A508-5982-77273C52197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871594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580646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050496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621412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9DE9D36F-A8D6-0733-E54E-8264F47EE7BB}"/>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CA2086AA-AA3A-8BA3-66C4-F880C1FFBE6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0FEDB0B8-7812-71E5-6BCB-692880BE977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898760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2306859A-02E2-33B8-8B78-F5E756D4A923}"/>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B6DC1560-EEF2-B70D-EAA9-9B4E85175A2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0981C5FE-F165-DBB9-50C9-3494904450D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76060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7294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5"/>
        <p:cNvGrpSpPr/>
        <p:nvPr/>
      </p:nvGrpSpPr>
      <p:grpSpPr>
        <a:xfrm>
          <a:off x="0" y="0"/>
          <a:ext cx="0" cy="0"/>
          <a:chOff x="0" y="0"/>
          <a:chExt cx="0" cy="0"/>
        </a:xfrm>
      </p:grpSpPr>
      <p:sp>
        <p:nvSpPr>
          <p:cNvPr id="1796" name="Google Shape;1796;g7098bb5640_0_1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7" name="Google Shape;1797;g7098bb5640_0_1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5812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729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26308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a:extLst>
            <a:ext uri="{FF2B5EF4-FFF2-40B4-BE49-F238E27FC236}">
              <a16:creationId xmlns:a16="http://schemas.microsoft.com/office/drawing/2014/main" id="{58D987D1-5C1E-4DDD-5257-78862A2E01E6}"/>
            </a:ext>
          </a:extLst>
        </p:cNvPr>
        <p:cNvGrpSpPr/>
        <p:nvPr/>
      </p:nvGrpSpPr>
      <p:grpSpPr>
        <a:xfrm>
          <a:off x="0" y="0"/>
          <a:ext cx="0" cy="0"/>
          <a:chOff x="0" y="0"/>
          <a:chExt cx="0" cy="0"/>
        </a:xfrm>
      </p:grpSpPr>
      <p:sp>
        <p:nvSpPr>
          <p:cNvPr id="171" name="Google Shape;171;g708a6ee8a1_0_403:notes">
            <a:extLst>
              <a:ext uri="{FF2B5EF4-FFF2-40B4-BE49-F238E27FC236}">
                <a16:creationId xmlns:a16="http://schemas.microsoft.com/office/drawing/2014/main" id="{6CC4CDD9-0628-BFE3-8B13-1DDBCDC9FEA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a:extLst>
              <a:ext uri="{FF2B5EF4-FFF2-40B4-BE49-F238E27FC236}">
                <a16:creationId xmlns:a16="http://schemas.microsoft.com/office/drawing/2014/main" id="{EAB5689B-6C6B-0ACB-7A72-3736EAE65CD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52492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F1F8FF8B-B52F-A5C0-F5A7-0076413C9541}"/>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33E9789E-9A29-389E-E234-F8E8C1A6C0F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D1BC460A-B329-8571-CC60-2093D26B3AE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15910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EB50B6BB-5F4E-0586-8D7B-DC7DC504CE17}"/>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5C8117FB-F00B-975A-AEDC-009AB9F4F49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0E2761CF-44AD-8B46-9840-FA8490F0A29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16955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9DE9D36F-A8D6-0733-E54E-8264F47EE7BB}"/>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CA2086AA-AA3A-8BA3-66C4-F880C1FFBE6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0FEDB0B8-7812-71E5-6BCB-692880BE977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898760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139150"/>
            <a:ext cx="4404000" cy="2590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solidFill>
                  <a:srgbClr val="F3F3F3"/>
                </a:solidFill>
                <a:latin typeface="Anton"/>
                <a:ea typeface="Anton"/>
                <a:cs typeface="Anton"/>
                <a:sym typeface="Anto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solidFill>
                  <a:srgbClr val="F3F3F3"/>
                </a:solidFill>
                <a:latin typeface="Advent Pro Light"/>
                <a:ea typeface="Advent Pro Light"/>
                <a:cs typeface="Advent Pro Light"/>
                <a:sym typeface="Advent Pr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4"/>
          <p:cNvSpPr txBox="1">
            <a:spLocks noGrp="1"/>
          </p:cNvSpPr>
          <p:nvPr>
            <p:ph type="body" idx="1"/>
          </p:nvPr>
        </p:nvSpPr>
        <p:spPr>
          <a:xfrm>
            <a:off x="720000" y="1152475"/>
            <a:ext cx="7704000" cy="3416400"/>
          </a:xfrm>
          <a:prstGeom prst="rect">
            <a:avLst/>
          </a:prstGeom>
          <a:solidFill>
            <a:srgbClr val="FFFFFF">
              <a:alpha val="45090"/>
            </a:srgbClr>
          </a:solidFill>
        </p:spPr>
        <p:txBody>
          <a:bodyPr spcFirstLastPara="1" wrap="square" lIns="91425" tIns="91425" rIns="91425" bIns="91425" anchor="t" anchorCtr="0">
            <a:noAutofit/>
          </a:bodyPr>
          <a:lstStyle>
            <a:lvl1pPr marL="457200" lvl="0" indent="-298450">
              <a:lnSpc>
                <a:spcPct val="100000"/>
              </a:lnSpc>
              <a:spcBef>
                <a:spcPts val="0"/>
              </a:spcBef>
              <a:spcAft>
                <a:spcPts val="0"/>
              </a:spcAft>
              <a:buClr>
                <a:srgbClr val="434343"/>
              </a:buClr>
              <a:buSzPts val="1100"/>
              <a:buAutoNum type="arabicPeriod"/>
              <a:defRPr sz="1300">
                <a:solidFill>
                  <a:srgbClr val="F3F3F3"/>
                </a:solidFill>
              </a:defRPr>
            </a:lvl1pPr>
            <a:lvl2pPr marL="914400" lvl="1" indent="-298450">
              <a:spcBef>
                <a:spcPts val="1600"/>
              </a:spcBef>
              <a:spcAft>
                <a:spcPts val="0"/>
              </a:spcAft>
              <a:buClr>
                <a:srgbClr val="000000"/>
              </a:buClr>
              <a:buSzPts val="1100"/>
              <a:buAutoNum type="alphaLcPeriod"/>
              <a:defRPr sz="1200"/>
            </a:lvl2pPr>
            <a:lvl3pPr marL="1371600" lvl="2" indent="-298450">
              <a:spcBef>
                <a:spcPts val="1600"/>
              </a:spcBef>
              <a:spcAft>
                <a:spcPts val="0"/>
              </a:spcAft>
              <a:buClr>
                <a:srgbClr val="000000"/>
              </a:buClr>
              <a:buSzPts val="1100"/>
              <a:buAutoNum type="romanLcPeriod"/>
              <a:defRPr sz="1200"/>
            </a:lvl3pPr>
            <a:lvl4pPr marL="1828800" lvl="3" indent="-298450">
              <a:spcBef>
                <a:spcPts val="1600"/>
              </a:spcBef>
              <a:spcAft>
                <a:spcPts val="0"/>
              </a:spcAft>
              <a:buClr>
                <a:srgbClr val="000000"/>
              </a:buClr>
              <a:buSzPts val="1100"/>
              <a:buAutoNum type="arabicPeriod"/>
              <a:defRPr sz="1200"/>
            </a:lvl4pPr>
            <a:lvl5pPr marL="2286000" lvl="4" indent="-298450">
              <a:spcBef>
                <a:spcPts val="1600"/>
              </a:spcBef>
              <a:spcAft>
                <a:spcPts val="0"/>
              </a:spcAft>
              <a:buClr>
                <a:srgbClr val="000000"/>
              </a:buClr>
              <a:buSzPts val="1100"/>
              <a:buAutoNum type="alphaLcPeriod"/>
              <a:defRPr sz="1200"/>
            </a:lvl5pPr>
            <a:lvl6pPr marL="2743200" lvl="5" indent="-298450">
              <a:spcBef>
                <a:spcPts val="1600"/>
              </a:spcBef>
              <a:spcAft>
                <a:spcPts val="0"/>
              </a:spcAft>
              <a:buClr>
                <a:srgbClr val="000000"/>
              </a:buClr>
              <a:buSzPts val="1100"/>
              <a:buAutoNum type="romanLcPeriod"/>
              <a:defRPr sz="1200"/>
            </a:lvl6pPr>
            <a:lvl7pPr marL="3200400" lvl="6" indent="-298450">
              <a:spcBef>
                <a:spcPts val="1600"/>
              </a:spcBef>
              <a:spcAft>
                <a:spcPts val="0"/>
              </a:spcAft>
              <a:buClr>
                <a:srgbClr val="000000"/>
              </a:buClr>
              <a:buSzPts val="1100"/>
              <a:buAutoNum type="arabicPeriod"/>
              <a:defRPr sz="1200"/>
            </a:lvl7pPr>
            <a:lvl8pPr marL="3657600" lvl="7" indent="-298450">
              <a:spcBef>
                <a:spcPts val="1600"/>
              </a:spcBef>
              <a:spcAft>
                <a:spcPts val="0"/>
              </a:spcAft>
              <a:buClr>
                <a:srgbClr val="000000"/>
              </a:buClr>
              <a:buSzPts val="1100"/>
              <a:buAutoNum type="alphaLcPeriod"/>
              <a:defRPr sz="1200"/>
            </a:lvl8pPr>
            <a:lvl9pPr marL="4114800" lvl="8" indent="-298450">
              <a:spcBef>
                <a:spcPts val="1600"/>
              </a:spcBef>
              <a:spcAft>
                <a:spcPts val="1600"/>
              </a:spcAft>
              <a:buClr>
                <a:srgbClr val="000000"/>
              </a:buClr>
              <a:buSzPts val="1100"/>
              <a:buAutoNum type="romanLcPeriod"/>
              <a:defRPr sz="1200"/>
            </a:lvl9pPr>
          </a:lstStyle>
          <a:p>
            <a:endParaRPr/>
          </a:p>
        </p:txBody>
      </p:sp>
      <p:sp>
        <p:nvSpPr>
          <p:cNvPr id="15" name="Google Shape;15;p4"/>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8"/>
          <p:cNvSpPr txBox="1">
            <a:spLocks noGrp="1"/>
          </p:cNvSpPr>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a:solidFill>
                  <a:srgbClr val="F3F3F3"/>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 name="Google Shape;28;p8"/>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solidFill>
                  <a:srgbClr val="F3F3F3"/>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blipFill>
          <a:blip r:embed="rId2">
            <a:alphaModFix/>
          </a:blip>
          <a:stretch>
            <a:fillRect/>
          </a:stretch>
        </a:blip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título 1">
  <p:cSld name="Solo título 1">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1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6000">
                <a:solidFill>
                  <a:srgbClr val="F3F3F3"/>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3" name="Google Shape;33;p10"/>
          <p:cNvSpPr txBox="1">
            <a:spLocks noGrp="1"/>
          </p:cNvSpPr>
          <p:nvPr>
            <p:ph type="subTitle" idx="1"/>
          </p:nvPr>
        </p:nvSpPr>
        <p:spPr>
          <a:xfrm>
            <a:off x="4799950" y="1954200"/>
            <a:ext cx="19401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solidFill>
                  <a:srgbClr val="F3F3F3"/>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4" name="Google Shape;34;p10"/>
          <p:cNvSpPr txBox="1">
            <a:spLocks noGrp="1"/>
          </p:cNvSpPr>
          <p:nvPr>
            <p:ph type="title" idx="2" hasCustomPrompt="1"/>
          </p:nvPr>
        </p:nvSpPr>
        <p:spPr>
          <a:xfrm>
            <a:off x="4849170" y="1001125"/>
            <a:ext cx="2026800" cy="18147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4000">
                <a:solidFill>
                  <a:srgbClr val="F3F3F3"/>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C343D"/>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1pPr>
            <a:lvl2pPr lvl="1">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2pPr>
            <a:lvl3pPr lvl="2">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3pPr>
            <a:lvl4pPr lvl="3">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4pPr>
            <a:lvl5pPr lvl="4">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5pPr>
            <a:lvl6pPr lvl="5">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6pPr>
            <a:lvl7pPr lvl="6">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7pPr>
            <a:lvl8pPr lvl="7">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8pPr>
            <a:lvl9pPr lvl="8">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1pPr>
            <a:lvl2pPr marL="914400" lvl="1"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2pPr>
            <a:lvl3pPr marL="1371600" lvl="2"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3pPr>
            <a:lvl4pPr marL="1828800" lvl="3"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4pPr>
            <a:lvl5pPr marL="2286000" lvl="4"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5pPr>
            <a:lvl6pPr marL="2743200" lvl="5"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6pPr>
            <a:lvl7pPr marL="3200400" lvl="6"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7pPr>
            <a:lvl8pPr marL="3657600" lvl="7"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8pPr>
            <a:lvl9pPr marL="4114800" lvl="8" indent="-304800">
              <a:lnSpc>
                <a:spcPct val="115000"/>
              </a:lnSpc>
              <a:spcBef>
                <a:spcPts val="1600"/>
              </a:spcBef>
              <a:spcAft>
                <a:spcPts val="160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9" r:id="rId4"/>
    <p:sldLayoutId id="2147483666" r:id="rId5"/>
    <p:sldLayoutId id="2147483667" r:id="rId6"/>
    <p:sldLayoutId id="2147483670" r:id="rId7"/>
    <p:sldLayoutId id="2147483671" r:id="rId8"/>
    <p:sldLayoutId id="2147483672"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9.xml"/><Relationship Id="rId5" Type="http://schemas.openxmlformats.org/officeDocument/2006/relationships/image" Target="../media/image15.jpe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mailto:Alfredo.garcias@tec.mx"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1"/>
        <p:cNvGrpSpPr/>
        <p:nvPr/>
      </p:nvGrpSpPr>
      <p:grpSpPr>
        <a:xfrm>
          <a:off x="0" y="0"/>
          <a:ext cx="0" cy="0"/>
          <a:chOff x="0" y="0"/>
          <a:chExt cx="0" cy="0"/>
        </a:xfrm>
      </p:grpSpPr>
      <p:sp>
        <p:nvSpPr>
          <p:cNvPr id="7" name="object 14"/>
          <p:cNvSpPr txBox="1"/>
          <p:nvPr/>
        </p:nvSpPr>
        <p:spPr>
          <a:xfrm>
            <a:off x="745436" y="839354"/>
            <a:ext cx="8398564" cy="3978718"/>
          </a:xfrm>
          <a:prstGeom prst="rect">
            <a:avLst/>
          </a:prstGeom>
        </p:spPr>
        <p:txBody>
          <a:bodyPr vert="horz" wrap="square" lIns="0" tIns="13399" rIns="0" bIns="0" rtlCol="0">
            <a:spAutoFit/>
          </a:bodyPr>
          <a:lstStyle/>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br>
              <a:rPr lang="es-MX" dirty="0">
                <a:solidFill>
                  <a:schemeClr val="accent4"/>
                </a:solidFill>
                <a:latin typeface="Fira Sans Condensed Light" panose="020B0604020202020204" charset="0"/>
                <a:cs typeface="Times New Roman" panose="02020603050405020304" pitchFamily="18" charset="0"/>
              </a:rPr>
            </a:br>
            <a:br>
              <a:rPr lang="es-ES" sz="2000" b="1" dirty="0">
                <a:solidFill>
                  <a:srgbClr val="FF0000"/>
                </a:solidFill>
                <a:latin typeface="Fira Sans Condensed Light" panose="020B0604020202020204" charset="0"/>
                <a:cs typeface="Times New Roman" panose="02020603050405020304" pitchFamily="18" charset="0"/>
              </a:rPr>
            </a:br>
            <a:endParaRPr lang="es-ES" sz="2000" b="1" dirty="0">
              <a:solidFill>
                <a:srgbClr val="FF0000"/>
              </a:solidFill>
              <a:latin typeface="Fira Sans Condensed Light" panose="020B0604020202020204" charset="0"/>
              <a:cs typeface="Times New Roman" panose="02020603050405020304" pitchFamily="18" charset="0"/>
            </a:endParaRPr>
          </a:p>
          <a:p>
            <a:pPr marL="14105" marR="5642" algn="r">
              <a:spcBef>
                <a:spcPts val="106"/>
              </a:spcBef>
            </a:pPr>
            <a:endParaRPr lang="es-ES" sz="2000" b="1" dirty="0">
              <a:solidFill>
                <a:srgbClr val="FF0000"/>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rgbClr val="FF0000"/>
              </a:solidFill>
              <a:latin typeface="Fira Sans Condensed Light" panose="020B0604020202020204" charset="0"/>
              <a:cs typeface="Times New Roman" panose="02020603050405020304" pitchFamily="18" charset="0"/>
            </a:endParaRPr>
          </a:p>
          <a:p>
            <a:pPr marL="14105" marR="5642">
              <a:spcBef>
                <a:spcPts val="106"/>
              </a:spcBef>
            </a:pPr>
            <a:r>
              <a:rPr lang="es-ES" sz="1600" b="1" dirty="0">
                <a:solidFill>
                  <a:schemeClr val="bg1"/>
                </a:solidFill>
                <a:latin typeface="Fira Sans Condensed Light" panose="020B0604020202020204" charset="0"/>
                <a:cs typeface="Times New Roman" panose="02020603050405020304" pitchFamily="18" charset="0"/>
              </a:rPr>
              <a:t>TI3001C</a:t>
            </a:r>
            <a:br>
              <a:rPr lang="es-ES" sz="2300" b="1" dirty="0">
                <a:solidFill>
                  <a:srgbClr val="FF0000"/>
                </a:solidFill>
                <a:latin typeface="Fira Sans Condensed Light" panose="020B0604020202020204" charset="0"/>
                <a:cs typeface="Times New Roman" panose="02020603050405020304" pitchFamily="18" charset="0"/>
              </a:rPr>
            </a:br>
            <a:r>
              <a:rPr lang="es-ES" sz="2700" b="1" dirty="0">
                <a:solidFill>
                  <a:schemeClr val="accent4"/>
                </a:solidFill>
                <a:latin typeface="Fira Sans Condensed Light" panose="020B0604020202020204" charset="0"/>
                <a:cs typeface="Times New Roman" panose="02020603050405020304" pitchFamily="18" charset="0"/>
              </a:rPr>
              <a:t>Analítica de datos y herramientas de inteligencia artificial I </a:t>
            </a:r>
            <a:endParaRPr lang="es-ES" sz="2000" b="1" dirty="0">
              <a:solidFill>
                <a:schemeClr val="bg1"/>
              </a:solidFill>
              <a:latin typeface="Fira Sans Condensed Light" panose="020B0604020202020204" charset="0"/>
              <a:cs typeface="Times New Roman" panose="02020603050405020304" pitchFamily="18" charset="0"/>
            </a:endParaRPr>
          </a:p>
          <a:p>
            <a:pPr marL="14105" marR="5642" algn="ctr">
              <a:spcBef>
                <a:spcPts val="106"/>
              </a:spcBef>
            </a:pPr>
            <a:r>
              <a:rPr lang="es-ES" sz="2000" b="1" dirty="0">
                <a:solidFill>
                  <a:schemeClr val="tx2"/>
                </a:solidFill>
                <a:latin typeface="Fira Sans Condensed Light" panose="020B0604020202020204" charset="0"/>
                <a:cs typeface="Times New Roman" panose="02020603050405020304" pitchFamily="18" charset="0"/>
              </a:rPr>
              <a:t>                                                                                                         </a:t>
            </a:r>
          </a:p>
          <a:p>
            <a:pPr marL="14105" marR="5642" algn="ctr">
              <a:spcBef>
                <a:spcPts val="106"/>
              </a:spcBef>
            </a:pPr>
            <a:r>
              <a:rPr lang="es-ES" sz="2000" b="1" dirty="0">
                <a:solidFill>
                  <a:schemeClr val="tx2"/>
                </a:solidFill>
                <a:latin typeface="Fira Sans Condensed Light" panose="020B0604020202020204" charset="0"/>
                <a:cs typeface="Times New Roman" panose="02020603050405020304" pitchFamily="18" charset="0"/>
              </a:rPr>
              <a:t>				                                          </a:t>
            </a:r>
            <a:r>
              <a:rPr lang="es-ES" sz="1600" b="1" dirty="0">
                <a:solidFill>
                  <a:schemeClr val="tx2"/>
                </a:solidFill>
                <a:latin typeface="Fira Sans Condensed Light" panose="020B0604020202020204" charset="0"/>
                <a:cs typeface="Times New Roman" panose="02020603050405020304" pitchFamily="18" charset="0"/>
              </a:rPr>
              <a:t>21 de Agosto del 2025</a:t>
            </a:r>
            <a:br>
              <a:rPr lang="es-ES" sz="2000" b="1" dirty="0">
                <a:solidFill>
                  <a:srgbClr val="FF0000"/>
                </a:solidFill>
                <a:latin typeface="Fira Sans Condensed Light" panose="020B0604020202020204" charset="0"/>
                <a:cs typeface="Times New Roman" panose="02020603050405020304" pitchFamily="18" charset="0"/>
              </a:rPr>
            </a:br>
            <a:endParaRPr lang="es-MX" dirty="0">
              <a:solidFill>
                <a:schemeClr val="tx2"/>
              </a:solidFill>
              <a:latin typeface="Fira Sans Condensed Light" panose="020B0604020202020204" charset="0"/>
              <a:cs typeface="Times New Roman" panose="02020603050405020304" pitchFamily="18" charset="0"/>
            </a:endParaRPr>
          </a:p>
        </p:txBody>
      </p:sp>
      <p:sp>
        <p:nvSpPr>
          <p:cNvPr id="1028" name="AutoShape 4" descr="Inicio | Título Electrónico Puebl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14340" name="Picture 4" descr="The Learning Gate | Tec de Monterrey"/>
          <p:cNvPicPr>
            <a:picLocks noChangeAspect="1" noChangeArrowheads="1"/>
          </p:cNvPicPr>
          <p:nvPr/>
        </p:nvPicPr>
        <p:blipFill>
          <a:blip r:embed="rId4">
            <a:lum bright="100000" contrast="100000"/>
          </a:blip>
          <a:srcRect/>
          <a:stretch>
            <a:fillRect/>
          </a:stretch>
        </p:blipFill>
        <p:spPr bwMode="auto">
          <a:xfrm>
            <a:off x="5506277" y="308115"/>
            <a:ext cx="3345621" cy="587367"/>
          </a:xfrm>
          <a:prstGeom prst="rect">
            <a:avLst/>
          </a:prstGeom>
          <a:noFill/>
        </p:spPr>
      </p:pic>
      <p:cxnSp>
        <p:nvCxnSpPr>
          <p:cNvPr id="11" name="Google Shape;137;p27"/>
          <p:cNvCxnSpPr/>
          <p:nvPr/>
        </p:nvCxnSpPr>
        <p:spPr>
          <a:xfrm>
            <a:off x="599181" y="3300059"/>
            <a:ext cx="0" cy="630600"/>
          </a:xfrm>
          <a:prstGeom prst="straightConnector1">
            <a:avLst/>
          </a:prstGeom>
          <a:noFill/>
          <a:ln w="19050" cap="flat" cmpd="sng">
            <a:solidFill>
              <a:srgbClr val="F3F3F3"/>
            </a:solidFill>
            <a:prstDash val="solid"/>
            <a:round/>
            <a:headEnd type="oval" w="med" len="med"/>
            <a:tailEnd type="oval" w="med" len="med"/>
          </a:ln>
        </p:spPr>
      </p:cxnSp>
      <p:sp>
        <p:nvSpPr>
          <p:cNvPr id="6" name="Google Shape;136;p27"/>
          <p:cNvSpPr txBox="1">
            <a:spLocks noGrp="1"/>
          </p:cNvSpPr>
          <p:nvPr>
            <p:ph type="subTitle" idx="1"/>
          </p:nvPr>
        </p:nvSpPr>
        <p:spPr>
          <a:xfrm>
            <a:off x="0" y="4922784"/>
            <a:ext cx="3352799" cy="220716"/>
          </a:xfrm>
          <a:prstGeom prst="rect">
            <a:avLst/>
          </a:prstGeom>
        </p:spPr>
        <p:txBody>
          <a:bodyPr spcFirstLastPara="1" wrap="square" lIns="91425" tIns="91425" rIns="91425" bIns="91425" anchor="ctr" anchorCtr="0">
            <a:noAutofit/>
          </a:bodyPr>
          <a:lstStyle/>
          <a:p>
            <a:pPr algn="l"/>
            <a:r>
              <a:rPr lang="es-ES" dirty="0"/>
              <a:t>   </a:t>
            </a:r>
          </a:p>
          <a:p>
            <a:pPr algn="l"/>
            <a:r>
              <a:rPr lang="es-ES" dirty="0">
                <a:solidFill>
                  <a:schemeClr val="bg1">
                    <a:lumMod val="60000"/>
                    <a:lumOff val="40000"/>
                  </a:schemeClr>
                </a:solidFill>
                <a:latin typeface="Fira Sans Condensed Light" charset="0"/>
              </a:rPr>
              <a:t>Facilitador: </a:t>
            </a:r>
            <a:r>
              <a:rPr lang="es-ES" dirty="0" err="1">
                <a:solidFill>
                  <a:schemeClr val="bg1">
                    <a:lumMod val="60000"/>
                    <a:lumOff val="40000"/>
                  </a:schemeClr>
                </a:solidFill>
                <a:latin typeface="Fira Sans Condensed Light" charset="0"/>
              </a:rPr>
              <a:t>PhD</a:t>
            </a:r>
            <a:r>
              <a:rPr lang="es-ES" dirty="0">
                <a:solidFill>
                  <a:schemeClr val="bg1">
                    <a:lumMod val="60000"/>
                    <a:lumOff val="40000"/>
                  </a:schemeClr>
                </a:solidFill>
                <a:latin typeface="Fira Sans Condensed Light" charset="0"/>
              </a:rPr>
              <a:t> Alfredo García Suárez</a:t>
            </a:r>
          </a:p>
          <a:p>
            <a:pPr algn="l"/>
            <a:br>
              <a:rPr lang="es-ES" dirty="0"/>
            </a:b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 calcmode="lin" valueType="num">
                                      <p:cBhvr additive="base">
                                        <p:cTn id="7"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anim calcmode="lin" valueType="num">
                                      <p:cBhvr additive="base">
                                        <p:cTn id="1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anim calcmode="lin" valueType="num">
                                      <p:cBhvr additive="base">
                                        <p:cTn id="19"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8" end="8"/>
                                            </p:txEl>
                                          </p:spTgt>
                                        </p:tgtEl>
                                        <p:attrNameLst>
                                          <p:attrName>style.visibility</p:attrName>
                                        </p:attrNameLst>
                                      </p:cBhvr>
                                      <p:to>
                                        <p:strVal val="visible"/>
                                      </p:to>
                                    </p:set>
                                    <p:anim calcmode="lin" valueType="num">
                                      <p:cBhvr additive="base">
                                        <p:cTn id="25"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78F01FB6-2A85-4299-0855-518C9F5042EC}"/>
            </a:ext>
          </a:extLst>
        </p:cNvPr>
        <p:cNvGrpSpPr/>
        <p:nvPr/>
      </p:nvGrpSpPr>
      <p:grpSpPr>
        <a:xfrm>
          <a:off x="0" y="0"/>
          <a:ext cx="0" cy="0"/>
          <a:chOff x="0" y="0"/>
          <a:chExt cx="0" cy="0"/>
        </a:xfrm>
      </p:grpSpPr>
      <p:pic>
        <p:nvPicPr>
          <p:cNvPr id="48" name="Picture 4" descr="The Learning Gate | Tec de Monterrey">
            <a:extLst>
              <a:ext uri="{FF2B5EF4-FFF2-40B4-BE49-F238E27FC236}">
                <a16:creationId xmlns:a16="http://schemas.microsoft.com/office/drawing/2014/main" id="{ED6D6B91-D9C7-BF3D-8D94-01C70EC250A3}"/>
              </a:ext>
            </a:extLst>
          </p:cNvPr>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a:extLst>
              <a:ext uri="{FF2B5EF4-FFF2-40B4-BE49-F238E27FC236}">
                <a16:creationId xmlns:a16="http://schemas.microsoft.com/office/drawing/2014/main" id="{C747A76E-7E8D-0637-7A54-D25E89E0E537}"/>
              </a:ext>
            </a:extLst>
          </p:cNvPr>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SEGMENTACIÓN</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1DB290A3-7C9F-3520-E18D-E2DC3B76A440}"/>
              </a:ext>
            </a:extLst>
          </p:cNvPr>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a:extLst>
              <a:ext uri="{FF2B5EF4-FFF2-40B4-BE49-F238E27FC236}">
                <a16:creationId xmlns:a16="http://schemas.microsoft.com/office/drawing/2014/main" id="{343EDD5B-9253-C795-6441-9F37641CD541}"/>
              </a:ext>
            </a:extLst>
          </p:cNvPr>
          <p:cNvSpPr txBox="1"/>
          <p:nvPr/>
        </p:nvSpPr>
        <p:spPr>
          <a:xfrm>
            <a:off x="292282" y="1283677"/>
            <a:ext cx="8559616"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¿Cómo se ejecuta la segmentación?</a:t>
            </a:r>
          </a:p>
          <a:p>
            <a:pPr algn="just"/>
            <a:r>
              <a:rPr lang="es-ES" sz="1600"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En programación, </a:t>
            </a:r>
            <a:r>
              <a:rPr lang="es-ES" sz="1600" b="1"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la segmentación de datos </a:t>
            </a:r>
            <a:r>
              <a:rPr lang="es-ES" sz="1600"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se refiere a la división de un conjunto de datos en partes más pequeñas y manejables, cada una con características específicas. Esto permite un análisis más eficiente, un mejor rendimiento y una gestión más sencilla de la información, especialmente en conjuntos de datos grandes o complejos. Cambia la forma en que interpretas los datos. </a:t>
            </a:r>
            <a:r>
              <a:rPr lang="es-ES" sz="1600" b="1" dirty="0">
                <a:solidFill>
                  <a:srgbClr val="FFFF00"/>
                </a:solidFill>
                <a:latin typeface="Fira Sans Condensed Light" panose="020B0604020202020204" charset="0"/>
                <a:ea typeface="Fira Sans Condensed Light"/>
                <a:cs typeface="Times New Roman" panose="02020603050405020304" pitchFamily="18" charset="0"/>
                <a:sym typeface="Fira Sans Condensed Light"/>
              </a:rPr>
              <a:t>K-</a:t>
            </a:r>
            <a:r>
              <a:rPr lang="es-ES" sz="1600" b="1" dirty="0" err="1">
                <a:solidFill>
                  <a:srgbClr val="FFFF00"/>
                </a:solidFill>
                <a:latin typeface="Fira Sans Condensed Light" panose="020B0604020202020204" charset="0"/>
                <a:ea typeface="Fira Sans Condensed Light"/>
                <a:cs typeface="Times New Roman" panose="02020603050405020304" pitchFamily="18" charset="0"/>
                <a:sym typeface="Fira Sans Condensed Light"/>
              </a:rPr>
              <a:t>Means</a:t>
            </a:r>
            <a:r>
              <a:rPr lang="es-ES" sz="1600"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 es un algoritmo de </a:t>
            </a:r>
            <a:r>
              <a:rPr lang="es-ES" sz="1600" dirty="0" err="1">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clustering</a:t>
            </a:r>
            <a:r>
              <a:rPr lang="es-ES" sz="1600"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 o segmentación (agrupamiento no supervisado).</a:t>
            </a:r>
            <a:endParaRPr lang="es-ES" dirty="0">
              <a:solidFill>
                <a:srgbClr val="F3F3F3"/>
              </a:solidFill>
              <a:latin typeface="Fira Sans Condensed Light"/>
              <a:ea typeface="Fira Sans Condensed Light"/>
              <a:cs typeface="Fira Sans Condensed Light"/>
              <a:sym typeface="Fira Sans Condensed Light"/>
            </a:endParaRPr>
          </a:p>
        </p:txBody>
      </p:sp>
      <p:sp>
        <p:nvSpPr>
          <p:cNvPr id="10" name="Google Shape;136;p27">
            <a:extLst>
              <a:ext uri="{FF2B5EF4-FFF2-40B4-BE49-F238E27FC236}">
                <a16:creationId xmlns:a16="http://schemas.microsoft.com/office/drawing/2014/main" id="{95F5374E-6138-6F35-E829-0991F21BBC98}"/>
              </a:ext>
            </a:extLst>
          </p:cNvPr>
          <p:cNvSpPr txBox="1">
            <a:spLocks/>
          </p:cNvSpPr>
          <p:nvPr/>
        </p:nvSpPr>
        <p:spPr>
          <a:xfrm rot="10800000" flipV="1">
            <a:off x="-215412" y="4583787"/>
            <a:ext cx="1746738" cy="559713"/>
          </a:xfrm>
          <a:prstGeom prst="rect">
            <a:avLst/>
          </a:prstGeom>
          <a:noFill/>
          <a:ln>
            <a:noFill/>
          </a:ln>
        </p:spPr>
        <p:txBody>
          <a:bodyPr spcFirstLastPara="1" wrap="square" lIns="91425" tIns="91425" rIns="91425" bIns="91425" anchor="ctr" anchorCtr="0">
            <a:noAutofit/>
          </a:bodyPr>
          <a:lstStyle/>
          <a:p>
            <a:pPr marL="457200" marR="0" lvl="0" indent="-304800" algn="ctr"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ctr"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a:t>
            </a:r>
          </a:p>
          <a:p>
            <a:pPr marL="457200" marR="0" lvl="0" indent="-304800" algn="ctr"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PhD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1031" name="Picture 7" descr="Ejemplo de clustering con k-means en Python – Exponentis">
            <a:extLst>
              <a:ext uri="{FF2B5EF4-FFF2-40B4-BE49-F238E27FC236}">
                <a16:creationId xmlns:a16="http://schemas.microsoft.com/office/drawing/2014/main" id="{F5F2EBA8-D606-9C1F-3906-CF46E25380E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5978" b="13839"/>
          <a:stretch>
            <a:fillRect/>
          </a:stretch>
        </p:blipFill>
        <p:spPr bwMode="auto">
          <a:xfrm>
            <a:off x="1586278" y="3023868"/>
            <a:ext cx="5971443" cy="2024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9117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C8F81660-BC84-654A-79B0-8DE0CCA40DAF}"/>
            </a:ext>
          </a:extLst>
        </p:cNvPr>
        <p:cNvGrpSpPr/>
        <p:nvPr/>
      </p:nvGrpSpPr>
      <p:grpSpPr>
        <a:xfrm>
          <a:off x="0" y="0"/>
          <a:ext cx="0" cy="0"/>
          <a:chOff x="0" y="0"/>
          <a:chExt cx="0" cy="0"/>
        </a:xfrm>
      </p:grpSpPr>
      <p:pic>
        <p:nvPicPr>
          <p:cNvPr id="48" name="Picture 4" descr="The Learning Gate | Tec de Monterrey">
            <a:extLst>
              <a:ext uri="{FF2B5EF4-FFF2-40B4-BE49-F238E27FC236}">
                <a16:creationId xmlns:a16="http://schemas.microsoft.com/office/drawing/2014/main" id="{663BF550-E90C-6FA9-5085-176319D86DDB}"/>
              </a:ext>
            </a:extLst>
          </p:cNvPr>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a:extLst>
              <a:ext uri="{FF2B5EF4-FFF2-40B4-BE49-F238E27FC236}">
                <a16:creationId xmlns:a16="http://schemas.microsoft.com/office/drawing/2014/main" id="{B7E01628-86B3-6199-7303-34C8B7FB0ADD}"/>
              </a:ext>
            </a:extLst>
          </p:cNvPr>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SEGMENTACIÓN</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1B312F7F-9354-DC67-369D-AF354B50FC0D}"/>
              </a:ext>
            </a:extLst>
          </p:cNvPr>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a:extLst>
              <a:ext uri="{FF2B5EF4-FFF2-40B4-BE49-F238E27FC236}">
                <a16:creationId xmlns:a16="http://schemas.microsoft.com/office/drawing/2014/main" id="{F78AB225-93D4-7893-423C-362032EFE643}"/>
              </a:ext>
            </a:extLst>
          </p:cNvPr>
          <p:cNvSpPr txBox="1"/>
          <p:nvPr/>
        </p:nvSpPr>
        <p:spPr>
          <a:xfrm>
            <a:off x="292281" y="1283677"/>
            <a:ext cx="8236713"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¿Cómo funciona K-</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Means</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t>
            </a:r>
          </a:p>
          <a:p>
            <a:pPr algn="just"/>
            <a:r>
              <a:rPr lang="es-ES" sz="1600" b="1" dirty="0">
                <a:solidFill>
                  <a:schemeClr val="bg1">
                    <a:lumMod val="60000"/>
                    <a:lumOff val="40000"/>
                  </a:schemeClr>
                </a:solidFill>
                <a:latin typeface="Fira Sans Condensed Light" panose="020B0604020202020204" charset="0"/>
                <a:ea typeface="Fira Sans Condensed Light"/>
                <a:cs typeface="Times New Roman" panose="02020603050405020304" pitchFamily="18" charset="0"/>
                <a:sym typeface="Fira Sans Condensed Light"/>
              </a:rPr>
              <a:t>1.  </a:t>
            </a:r>
            <a:r>
              <a:rPr lang="es-ES" sz="1600"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Se elige </a:t>
            </a:r>
            <a:r>
              <a:rPr lang="es-ES" sz="1600" b="1"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K</a:t>
            </a:r>
            <a:r>
              <a:rPr lang="es-ES" sz="1600"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 el número de </a:t>
            </a:r>
            <a:r>
              <a:rPr lang="es-ES" sz="1600" dirty="0" err="1">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clusters</a:t>
            </a:r>
            <a:r>
              <a:rPr lang="es-ES" sz="1600"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a:t>
            </a:r>
          </a:p>
          <a:p>
            <a:pPr algn="just"/>
            <a:r>
              <a:rPr lang="es-ES" sz="1600" b="1" dirty="0">
                <a:solidFill>
                  <a:schemeClr val="bg1">
                    <a:lumMod val="60000"/>
                    <a:lumOff val="40000"/>
                  </a:schemeClr>
                </a:solidFill>
                <a:latin typeface="Fira Sans Condensed Light" panose="020B0604020202020204" charset="0"/>
                <a:ea typeface="Fira Sans Condensed Light"/>
                <a:cs typeface="Times New Roman" panose="02020603050405020304" pitchFamily="18" charset="0"/>
                <a:sym typeface="Fira Sans Condensed Light"/>
              </a:rPr>
              <a:t>2. </a:t>
            </a:r>
            <a:r>
              <a:rPr lang="es-ES" sz="1600"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El algoritmo inicializa </a:t>
            </a:r>
            <a:r>
              <a:rPr lang="es-ES" sz="1600" b="1"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K puntos </a:t>
            </a:r>
            <a:r>
              <a:rPr lang="es-ES" sz="1600"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aleatorios como centroides.</a:t>
            </a:r>
          </a:p>
          <a:p>
            <a:pPr algn="just"/>
            <a:r>
              <a:rPr lang="es-ES" sz="1600" b="1" dirty="0">
                <a:solidFill>
                  <a:schemeClr val="bg1">
                    <a:lumMod val="60000"/>
                    <a:lumOff val="40000"/>
                  </a:schemeClr>
                </a:solidFill>
                <a:latin typeface="Fira Sans Condensed Light" panose="020B0604020202020204" charset="0"/>
                <a:ea typeface="Fira Sans Condensed Light"/>
                <a:cs typeface="Times New Roman" panose="02020603050405020304" pitchFamily="18" charset="0"/>
                <a:sym typeface="Fira Sans Condensed Light"/>
              </a:rPr>
              <a:t>3. </a:t>
            </a:r>
            <a:r>
              <a:rPr lang="es-ES" sz="1600"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Asigna cada punto de datos al centroide más cercano (formando </a:t>
            </a:r>
            <a:r>
              <a:rPr lang="es-ES" sz="1600" b="1"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K grupos</a:t>
            </a:r>
            <a:r>
              <a:rPr lang="es-ES" sz="1600"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a:t>
            </a:r>
          </a:p>
          <a:p>
            <a:pPr algn="just"/>
            <a:r>
              <a:rPr lang="es-ES" sz="1600" b="1" dirty="0">
                <a:solidFill>
                  <a:schemeClr val="bg1">
                    <a:lumMod val="60000"/>
                    <a:lumOff val="40000"/>
                  </a:schemeClr>
                </a:solidFill>
                <a:latin typeface="Fira Sans Condensed Light" panose="020B0604020202020204" charset="0"/>
                <a:ea typeface="Fira Sans Condensed Light"/>
                <a:cs typeface="Times New Roman" panose="02020603050405020304" pitchFamily="18" charset="0"/>
                <a:sym typeface="Fira Sans Condensed Light"/>
              </a:rPr>
              <a:t>4. </a:t>
            </a:r>
            <a:r>
              <a:rPr lang="es-ES" sz="1600"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Calcula el nuevo centroide de cada grupo (la media de sus puntos).</a:t>
            </a:r>
          </a:p>
          <a:p>
            <a:pPr algn="just"/>
            <a:r>
              <a:rPr lang="es-ES" sz="1600" b="1" dirty="0">
                <a:solidFill>
                  <a:schemeClr val="bg1">
                    <a:lumMod val="60000"/>
                    <a:lumOff val="40000"/>
                  </a:schemeClr>
                </a:solidFill>
                <a:latin typeface="Fira Sans Condensed Light" panose="020B0604020202020204" charset="0"/>
                <a:ea typeface="Fira Sans Condensed Light"/>
                <a:cs typeface="Times New Roman" panose="02020603050405020304" pitchFamily="18" charset="0"/>
                <a:sym typeface="Fira Sans Condensed Light"/>
              </a:rPr>
              <a:t>5. </a:t>
            </a:r>
            <a:r>
              <a:rPr lang="es-ES" sz="1600"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Repite los pasos </a:t>
            </a:r>
            <a:r>
              <a:rPr lang="es-ES" sz="1600" b="1"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3–4</a:t>
            </a:r>
            <a:r>
              <a:rPr lang="es-ES" sz="1600"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 hasta que los centroides ya no cambien (</a:t>
            </a:r>
            <a:r>
              <a:rPr lang="es-ES" sz="1600" b="1"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converge</a:t>
            </a:r>
            <a:r>
              <a:rPr lang="es-ES" sz="1600"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a:t>
            </a:r>
          </a:p>
        </p:txBody>
      </p:sp>
      <p:sp>
        <p:nvSpPr>
          <p:cNvPr id="10" name="Google Shape;136;p27">
            <a:extLst>
              <a:ext uri="{FF2B5EF4-FFF2-40B4-BE49-F238E27FC236}">
                <a16:creationId xmlns:a16="http://schemas.microsoft.com/office/drawing/2014/main" id="{BE2BF6F9-D8F8-E475-808E-CB885C4D3234}"/>
              </a:ext>
            </a:extLst>
          </p:cNvPr>
          <p:cNvSpPr txBox="1">
            <a:spLocks/>
          </p:cNvSpPr>
          <p:nvPr/>
        </p:nvSpPr>
        <p:spPr>
          <a:xfrm rot="10800000" flipV="1">
            <a:off x="-373996" y="4583787"/>
            <a:ext cx="1704243" cy="559713"/>
          </a:xfrm>
          <a:prstGeom prst="rect">
            <a:avLst/>
          </a:prstGeom>
          <a:noFill/>
          <a:ln>
            <a:noFill/>
          </a:ln>
        </p:spPr>
        <p:txBody>
          <a:bodyPr spcFirstLastPara="1" wrap="square" lIns="91425" tIns="91425" rIns="91425" bIns="91425" anchor="ctr" anchorCtr="0">
            <a:noAutofit/>
          </a:bodyPr>
          <a:lstStyle/>
          <a:p>
            <a:pPr marL="457200" marR="0" lvl="0" indent="-304800" algn="ctr"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ctr"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a:t>
            </a:r>
          </a:p>
          <a:p>
            <a:pPr marL="457200" marR="0" lvl="0" indent="-304800" algn="ctr"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PhD Alfredo</a:t>
            </a:r>
            <a:r>
              <a:rPr lang="es-ES" dirty="0">
                <a:solidFill>
                  <a:schemeClr val="bg1">
                    <a:lumMod val="60000"/>
                    <a:lumOff val="40000"/>
                  </a:schemeClr>
                </a:solidFill>
                <a:latin typeface="Fira Sans Condensed Light" charset="0"/>
                <a:ea typeface="Fira Sans Condensed Light"/>
                <a:cs typeface="Fira Sans Condensed Light"/>
                <a:sym typeface="Fira Sans Condensed Light"/>
              </a:rPr>
              <a:t> </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051" name="Picture 3" descr="Clustering: la fórmula secreta para llegar mejor a tus clientes - Keyrus |  Insights">
            <a:extLst>
              <a:ext uri="{FF2B5EF4-FFF2-40B4-BE49-F238E27FC236}">
                <a16:creationId xmlns:a16="http://schemas.microsoft.com/office/drawing/2014/main" id="{52EBC4EE-E85A-B443-2530-8370064AFF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0247" y="3017593"/>
            <a:ext cx="6483505" cy="2102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8834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3">
          <a:extLst>
            <a:ext uri="{FF2B5EF4-FFF2-40B4-BE49-F238E27FC236}">
              <a16:creationId xmlns:a16="http://schemas.microsoft.com/office/drawing/2014/main" id="{6D6C252F-9CD7-F7F9-DC08-41F38576F0CC}"/>
            </a:ext>
          </a:extLst>
        </p:cNvPr>
        <p:cNvGrpSpPr/>
        <p:nvPr/>
      </p:nvGrpSpPr>
      <p:grpSpPr>
        <a:xfrm>
          <a:off x="0" y="0"/>
          <a:ext cx="0" cy="0"/>
          <a:chOff x="0" y="0"/>
          <a:chExt cx="0" cy="0"/>
        </a:xfrm>
      </p:grpSpPr>
      <p:sp>
        <p:nvSpPr>
          <p:cNvPr id="174" name="Google Shape;174;p30">
            <a:extLst>
              <a:ext uri="{FF2B5EF4-FFF2-40B4-BE49-F238E27FC236}">
                <a16:creationId xmlns:a16="http://schemas.microsoft.com/office/drawing/2014/main" id="{88A62170-65C3-82D4-BA12-5DA9EF8E4B4C}"/>
              </a:ext>
            </a:extLst>
          </p:cNvPr>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p>
            <a:pPr lvl="0"/>
            <a:r>
              <a:rPr lang="en" sz="4000" dirty="0"/>
              <a:t>CLASE ACTUAL</a:t>
            </a:r>
            <a:endParaRPr sz="4000" dirty="0"/>
          </a:p>
        </p:txBody>
      </p:sp>
      <p:sp>
        <p:nvSpPr>
          <p:cNvPr id="175" name="Google Shape;175;p30">
            <a:extLst>
              <a:ext uri="{FF2B5EF4-FFF2-40B4-BE49-F238E27FC236}">
                <a16:creationId xmlns:a16="http://schemas.microsoft.com/office/drawing/2014/main" id="{B18D0245-F58B-04D9-FCF5-B7C0166194C4}"/>
              </a:ext>
            </a:extLst>
          </p:cNvPr>
          <p:cNvSpPr txBox="1">
            <a:spLocks noGrp="1"/>
          </p:cNvSpPr>
          <p:nvPr>
            <p:ph type="subTitle" idx="1"/>
          </p:nvPr>
        </p:nvSpPr>
        <p:spPr>
          <a:xfrm>
            <a:off x="4917750" y="3290549"/>
            <a:ext cx="3425700" cy="1091779"/>
          </a:xfrm>
          <a:prstGeom prst="rect">
            <a:avLst/>
          </a:prstGeom>
        </p:spPr>
        <p:txBody>
          <a:bodyPr spcFirstLastPara="1" wrap="square" lIns="91425" tIns="91425" rIns="91425" bIns="91425" anchor="t" anchorCtr="0">
            <a:noAutofit/>
          </a:bodyPr>
          <a:lstStyle/>
          <a:p>
            <a:pPr marL="146050" lvl="0" indent="0">
              <a:buSzPts val="1300"/>
            </a:pPr>
            <a:r>
              <a:rPr lang="es-ES" dirty="0"/>
              <a:t> -Iteración</a:t>
            </a:r>
          </a:p>
          <a:p>
            <a:pPr marL="146050" lvl="0" indent="0">
              <a:buSzPts val="1300"/>
            </a:pPr>
            <a:r>
              <a:rPr lang="es-ES" dirty="0"/>
              <a:t> -Filtrado</a:t>
            </a:r>
          </a:p>
        </p:txBody>
      </p:sp>
      <p:sp>
        <p:nvSpPr>
          <p:cNvPr id="176" name="Google Shape;176;p30">
            <a:extLst>
              <a:ext uri="{FF2B5EF4-FFF2-40B4-BE49-F238E27FC236}">
                <a16:creationId xmlns:a16="http://schemas.microsoft.com/office/drawing/2014/main" id="{7F32CE7B-A919-5FFC-1B50-D72ACFD54873}"/>
              </a:ext>
            </a:extLst>
          </p:cNvPr>
          <p:cNvSpPr txBox="1">
            <a:spLocks noGrp="1"/>
          </p:cNvSpPr>
          <p:nvPr>
            <p:ph type="title" idx="2"/>
          </p:nvPr>
        </p:nvSpPr>
        <p:spPr>
          <a:xfrm>
            <a:off x="4849169" y="1001125"/>
            <a:ext cx="2348799"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03</a:t>
            </a:r>
            <a:endParaRPr dirty="0"/>
          </a:p>
        </p:txBody>
      </p:sp>
      <p:cxnSp>
        <p:nvCxnSpPr>
          <p:cNvPr id="177" name="Google Shape;177;p30">
            <a:extLst>
              <a:ext uri="{FF2B5EF4-FFF2-40B4-BE49-F238E27FC236}">
                <a16:creationId xmlns:a16="http://schemas.microsoft.com/office/drawing/2014/main" id="{59381D92-86AD-4666-423B-7E067E24E522}"/>
              </a:ext>
            </a:extLst>
          </p:cNvPr>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pic>
        <p:nvPicPr>
          <p:cNvPr id="6" name="Picture 4" descr="The Learning Gate | Tec de Monterrey">
            <a:extLst>
              <a:ext uri="{FF2B5EF4-FFF2-40B4-BE49-F238E27FC236}">
                <a16:creationId xmlns:a16="http://schemas.microsoft.com/office/drawing/2014/main" id="{9E7EDA39-87E4-2ED9-89F3-10310E18CE94}"/>
              </a:ext>
            </a:extLst>
          </p:cNvPr>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7" name="Google Shape;136;p27">
            <a:extLst>
              <a:ext uri="{FF2B5EF4-FFF2-40B4-BE49-F238E27FC236}">
                <a16:creationId xmlns:a16="http://schemas.microsoft.com/office/drawing/2014/main" id="{2638EC21-023C-6C9F-FE26-D4F6DCC8768A}"/>
              </a:ext>
            </a:extLst>
          </p:cNvPr>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PhD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89631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E97398B1-19DC-132B-A424-6EF7DA2CFFAE}"/>
            </a:ext>
          </a:extLst>
        </p:cNvPr>
        <p:cNvGrpSpPr/>
        <p:nvPr/>
      </p:nvGrpSpPr>
      <p:grpSpPr>
        <a:xfrm>
          <a:off x="0" y="0"/>
          <a:ext cx="0" cy="0"/>
          <a:chOff x="0" y="0"/>
          <a:chExt cx="0" cy="0"/>
        </a:xfrm>
      </p:grpSpPr>
      <p:pic>
        <p:nvPicPr>
          <p:cNvPr id="48" name="Picture 4" descr="The Learning Gate | Tec de Monterrey">
            <a:extLst>
              <a:ext uri="{FF2B5EF4-FFF2-40B4-BE49-F238E27FC236}">
                <a16:creationId xmlns:a16="http://schemas.microsoft.com/office/drawing/2014/main" id="{5AC676D0-61B2-F54B-E747-AD1FD0B93C0A}"/>
              </a:ext>
            </a:extLst>
          </p:cNvPr>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a:extLst>
              <a:ext uri="{FF2B5EF4-FFF2-40B4-BE49-F238E27FC236}">
                <a16:creationId xmlns:a16="http://schemas.microsoft.com/office/drawing/2014/main" id="{D15979D9-CD8A-1C12-D3A1-BB847AA5ADEE}"/>
              </a:ext>
            </a:extLst>
          </p:cNvPr>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ITERACIÓN</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11C1980F-83EB-78C7-3C76-F0103C4389F1}"/>
              </a:ext>
            </a:extLst>
          </p:cNvPr>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a:extLst>
              <a:ext uri="{FF2B5EF4-FFF2-40B4-BE49-F238E27FC236}">
                <a16:creationId xmlns:a16="http://schemas.microsoft.com/office/drawing/2014/main" id="{4C4D09ED-786A-BD2D-BCA2-A51162AE4A27}"/>
              </a:ext>
            </a:extLst>
          </p:cNvPr>
          <p:cNvSpPr txBox="1"/>
          <p:nvPr/>
        </p:nvSpPr>
        <p:spPr>
          <a:xfrm>
            <a:off x="292281" y="1283677"/>
            <a:ext cx="8236713"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¿Cómo funciona un algoritmo de iteración?</a:t>
            </a:r>
          </a:p>
          <a:p>
            <a:pPr algn="just"/>
            <a:r>
              <a:rPr lang="es-ES" sz="1600" dirty="0">
                <a:solidFill>
                  <a:schemeClr val="tx2"/>
                </a:solidFill>
                <a:latin typeface="Fira Sans Condensed Light" panose="020B0604020202020204" charset="0"/>
                <a:ea typeface="Fira Sans Condensed Light"/>
                <a:cs typeface="Times New Roman" panose="02020603050405020304" pitchFamily="18" charset="0"/>
                <a:sym typeface="Fira Sans Condensed Light"/>
              </a:rPr>
              <a:t>Iterar significa recorrer los elementos de un array uno por uno. Aunque se puede hacer con </a:t>
            </a:r>
            <a:r>
              <a:rPr lang="es-ES" sz="1600" b="1" dirty="0">
                <a:solidFill>
                  <a:schemeClr val="tx2"/>
                </a:solidFill>
                <a:latin typeface="Fira Sans Condensed Light" panose="020B0604020202020204" charset="0"/>
                <a:ea typeface="Fira Sans Condensed Light"/>
                <a:cs typeface="Times New Roman" panose="02020603050405020304" pitchFamily="18" charset="0"/>
                <a:sym typeface="Fira Sans Condensed Light"/>
              </a:rPr>
              <a:t>bucles </a:t>
            </a:r>
            <a:r>
              <a:rPr lang="es-ES" sz="1600" b="1" dirty="0" err="1">
                <a:solidFill>
                  <a:schemeClr val="tx2"/>
                </a:solidFill>
                <a:latin typeface="Fira Sans Condensed Light" panose="020B0604020202020204" charset="0"/>
                <a:ea typeface="Fira Sans Condensed Light"/>
                <a:cs typeface="Times New Roman" panose="02020603050405020304" pitchFamily="18" charset="0"/>
                <a:sym typeface="Fira Sans Condensed Light"/>
              </a:rPr>
              <a:t>for</a:t>
            </a:r>
            <a:r>
              <a:rPr lang="es-ES" sz="1600" b="1" dirty="0">
                <a:solidFill>
                  <a:schemeClr val="tx2"/>
                </a:solidFill>
                <a:latin typeface="Fira Sans Condensed Light" panose="020B0604020202020204" charset="0"/>
                <a:ea typeface="Fira Sans Condensed Light"/>
                <a:cs typeface="Times New Roman" panose="02020603050405020304" pitchFamily="18" charset="0"/>
                <a:sym typeface="Fira Sans Condensed Light"/>
              </a:rPr>
              <a:t> </a:t>
            </a:r>
            <a:r>
              <a:rPr lang="es-ES" sz="1600" dirty="0">
                <a:solidFill>
                  <a:schemeClr val="tx2"/>
                </a:solidFill>
                <a:latin typeface="Fira Sans Condensed Light" panose="020B0604020202020204" charset="0"/>
                <a:ea typeface="Fira Sans Condensed Light"/>
                <a:cs typeface="Times New Roman" panose="02020603050405020304" pitchFamily="18" charset="0"/>
                <a:sym typeface="Fira Sans Condensed Light"/>
              </a:rPr>
              <a:t>tradicionales de Python, </a:t>
            </a:r>
            <a:r>
              <a:rPr lang="es-ES" sz="1600" dirty="0" err="1">
                <a:solidFill>
                  <a:schemeClr val="tx2"/>
                </a:solidFill>
                <a:latin typeface="Fira Sans Condensed Light" panose="020B0604020202020204" charset="0"/>
                <a:ea typeface="Fira Sans Condensed Light"/>
                <a:cs typeface="Times New Roman" panose="02020603050405020304" pitchFamily="18" charset="0"/>
                <a:sym typeface="Fira Sans Condensed Light"/>
              </a:rPr>
              <a:t>NumPy</a:t>
            </a:r>
            <a:r>
              <a:rPr lang="es-ES" sz="1600" dirty="0">
                <a:solidFill>
                  <a:schemeClr val="tx2"/>
                </a:solidFill>
                <a:latin typeface="Fira Sans Condensed Light" panose="020B0604020202020204" charset="0"/>
                <a:ea typeface="Fira Sans Condensed Light"/>
                <a:cs typeface="Times New Roman" panose="02020603050405020304" pitchFamily="18" charset="0"/>
                <a:sym typeface="Fira Sans Condensed Light"/>
              </a:rPr>
              <a:t> tiene métodos más eficientes o convenientes:</a:t>
            </a:r>
          </a:p>
        </p:txBody>
      </p:sp>
      <p:sp>
        <p:nvSpPr>
          <p:cNvPr id="10" name="Google Shape;136;p27">
            <a:extLst>
              <a:ext uri="{FF2B5EF4-FFF2-40B4-BE49-F238E27FC236}">
                <a16:creationId xmlns:a16="http://schemas.microsoft.com/office/drawing/2014/main" id="{52BCE47A-27F7-B7BC-ED9A-BD6A71F7231B}"/>
              </a:ext>
            </a:extLst>
          </p:cNvPr>
          <p:cNvSpPr txBox="1">
            <a:spLocks/>
          </p:cNvSpPr>
          <p:nvPr/>
        </p:nvSpPr>
        <p:spPr>
          <a:xfrm rot="10800000" flipV="1">
            <a:off x="-303660" y="4922227"/>
            <a:ext cx="3316489" cy="278423"/>
          </a:xfrm>
          <a:prstGeom prst="rect">
            <a:avLst/>
          </a:prstGeom>
          <a:noFill/>
          <a:ln>
            <a:noFill/>
          </a:ln>
        </p:spPr>
        <p:txBody>
          <a:bodyPr spcFirstLastPara="1" wrap="square" lIns="91425" tIns="91425" rIns="91425" bIns="91425" anchor="ctr" anchorCtr="0">
            <a:noAutofit/>
          </a:bodyPr>
          <a:lstStyle/>
          <a:p>
            <a:pPr marL="457200" marR="0" lvl="0" indent="-304800" algn="ctr"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ctr"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PhD Alfredo</a:t>
            </a:r>
            <a:r>
              <a:rPr lang="es-ES" dirty="0">
                <a:solidFill>
                  <a:schemeClr val="bg1">
                    <a:lumMod val="60000"/>
                    <a:lumOff val="40000"/>
                  </a:schemeClr>
                </a:solidFill>
                <a:latin typeface="Fira Sans Condensed Light" charset="0"/>
                <a:ea typeface="Fira Sans Condensed Light"/>
                <a:cs typeface="Fira Sans Condensed Light"/>
                <a:sym typeface="Fira Sans Condensed Light"/>
              </a:rPr>
              <a:t> </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
        <p:nvSpPr>
          <p:cNvPr id="2" name="Google Shape;1603;p42">
            <a:extLst>
              <a:ext uri="{FF2B5EF4-FFF2-40B4-BE49-F238E27FC236}">
                <a16:creationId xmlns:a16="http://schemas.microsoft.com/office/drawing/2014/main" id="{5E0B8EE8-746C-D60D-EEE9-4029DFE82D81}"/>
              </a:ext>
            </a:extLst>
          </p:cNvPr>
          <p:cNvSpPr txBox="1"/>
          <p:nvPr/>
        </p:nvSpPr>
        <p:spPr>
          <a:xfrm>
            <a:off x="1001813" y="2266069"/>
            <a:ext cx="2397645"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Iteración Unidimensional</a:t>
            </a:r>
            <a:endParaRPr lang="es-ES" sz="1600" dirty="0">
              <a:solidFill>
                <a:schemeClr val="tx2"/>
              </a:solidFill>
              <a:latin typeface="Fira Sans Condensed Light" panose="020B0604020202020204" charset="0"/>
              <a:ea typeface="Fira Sans Condensed Light"/>
              <a:cs typeface="Times New Roman" panose="02020603050405020304" pitchFamily="18" charset="0"/>
              <a:sym typeface="Fira Sans Condensed Light"/>
            </a:endParaRPr>
          </a:p>
        </p:txBody>
      </p:sp>
      <p:sp>
        <p:nvSpPr>
          <p:cNvPr id="3" name="Google Shape;1603;p42">
            <a:extLst>
              <a:ext uri="{FF2B5EF4-FFF2-40B4-BE49-F238E27FC236}">
                <a16:creationId xmlns:a16="http://schemas.microsoft.com/office/drawing/2014/main" id="{61679363-6775-40B0-AF96-E5FA2B74ACA4}"/>
              </a:ext>
            </a:extLst>
          </p:cNvPr>
          <p:cNvSpPr txBox="1"/>
          <p:nvPr/>
        </p:nvSpPr>
        <p:spPr>
          <a:xfrm>
            <a:off x="5260730" y="2274261"/>
            <a:ext cx="2397645" cy="628650"/>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Iteración Bidimensional</a:t>
            </a:r>
            <a:endParaRPr lang="es-ES" sz="1600" dirty="0">
              <a:solidFill>
                <a:schemeClr val="tx2"/>
              </a:solidFill>
              <a:latin typeface="Fira Sans Condensed Light" panose="020B0604020202020204" charset="0"/>
              <a:ea typeface="Fira Sans Condensed Light"/>
              <a:cs typeface="Times New Roman" panose="02020603050405020304" pitchFamily="18" charset="0"/>
              <a:sym typeface="Fira Sans Condensed Light"/>
            </a:endParaRPr>
          </a:p>
        </p:txBody>
      </p:sp>
      <p:pic>
        <p:nvPicPr>
          <p:cNvPr id="1026" name="Picture 2" descr="Métodos para iterar por un Array en ES6">
            <a:extLst>
              <a:ext uri="{FF2B5EF4-FFF2-40B4-BE49-F238E27FC236}">
                <a16:creationId xmlns:a16="http://schemas.microsoft.com/office/drawing/2014/main" id="{FEB4E03F-ECB3-56A3-003A-9B1CC5D0E7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961" y="2883255"/>
            <a:ext cx="2314722" cy="143292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ncepto y ejemplos de arrays o arreglos multidimensionales (bidimensionales,  tridimensional, etc.) (CU00129A)">
            <a:extLst>
              <a:ext uri="{FF2B5EF4-FFF2-40B4-BE49-F238E27FC236}">
                <a16:creationId xmlns:a16="http://schemas.microsoft.com/office/drawing/2014/main" id="{0839E637-1AEE-C422-BE13-B10E80B253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0637" y="3285710"/>
            <a:ext cx="4097833" cy="1775728"/>
          </a:xfrm>
          <a:prstGeom prst="rect">
            <a:avLst/>
          </a:prstGeom>
          <a:noFill/>
          <a:extLst>
            <a:ext uri="{909E8E84-426E-40DD-AFC4-6F175D3DCCD1}">
              <a14:hiddenFill xmlns:a14="http://schemas.microsoft.com/office/drawing/2010/main">
                <a:solidFill>
                  <a:srgbClr val="FFFFFF"/>
                </a:solidFill>
              </a14:hiddenFill>
            </a:ext>
          </a:extLst>
        </p:spPr>
      </p:pic>
      <p:sp>
        <p:nvSpPr>
          <p:cNvPr id="6" name="Flecha: curvada hacia abajo 5">
            <a:extLst>
              <a:ext uri="{FF2B5EF4-FFF2-40B4-BE49-F238E27FC236}">
                <a16:creationId xmlns:a16="http://schemas.microsoft.com/office/drawing/2014/main" id="{05C22EC1-E4E7-1B46-152A-B80137F285B8}"/>
              </a:ext>
            </a:extLst>
          </p:cNvPr>
          <p:cNvSpPr/>
          <p:nvPr/>
        </p:nvSpPr>
        <p:spPr>
          <a:xfrm>
            <a:off x="5587883" y="2883255"/>
            <a:ext cx="685800" cy="314635"/>
          </a:xfrm>
          <a:prstGeom prst="curvedDownArrow">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8" name="Flecha: curvada hacia abajo 7">
            <a:extLst>
              <a:ext uri="{FF2B5EF4-FFF2-40B4-BE49-F238E27FC236}">
                <a16:creationId xmlns:a16="http://schemas.microsoft.com/office/drawing/2014/main" id="{4AEEB1D8-5254-6120-ED40-3877D87914DC}"/>
              </a:ext>
            </a:extLst>
          </p:cNvPr>
          <p:cNvSpPr/>
          <p:nvPr/>
        </p:nvSpPr>
        <p:spPr>
          <a:xfrm>
            <a:off x="6416656" y="2883254"/>
            <a:ext cx="685800" cy="314635"/>
          </a:xfrm>
          <a:prstGeom prst="curvedDownArrow">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11" name="Flecha: curvada hacia abajo 10">
            <a:extLst>
              <a:ext uri="{FF2B5EF4-FFF2-40B4-BE49-F238E27FC236}">
                <a16:creationId xmlns:a16="http://schemas.microsoft.com/office/drawing/2014/main" id="{1612CE53-7A46-471D-3732-97E8F3813E51}"/>
              </a:ext>
            </a:extLst>
          </p:cNvPr>
          <p:cNvSpPr/>
          <p:nvPr/>
        </p:nvSpPr>
        <p:spPr>
          <a:xfrm>
            <a:off x="7210141" y="2878273"/>
            <a:ext cx="685800" cy="314635"/>
          </a:xfrm>
          <a:prstGeom prst="curvedDownArrow">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12" name="Flecha: curvada hacia abajo 11">
            <a:extLst>
              <a:ext uri="{FF2B5EF4-FFF2-40B4-BE49-F238E27FC236}">
                <a16:creationId xmlns:a16="http://schemas.microsoft.com/office/drawing/2014/main" id="{02D37476-EDD8-B56F-264A-FCB840F0106E}"/>
              </a:ext>
            </a:extLst>
          </p:cNvPr>
          <p:cNvSpPr/>
          <p:nvPr/>
        </p:nvSpPr>
        <p:spPr>
          <a:xfrm rot="5400000">
            <a:off x="8518066" y="3515069"/>
            <a:ext cx="407868" cy="259795"/>
          </a:xfrm>
          <a:prstGeom prst="curvedDownArrow">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14" name="Flecha: curvada hacia abajo 13">
            <a:extLst>
              <a:ext uri="{FF2B5EF4-FFF2-40B4-BE49-F238E27FC236}">
                <a16:creationId xmlns:a16="http://schemas.microsoft.com/office/drawing/2014/main" id="{45BF2D64-1544-D07A-4768-2FE2B35C28AA}"/>
              </a:ext>
            </a:extLst>
          </p:cNvPr>
          <p:cNvSpPr/>
          <p:nvPr/>
        </p:nvSpPr>
        <p:spPr>
          <a:xfrm rot="5400000">
            <a:off x="8527643" y="3935389"/>
            <a:ext cx="407868" cy="259795"/>
          </a:xfrm>
          <a:prstGeom prst="curvedDownArrow">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Tree>
    <p:extLst>
      <p:ext uri="{BB962C8B-B14F-4D97-AF65-F5344CB8AC3E}">
        <p14:creationId xmlns:p14="http://schemas.microsoft.com/office/powerpoint/2010/main" val="402547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1026" name="Picture 2" descr="Filtrar datos—ArcGIS Insights | Documentación">
            <a:extLst>
              <a:ext uri="{FF2B5EF4-FFF2-40B4-BE49-F238E27FC236}">
                <a16:creationId xmlns:a16="http://schemas.microsoft.com/office/drawing/2014/main" id="{EBC3BAFE-71F7-6DE9-DB49-A91BDF4A21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9041" y="2770696"/>
            <a:ext cx="2876550" cy="2295525"/>
          </a:xfrm>
          <a:prstGeom prst="rect">
            <a:avLst/>
          </a:prstGeom>
          <a:noFill/>
          <a:extLst>
            <a:ext uri="{909E8E84-426E-40DD-AFC4-6F175D3DCCD1}">
              <a14:hiddenFill xmlns:a14="http://schemas.microsoft.com/office/drawing/2010/main">
                <a:solidFill>
                  <a:srgbClr val="FFFFFF"/>
                </a:solidFill>
              </a14:hiddenFill>
            </a:ext>
          </a:extLst>
        </p:spPr>
      </p:pic>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FILTRADO DE DATOS</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350898" y="1374732"/>
            <a:ext cx="8297802"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FILTROS DE DATOS</a:t>
            </a:r>
          </a:p>
          <a:p>
            <a:pPr algn="just"/>
            <a:r>
              <a:rPr lang="es-ES" sz="1600"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Al consultar un conjunto de datos, como usuario de un portal de datos abiertos, posiblemente busque unos datos concretos acerca del conjunto de datos. Para encontrar esos datos específicos más fácilmente, en lugar de desplazarse por decenas o centenares de registros, dispone de varias opciones de filtro.</a:t>
            </a:r>
            <a:endParaRPr lang="es-ES" dirty="0">
              <a:solidFill>
                <a:srgbClr val="F3F3F3"/>
              </a:solidFill>
              <a:latin typeface="Fira Sans Condensed Light"/>
              <a:ea typeface="Fira Sans Condensed Light"/>
              <a:cs typeface="Fira Sans Condensed Light"/>
              <a:sym typeface="Fira Sans Condensed Light"/>
            </a:endParaRPr>
          </a:p>
        </p:txBody>
      </p:sp>
      <p:cxnSp>
        <p:nvCxnSpPr>
          <p:cNvPr id="8" name="7 Conector recto de flecha"/>
          <p:cNvCxnSpPr>
            <a:cxnSpLocks/>
          </p:cNvCxnSpPr>
          <p:nvPr/>
        </p:nvCxnSpPr>
        <p:spPr>
          <a:xfrm>
            <a:off x="2444486" y="4074366"/>
            <a:ext cx="1453662" cy="483623"/>
          </a:xfrm>
          <a:prstGeom prst="straightConnector1">
            <a:avLst/>
          </a:prstGeom>
          <a:ln w="349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3" name="Picture 4" descr="The Learning Gate | Tec de Monterrey">
            <a:extLst>
              <a:ext uri="{FF2B5EF4-FFF2-40B4-BE49-F238E27FC236}">
                <a16:creationId xmlns:a16="http://schemas.microsoft.com/office/drawing/2014/main" id="{47B43D3C-C886-D2BF-4BE5-A00114CCC9CC}"/>
              </a:ext>
            </a:extLst>
          </p:cNvPr>
          <p:cNvPicPr>
            <a:picLocks noChangeAspect="1" noChangeArrowheads="1"/>
          </p:cNvPicPr>
          <p:nvPr/>
        </p:nvPicPr>
        <p:blipFill>
          <a:blip r:embed="rId4">
            <a:lum bright="100000" contrast="100000"/>
          </a:blip>
          <a:srcRect/>
          <a:stretch>
            <a:fillRect/>
          </a:stretch>
        </p:blipFill>
        <p:spPr bwMode="auto">
          <a:xfrm>
            <a:off x="6033052" y="308116"/>
            <a:ext cx="2818846" cy="494885"/>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lvl="0">
              <a:buClr>
                <a:srgbClr val="F3F3F3"/>
              </a:buClr>
              <a:buSzPts val="3000"/>
              <a:defRPr/>
            </a:pPr>
            <a:r>
              <a:rPr lang="en-US" sz="3000" b="1" dirty="0">
                <a:solidFill>
                  <a:srgbClr val="F3F3F3"/>
                </a:solidFill>
                <a:latin typeface="Rajdhani"/>
                <a:ea typeface="Rajdhani"/>
                <a:cs typeface="Rajdhani"/>
                <a:sym typeface="Rajdhani"/>
              </a:rPr>
              <a:t> FILTRADO DE DATOS</a:t>
            </a:r>
            <a:endParaRPr lang="en-US" sz="3000" b="1" dirty="0">
              <a:solidFill>
                <a:schemeClr val="tx2"/>
              </a:solidFill>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350898" y="1374732"/>
            <a:ext cx="8297802"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FILTROS DE DATOS</a:t>
            </a:r>
          </a:p>
          <a:p>
            <a:pPr algn="just"/>
            <a:r>
              <a:rPr lang="es-ES" sz="1600"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Al consultar un conjunto de datos, como usuario de un portal de datos abiertos, posiblemente busque unos datos concretos acerca del conjunto de datos. Para encontrar esos datos específicos más fácilmente, en lugar de desplazarse por decenas o centenares de registros, dispone de varias opciones de filtro.</a:t>
            </a:r>
            <a:endParaRPr lang="es-ES" dirty="0">
              <a:solidFill>
                <a:srgbClr val="F3F3F3"/>
              </a:solidFill>
              <a:latin typeface="Fira Sans Condensed Light"/>
              <a:ea typeface="Fira Sans Condensed Light"/>
              <a:cs typeface="Fira Sans Condensed Light"/>
              <a:sym typeface="Fira Sans Condensed Light"/>
            </a:endParaRPr>
          </a:p>
        </p:txBody>
      </p:sp>
      <p:sp>
        <p:nvSpPr>
          <p:cNvPr id="10"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Dataset filters">
            <a:extLst>
              <a:ext uri="{FF2B5EF4-FFF2-40B4-BE49-F238E27FC236}">
                <a16:creationId xmlns:a16="http://schemas.microsoft.com/office/drawing/2014/main" id="{C28334A7-4213-BBD8-7767-4CA3CEB8C01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612" b="57248"/>
          <a:stretch/>
        </p:blipFill>
        <p:spPr bwMode="auto">
          <a:xfrm>
            <a:off x="393701" y="3045207"/>
            <a:ext cx="2293937" cy="139596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Dataset filters">
            <a:extLst>
              <a:ext uri="{FF2B5EF4-FFF2-40B4-BE49-F238E27FC236}">
                <a16:creationId xmlns:a16="http://schemas.microsoft.com/office/drawing/2014/main" id="{76106C82-538F-D931-184B-EB991356841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64" t="44078" r="2112" b="23533"/>
          <a:stretch/>
        </p:blipFill>
        <p:spPr bwMode="auto">
          <a:xfrm>
            <a:off x="3406127" y="2944536"/>
            <a:ext cx="2211905" cy="166592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Dataset filters">
            <a:extLst>
              <a:ext uri="{FF2B5EF4-FFF2-40B4-BE49-F238E27FC236}">
                <a16:creationId xmlns:a16="http://schemas.microsoft.com/office/drawing/2014/main" id="{14AA7B78-6B57-55CC-42DC-D7BDB459B6E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1" t="76389" r="3798" b="678"/>
          <a:stretch/>
        </p:blipFill>
        <p:spPr bwMode="auto">
          <a:xfrm>
            <a:off x="6336522" y="3153403"/>
            <a:ext cx="2211905" cy="11795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The Learning Gate | Tec de Monterrey">
            <a:extLst>
              <a:ext uri="{FF2B5EF4-FFF2-40B4-BE49-F238E27FC236}">
                <a16:creationId xmlns:a16="http://schemas.microsoft.com/office/drawing/2014/main" id="{5D211701-7A0E-2907-CB31-3EB364D32904}"/>
              </a:ext>
            </a:extLst>
          </p:cNvPr>
          <p:cNvPicPr>
            <a:picLocks noChangeAspect="1" noChangeArrowheads="1"/>
          </p:cNvPicPr>
          <p:nvPr/>
        </p:nvPicPr>
        <p:blipFill>
          <a:blip r:embed="rId4">
            <a:lum bright="100000" contrast="100000"/>
          </a:blip>
          <a:srcRect/>
          <a:stretch>
            <a:fillRect/>
          </a:stretch>
        </p:blipFill>
        <p:spPr bwMode="auto">
          <a:xfrm>
            <a:off x="6033052" y="308116"/>
            <a:ext cx="2818846" cy="494885"/>
          </a:xfrm>
          <a:prstGeom prst="rect">
            <a:avLst/>
          </a:prstGeom>
          <a:noFill/>
        </p:spPr>
      </p:pic>
    </p:spTree>
    <p:extLst>
      <p:ext uri="{BB962C8B-B14F-4D97-AF65-F5344CB8AC3E}">
        <p14:creationId xmlns:p14="http://schemas.microsoft.com/office/powerpoint/2010/main" val="2903610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lang="en-US" sz="3000" b="1" dirty="0">
                <a:solidFill>
                  <a:srgbClr val="F3F3F3"/>
                </a:solidFill>
                <a:latin typeface="Rajdhani"/>
                <a:ea typeface="Rajdhani"/>
                <a:cs typeface="Rajdhani"/>
                <a:sym typeface="Rajdhani"/>
              </a:rPr>
              <a:t>4.1</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Filtrado</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de Datos)</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378522" y="1288652"/>
            <a:ext cx="8662473" cy="3268361"/>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1.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Crear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un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nuevo con 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Filtrado</a:t>
            </a:r>
            <a:r>
              <a:rPr lang="en-US" sz="1600" b="1" dirty="0">
                <a:solidFill>
                  <a:schemeClr val="tx2"/>
                </a:solidFill>
                <a:latin typeface="Fira Sans Condensed Light" panose="020B0604020202020204" charset="0"/>
                <a:cs typeface="Times New Roman" panose="02020603050405020304" pitchFamily="18" charset="0"/>
              </a:rPr>
              <a:t> de Datos</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y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crear</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una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carpeta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dentro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con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b="1" dirty="0">
                <a:solidFill>
                  <a:schemeClr val="tx2"/>
                </a:solidFill>
                <a:latin typeface="Fira Sans Condensed Light" panose="020B0604020202020204" charset="0"/>
                <a:cs typeface="Times New Roman" panose="02020603050405020304" pitchFamily="18" charset="0"/>
              </a:rPr>
              <a:t>“</a:t>
            </a:r>
            <a:r>
              <a:rPr lang="en-US" sz="1600" b="1" dirty="0" err="1">
                <a:solidFill>
                  <a:schemeClr val="tx2"/>
                </a:solidFill>
                <a:latin typeface="Fira Sans Condensed Light" panose="020B0604020202020204" charset="0"/>
                <a:cs typeface="Times New Roman" panose="02020603050405020304" pitchFamily="18" charset="0"/>
              </a:rPr>
              <a:t>Actividad</a:t>
            </a:r>
            <a:r>
              <a:rPr lang="en-US" sz="1600" b="1" dirty="0">
                <a:solidFill>
                  <a:schemeClr val="tx2"/>
                </a:solidFill>
                <a:latin typeface="Fira Sans Condensed Light" panose="020B0604020202020204" charset="0"/>
                <a:cs typeface="Times New Roman" panose="02020603050405020304" pitchFamily="18" charset="0"/>
              </a:rPr>
              <a:t> 4.1”</a:t>
            </a:r>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2.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Agregar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s-ES" sz="1600" b="1" dirty="0">
                <a:solidFill>
                  <a:schemeClr val="tx2"/>
                </a:solidFill>
                <a:latin typeface="Fira Sans Condensed Light" panose="020B0604020202020204" charset="0"/>
                <a:cs typeface="Times New Roman" panose="02020603050405020304" pitchFamily="18" charset="0"/>
              </a:rPr>
              <a:t>Datos de Facturación</a:t>
            </a:r>
            <a:r>
              <a:rPr lang="en-US" sz="1600" b="1" dirty="0">
                <a:solidFill>
                  <a:schemeClr val="tx2"/>
                </a:solidFill>
                <a:latin typeface="Fira Sans Condensed Light" panose="020B0604020202020204" charset="0"/>
                <a:cs typeface="Times New Roman" panose="02020603050405020304" pitchFamily="18" charset="0"/>
              </a:rPr>
              <a:t>.xlsx</a:t>
            </a:r>
          </a:p>
          <a:p>
            <a:pPr algn="just"/>
            <a:endParaRPr lang="es-E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sz="1600" b="1" dirty="0">
                <a:solidFill>
                  <a:schemeClr val="tx2"/>
                </a:solidFill>
                <a:latin typeface="Fira Sans Condensed Light" panose="020B0604020202020204" charset="0"/>
                <a:cs typeface="Times New Roman" panose="02020603050405020304" pitchFamily="18" charset="0"/>
              </a:rPr>
              <a:t>3.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Aplicar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los siguientes filtros:</a:t>
            </a:r>
          </a:p>
          <a:p>
            <a:pPr algn="just"/>
            <a:r>
              <a:rPr lang="es-ES" sz="1600" b="1" dirty="0">
                <a:solidFill>
                  <a:schemeClr val="tx2"/>
                </a:solidFill>
                <a:latin typeface="Fira Sans Condensed Light" panose="020B0604020202020204" charset="0"/>
                <a:cs typeface="Times New Roman" panose="02020603050405020304" pitchFamily="18" charset="0"/>
              </a:rPr>
              <a:t>1-CVE_CLPV      (valores: 1000 a 2000)</a:t>
            </a:r>
          </a:p>
          <a:p>
            <a:pPr algn="just"/>
            <a:r>
              <a:rPr lang="es-ES" sz="1600" b="1" dirty="0">
                <a:solidFill>
                  <a:schemeClr val="tx2"/>
                </a:solidFill>
                <a:latin typeface="Fira Sans Condensed Light" panose="020B0604020202020204" charset="0"/>
                <a:cs typeface="Times New Roman" panose="02020603050405020304" pitchFamily="18" charset="0"/>
              </a:rPr>
              <a:t>2-CVE_VEND     (Todas las claves excepto “5” y “4”)</a:t>
            </a:r>
            <a:endParaRPr lang="en-US" sz="1600" b="1" dirty="0">
              <a:solidFill>
                <a:schemeClr val="tx2"/>
              </a:solidFill>
              <a:latin typeface="Fira Sans Condensed Light" panose="020B0604020202020204" charset="0"/>
              <a:cs typeface="Times New Roman" panose="02020603050405020304" pitchFamily="18" charset="0"/>
            </a:endParaRPr>
          </a:p>
          <a:p>
            <a:pPr algn="just"/>
            <a:r>
              <a:rPr lang="es-ES" sz="1600" b="1" dirty="0">
                <a:solidFill>
                  <a:schemeClr val="tx2"/>
                </a:solidFill>
                <a:latin typeface="Fira Sans Condensed Light" panose="020B0604020202020204" charset="0"/>
                <a:cs typeface="Times New Roman" panose="02020603050405020304" pitchFamily="18" charset="0"/>
              </a:rPr>
              <a:t>3-FECHA_ENT   (Fechas de “28/02/2022”)</a:t>
            </a:r>
          </a:p>
          <a:p>
            <a:pPr algn="just"/>
            <a:r>
              <a:rPr lang="es-ES" sz="1600" b="1" dirty="0">
                <a:solidFill>
                  <a:schemeClr val="tx2"/>
                </a:solidFill>
                <a:latin typeface="Fira Sans Condensed Light" panose="020B0604020202020204" charset="0"/>
                <a:cs typeface="Times New Roman" panose="02020603050405020304" pitchFamily="18" charset="0"/>
              </a:rPr>
              <a:t>4-CAN_TOT       (Cantidades menores a 5951.7)   o  STATUS (“E”)</a:t>
            </a:r>
          </a:p>
          <a:p>
            <a:pPr algn="just"/>
            <a:r>
              <a:rPr lang="es-ES" sz="1600" b="1" dirty="0">
                <a:solidFill>
                  <a:schemeClr val="tx2"/>
                </a:solidFill>
                <a:latin typeface="Fira Sans Condensed Light" panose="020B0604020202020204" charset="0"/>
                <a:cs typeface="Times New Roman" panose="02020603050405020304" pitchFamily="18" charset="0"/>
              </a:rPr>
              <a:t>5-Solo las columnas: CVE_DOC, FECHA_ENT, FECHA_VEN y CAN_TOT</a:t>
            </a:r>
          </a:p>
          <a:p>
            <a:pPr algn="just"/>
            <a:r>
              <a:rPr lang="es-ES" sz="1600" b="1" dirty="0">
                <a:solidFill>
                  <a:schemeClr val="tx2"/>
                </a:solidFill>
                <a:latin typeface="Fira Sans Condensed Light" panose="020B0604020202020204" charset="0"/>
                <a:cs typeface="Times New Roman" panose="02020603050405020304" pitchFamily="18" charset="0"/>
              </a:rPr>
              <a:t>6-Solo las filas de 7001-7099</a:t>
            </a:r>
          </a:p>
          <a:p>
            <a:pPr algn="just"/>
            <a:r>
              <a:rPr lang="es-ES" sz="1600" b="1" dirty="0">
                <a:solidFill>
                  <a:schemeClr val="tx2"/>
                </a:solidFill>
                <a:latin typeface="Fira Sans Condensed Light" panose="020B0604020202020204" charset="0"/>
                <a:cs typeface="Times New Roman" panose="02020603050405020304" pitchFamily="18" charset="0"/>
              </a:rPr>
              <a:t>7-Index= CVE_VEND (valores: 1, 2)  (columna: FECHAELAB)</a:t>
            </a: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3586334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lvl="0">
              <a:buClr>
                <a:srgbClr val="F3F3F3"/>
              </a:buClr>
              <a:buSzPts val="3000"/>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4.1 (</a:t>
            </a:r>
            <a:r>
              <a:rPr lang="en-US" sz="3000" b="1" dirty="0" err="1">
                <a:solidFill>
                  <a:srgbClr val="F3F3F3"/>
                </a:solidFill>
                <a:latin typeface="Rajdhani"/>
                <a:ea typeface="Rajdhani"/>
                <a:cs typeface="Rajdhani"/>
                <a:sym typeface="Rajdhani"/>
              </a:rPr>
              <a:t>Filtrado</a:t>
            </a:r>
            <a:r>
              <a:rPr lang="en-US" sz="3000" b="1" dirty="0">
                <a:solidFill>
                  <a:srgbClr val="F3F3F3"/>
                </a:solidFill>
                <a:latin typeface="Rajdhani"/>
                <a:ea typeface="Rajdhani"/>
                <a:cs typeface="Rajdhani"/>
                <a:sym typeface="Rajdhani"/>
              </a:rPr>
              <a:t> de Datos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378522" y="1424343"/>
            <a:ext cx="8662473" cy="3268361"/>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4.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Crear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Google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Colab</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respaldarlo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en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GitHub.</a:t>
            </a: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5.</a:t>
            </a:r>
            <a:r>
              <a:rPr lang="en-US" sz="1600" dirty="0">
                <a:solidFill>
                  <a:schemeClr val="tx2"/>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Por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cada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filtro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agregar</a:t>
            </a:r>
            <a:r>
              <a:rPr lang="en-US" sz="1600" dirty="0">
                <a:solidFill>
                  <a:schemeClr val="tx2"/>
                </a:solidFill>
                <a:latin typeface="Fira Sans Condensed Light" panose="020B0604020202020204" charset="0"/>
                <a:cs typeface="Times New Roman" panose="02020603050405020304" pitchFamily="18" charset="0"/>
              </a:rPr>
              <a:t> un </a:t>
            </a:r>
            <a:r>
              <a:rPr lang="en-US" sz="1600" b="1" dirty="0" err="1">
                <a:solidFill>
                  <a:schemeClr val="tx2"/>
                </a:solidFill>
                <a:latin typeface="Fira Sans Condensed Light" panose="020B0604020202020204" charset="0"/>
                <a:cs typeface="Times New Roman" panose="02020603050405020304" pitchFamily="18" charset="0"/>
              </a:rPr>
              <a:t>archivo</a:t>
            </a:r>
            <a:r>
              <a:rPr lang="en-US" sz="1600" b="1" dirty="0">
                <a:solidFill>
                  <a:schemeClr val="tx2"/>
                </a:solidFill>
                <a:latin typeface="Fira Sans Condensed Light" panose="020B0604020202020204" charset="0"/>
                <a:cs typeface="Times New Roman" panose="02020603050405020304" pitchFamily="18" charset="0"/>
              </a:rPr>
              <a:t> .csv</a:t>
            </a:r>
            <a:r>
              <a:rPr lang="en-US" sz="1600" dirty="0">
                <a:solidFill>
                  <a:schemeClr val="tx2"/>
                </a:solidFill>
                <a:latin typeface="Fira Sans Condensed Light" panose="020B0604020202020204" charset="0"/>
                <a:cs typeface="Times New Roman" panose="02020603050405020304" pitchFamily="18" charset="0"/>
              </a:rPr>
              <a:t> con </a:t>
            </a:r>
            <a:r>
              <a:rPr lang="en-US" sz="1600" dirty="0" err="1">
                <a:solidFill>
                  <a:schemeClr val="tx2"/>
                </a:solidFill>
                <a:latin typeface="Fira Sans Condensed Light" panose="020B0604020202020204" charset="0"/>
                <a:cs typeface="Times New Roman" panose="02020603050405020304" pitchFamily="18" charset="0"/>
              </a:rPr>
              <a:t>el</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nombre</a:t>
            </a:r>
            <a:r>
              <a:rPr lang="en-US" sz="1600" dirty="0">
                <a:solidFill>
                  <a:schemeClr val="tx2"/>
                </a:solidFill>
                <a:latin typeface="Fira Sans Condensed Light" panose="020B0604020202020204" charset="0"/>
                <a:cs typeface="Times New Roman" panose="02020603050405020304" pitchFamily="18" charset="0"/>
              </a:rPr>
              <a:t> de </a:t>
            </a:r>
            <a:r>
              <a:rPr lang="en-US" sz="1600" dirty="0" err="1">
                <a:solidFill>
                  <a:schemeClr val="tx2"/>
                </a:solidFill>
                <a:latin typeface="Fira Sans Condensed Light" panose="020B0604020202020204" charset="0"/>
                <a:cs typeface="Times New Roman" panose="02020603050405020304" pitchFamily="18" charset="0"/>
              </a:rPr>
              <a:t>cada</a:t>
            </a:r>
            <a:r>
              <a:rPr lang="en-US" sz="1600" dirty="0">
                <a:solidFill>
                  <a:schemeClr val="tx2"/>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filtro</a:t>
            </a:r>
            <a:r>
              <a:rPr lang="en-US" sz="1600" dirty="0">
                <a:solidFill>
                  <a:schemeClr val="tx2"/>
                </a:solidFill>
                <a:latin typeface="Fira Sans Condensed Light" panose="020B0604020202020204" charset="0"/>
                <a:cs typeface="Times New Roman" panose="02020603050405020304" pitchFamily="18" charset="0"/>
              </a:rPr>
              <a:t> y </a:t>
            </a:r>
            <a:r>
              <a:rPr lang="en-US" sz="1600" dirty="0" err="1">
                <a:solidFill>
                  <a:schemeClr val="tx2"/>
                </a:solidFill>
                <a:latin typeface="Fira Sans Condensed Light" panose="020B0604020202020204" charset="0"/>
                <a:cs typeface="Times New Roman" panose="02020603050405020304" pitchFamily="18" charset="0"/>
              </a:rPr>
              <a:t>describir</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cuales</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fueron</a:t>
            </a:r>
            <a:r>
              <a:rPr lang="en-US" sz="1600" dirty="0">
                <a:solidFill>
                  <a:schemeClr val="tx2"/>
                </a:solidFill>
                <a:latin typeface="Fira Sans Condensed Light" panose="020B0604020202020204" charset="0"/>
                <a:cs typeface="Times New Roman" panose="02020603050405020304" pitchFamily="18" charset="0"/>
              </a:rPr>
              <a:t> las variables </a:t>
            </a:r>
            <a:r>
              <a:rPr lang="en-US" sz="1600" dirty="0" err="1">
                <a:solidFill>
                  <a:schemeClr val="tx2"/>
                </a:solidFill>
                <a:latin typeface="Fira Sans Condensed Light" panose="020B0604020202020204" charset="0"/>
                <a:cs typeface="Times New Roman" panose="02020603050405020304" pitchFamily="18" charset="0"/>
              </a:rPr>
              <a:t>filtradas</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dentro</a:t>
            </a:r>
            <a:r>
              <a:rPr lang="en-US" sz="1600" dirty="0">
                <a:solidFill>
                  <a:schemeClr val="tx2"/>
                </a:solidFill>
                <a:latin typeface="Fira Sans Condensed Light" panose="020B0604020202020204" charset="0"/>
                <a:cs typeface="Times New Roman" panose="02020603050405020304" pitchFamily="18" charset="0"/>
              </a:rPr>
              <a:t> del script</a:t>
            </a: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6. </a:t>
            </a:r>
            <a:r>
              <a:rPr lang="en-US" sz="1600" b="1" dirty="0" err="1">
                <a:solidFill>
                  <a:schemeClr val="tx2"/>
                </a:solidFill>
                <a:latin typeface="Fira Sans Condensed Light" panose="020B0604020202020204" charset="0"/>
                <a:cs typeface="Times New Roman" panose="02020603050405020304" pitchFamily="18" charset="0"/>
              </a:rPr>
              <a:t>Subir</a:t>
            </a:r>
            <a:r>
              <a:rPr lang="en-US" sz="1600" b="1" dirty="0">
                <a:solidFill>
                  <a:schemeClr val="tx2"/>
                </a:solidFill>
                <a:latin typeface="Fira Sans Condensed Light" panose="020B0604020202020204" charset="0"/>
                <a:cs typeface="Times New Roman" panose="02020603050405020304" pitchFamily="18" charset="0"/>
              </a:rPr>
              <a:t> </a:t>
            </a:r>
            <a:r>
              <a:rPr lang="en-US" sz="1600" dirty="0">
                <a:solidFill>
                  <a:schemeClr val="tx2"/>
                </a:solidFill>
                <a:latin typeface="Fira Sans Condensed Light" panose="020B0604020202020204" charset="0"/>
                <a:cs typeface="Times New Roman" panose="02020603050405020304" pitchFamily="18" charset="0"/>
              </a:rPr>
              <a:t>el link del </a:t>
            </a:r>
            <a:r>
              <a:rPr lang="en-US" sz="1600" dirty="0" err="1">
                <a:solidFill>
                  <a:schemeClr val="tx2"/>
                </a:solidFill>
                <a:latin typeface="Fira Sans Condensed Light" panose="020B0604020202020204" charset="0"/>
                <a:cs typeface="Times New Roman" panose="02020603050405020304" pitchFamily="18" charset="0"/>
              </a:rPr>
              <a:t>repositorio</a:t>
            </a:r>
            <a:r>
              <a:rPr lang="en-US" sz="1600" dirty="0">
                <a:solidFill>
                  <a:schemeClr val="tx2"/>
                </a:solidFill>
                <a:latin typeface="Fira Sans Condensed Light" panose="020B0604020202020204" charset="0"/>
                <a:cs typeface="Times New Roman" panose="02020603050405020304" pitchFamily="18" charset="0"/>
              </a:rPr>
              <a:t> en CANVAS para </a:t>
            </a:r>
            <a:r>
              <a:rPr lang="en-US" sz="1600" b="1" dirty="0">
                <a:solidFill>
                  <a:schemeClr val="tx2"/>
                </a:solidFill>
                <a:latin typeface="Fira Sans Condensed Light" panose="020B0604020202020204" charset="0"/>
                <a:cs typeface="Times New Roman" panose="02020603050405020304" pitchFamily="18" charset="0"/>
              </a:rPr>
              <a:t>“</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Evaluación</a:t>
            </a:r>
            <a:r>
              <a:rPr lang="en-US" sz="1600" b="1" dirty="0">
                <a:solidFill>
                  <a:schemeClr val="tx2"/>
                </a:solidFill>
                <a:latin typeface="Fira Sans Condensed Light" panose="020B0604020202020204" charset="0"/>
                <a:cs typeface="Times New Roman" panose="02020603050405020304" pitchFamily="18" charset="0"/>
              </a:rPr>
              <a:t>”</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318726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F3126370-FE3A-15B7-AC41-8BDD0EE7A315}"/>
            </a:ext>
          </a:extLst>
        </p:cNvPr>
        <p:cNvGrpSpPr/>
        <p:nvPr/>
      </p:nvGrpSpPr>
      <p:grpSpPr>
        <a:xfrm>
          <a:off x="0" y="0"/>
          <a:ext cx="0" cy="0"/>
          <a:chOff x="0" y="0"/>
          <a:chExt cx="0" cy="0"/>
        </a:xfrm>
      </p:grpSpPr>
      <p:sp>
        <p:nvSpPr>
          <p:cNvPr id="151" name="Google Shape;699;p36">
            <a:extLst>
              <a:ext uri="{FF2B5EF4-FFF2-40B4-BE49-F238E27FC236}">
                <a16:creationId xmlns:a16="http://schemas.microsoft.com/office/drawing/2014/main" id="{A93B1ADB-BF3A-0C5A-9026-8CA1F5F807ED}"/>
              </a:ext>
            </a:extLst>
          </p:cNvPr>
          <p:cNvSpPr txBox="1">
            <a:spLocks/>
          </p:cNvSpPr>
          <p:nvPr/>
        </p:nvSpPr>
        <p:spPr>
          <a:xfrm>
            <a:off x="378522" y="76783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4.2 (</a:t>
            </a:r>
            <a:r>
              <a:rPr lang="en-US" sz="3000" b="1" dirty="0" err="1">
                <a:solidFill>
                  <a:srgbClr val="F3F3F3"/>
                </a:solidFill>
                <a:latin typeface="Rajdhani"/>
                <a:ea typeface="Rajdhani"/>
                <a:cs typeface="Rajdhani"/>
                <a:sym typeface="Rajdhani"/>
              </a:rPr>
              <a:t>Filtrado</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de Datos)</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2E4CCB87-49C5-6E48-F38C-7F189DA208A3}"/>
              </a:ext>
            </a:extLst>
          </p:cNvPr>
          <p:cNvCxnSpPr/>
          <p:nvPr/>
        </p:nvCxnSpPr>
        <p:spPr>
          <a:xfrm rot="5400000">
            <a:off x="203203" y="1043005"/>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a:extLst>
              <a:ext uri="{FF2B5EF4-FFF2-40B4-BE49-F238E27FC236}">
                <a16:creationId xmlns:a16="http://schemas.microsoft.com/office/drawing/2014/main" id="{D1A1B827-5CCF-A8E5-4B9C-4168963C5B15}"/>
              </a:ext>
            </a:extLst>
          </p:cNvPr>
          <p:cNvSpPr txBox="1"/>
          <p:nvPr/>
        </p:nvSpPr>
        <p:spPr>
          <a:xfrm>
            <a:off x="378522" y="1168498"/>
            <a:ext cx="8662473" cy="3268361"/>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1.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Utilizar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creado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con 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Filtrado</a:t>
            </a:r>
            <a:r>
              <a:rPr lang="en-US" sz="1600" b="1" dirty="0">
                <a:solidFill>
                  <a:schemeClr val="tx2"/>
                </a:solidFill>
                <a:latin typeface="Fira Sans Condensed Light" panose="020B0604020202020204" charset="0"/>
                <a:cs typeface="Times New Roman" panose="02020603050405020304" pitchFamily="18" charset="0"/>
              </a:rPr>
              <a:t> de Datos,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crear</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una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carpeta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dentro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con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b="1" dirty="0">
                <a:solidFill>
                  <a:schemeClr val="tx2"/>
                </a:solidFill>
                <a:latin typeface="Fira Sans Condensed Light" panose="020B0604020202020204" charset="0"/>
                <a:cs typeface="Times New Roman" panose="02020603050405020304" pitchFamily="18" charset="0"/>
              </a:rPr>
              <a:t>“</a:t>
            </a:r>
            <a:r>
              <a:rPr lang="en-US" sz="1600" b="1" dirty="0" err="1">
                <a:solidFill>
                  <a:schemeClr val="tx2"/>
                </a:solidFill>
                <a:latin typeface="Fira Sans Condensed Light" panose="020B0604020202020204" charset="0"/>
                <a:cs typeface="Times New Roman" panose="02020603050405020304" pitchFamily="18" charset="0"/>
              </a:rPr>
              <a:t>Actividad</a:t>
            </a:r>
            <a:r>
              <a:rPr lang="en-US" sz="1600" b="1" dirty="0">
                <a:solidFill>
                  <a:schemeClr val="tx2"/>
                </a:solidFill>
                <a:latin typeface="Fira Sans Condensed Light" panose="020B0604020202020204" charset="0"/>
                <a:cs typeface="Times New Roman" panose="02020603050405020304" pitchFamily="18" charset="0"/>
              </a:rPr>
              <a:t> 4.2”</a:t>
            </a: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2.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Ingresar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la base de datos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correspondiente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país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asignado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s-ES" sz="1600" b="1" dirty="0">
                <a:solidFill>
                  <a:schemeClr val="tx2"/>
                </a:solidFill>
                <a:latin typeface="Fira Sans Condensed Light" panose="020B0604020202020204" charset="0"/>
                <a:cs typeface="Times New Roman" panose="02020603050405020304" pitchFamily="18" charset="0"/>
              </a:rPr>
              <a:t>Archivo “pais.csv”</a:t>
            </a: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s-E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sz="1600" b="1" dirty="0">
                <a:solidFill>
                  <a:schemeClr val="tx2"/>
                </a:solidFill>
                <a:latin typeface="Fira Sans Condensed Light" panose="020B0604020202020204" charset="0"/>
                <a:cs typeface="Times New Roman" panose="02020603050405020304" pitchFamily="18" charset="0"/>
              </a:rPr>
              <a:t>3.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Aplicar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los siguientes filtros:</a:t>
            </a:r>
          </a:p>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 </a:t>
            </a:r>
            <a:r>
              <a:rPr lang="es-ES" sz="1600" b="1" dirty="0">
                <a:solidFill>
                  <a:schemeClr val="tx2"/>
                </a:solidFill>
                <a:latin typeface="Fira Sans Condensed Light" panose="020B0604020202020204" charset="0"/>
                <a:cs typeface="Times New Roman" panose="02020603050405020304" pitchFamily="18" charset="0"/>
              </a:rPr>
              <a:t>Los registros de 5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host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name</a:t>
            </a:r>
            <a:r>
              <a:rPr lang="es-ES" sz="1600" b="1" dirty="0">
                <a:solidFill>
                  <a:schemeClr val="tx2"/>
                </a:solidFill>
                <a:latin typeface="Fira Sans Condensed Light" panose="020B0604020202020204" charset="0"/>
                <a:cs typeface="Times New Roman" panose="02020603050405020304" pitchFamily="18" charset="0"/>
              </a:rPr>
              <a:t>”  diferentes</a:t>
            </a:r>
          </a:p>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b) </a:t>
            </a:r>
            <a:r>
              <a:rPr lang="es-ES" sz="1600" b="1" dirty="0">
                <a:solidFill>
                  <a:schemeClr val="tx2"/>
                </a:solidFill>
                <a:latin typeface="Fira Sans Condensed Light" panose="020B0604020202020204" charset="0"/>
                <a:cs typeface="Times New Roman" panose="02020603050405020304" pitchFamily="18" charset="0"/>
              </a:rPr>
              <a:t>Los registros de los host que se hallan unido a Airbnb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despues</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 del año 2020</a:t>
            </a:r>
            <a:r>
              <a:rPr lang="es-ES" sz="1600" b="1" dirty="0">
                <a:solidFill>
                  <a:schemeClr val="tx2"/>
                </a:solidFill>
                <a:latin typeface="Fira Sans Condensed Light" panose="020B0604020202020204" charset="0"/>
                <a:cs typeface="Times New Roman" panose="02020603050405020304" pitchFamily="18" charset="0"/>
              </a:rPr>
              <a:t>”</a:t>
            </a:r>
            <a:endParaRPr lang="en-US" sz="1600" b="1" dirty="0">
              <a:solidFill>
                <a:schemeClr val="tx2"/>
              </a:solidFill>
              <a:latin typeface="Fira Sans Condensed Light" panose="020B0604020202020204" charset="0"/>
              <a:cs typeface="Times New Roman" panose="02020603050405020304" pitchFamily="18" charset="0"/>
            </a:endParaRPr>
          </a:p>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 </a:t>
            </a:r>
            <a:r>
              <a:rPr lang="es-ES" sz="1600" b="1" dirty="0">
                <a:solidFill>
                  <a:schemeClr val="tx2"/>
                </a:solidFill>
                <a:latin typeface="Fira Sans Condensed Light" panose="020B0604020202020204" charset="0"/>
                <a:cs typeface="Times New Roman" panose="02020603050405020304" pitchFamily="18" charset="0"/>
              </a:rPr>
              <a:t>Los registros de los host que responden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 más tardar en 1 día</a:t>
            </a:r>
            <a:r>
              <a:rPr lang="es-ES" sz="1600" b="1" dirty="0">
                <a:solidFill>
                  <a:schemeClr val="tx2"/>
                </a:solidFill>
                <a:latin typeface="Fira Sans Condensed Light" panose="020B0604020202020204" charset="0"/>
                <a:cs typeface="Times New Roman" panose="02020603050405020304" pitchFamily="18" charset="0"/>
              </a:rPr>
              <a:t>”</a:t>
            </a:r>
          </a:p>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d) </a:t>
            </a:r>
            <a:r>
              <a:rPr lang="es-ES" sz="1600" b="1" dirty="0">
                <a:solidFill>
                  <a:schemeClr val="tx2"/>
                </a:solidFill>
                <a:latin typeface="Fira Sans Condensed Light" panose="020B0604020202020204" charset="0"/>
                <a:cs typeface="Times New Roman" panose="02020603050405020304" pitchFamily="18" charset="0"/>
              </a:rPr>
              <a:t>Los registros de las filas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Múltiplos de 200… (400, 600, 800, etc.)</a:t>
            </a:r>
            <a:r>
              <a:rPr lang="es-ES" sz="1600" b="1" dirty="0">
                <a:solidFill>
                  <a:schemeClr val="tx2"/>
                </a:solidFill>
                <a:latin typeface="Fira Sans Condensed Light" panose="020B0604020202020204" charset="0"/>
                <a:cs typeface="Times New Roman" panose="02020603050405020304" pitchFamily="18" charset="0"/>
              </a:rPr>
              <a:t>”</a:t>
            </a:r>
          </a:p>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e) </a:t>
            </a:r>
            <a:r>
              <a:rPr lang="es-ES" sz="1600" b="1" dirty="0">
                <a:solidFill>
                  <a:schemeClr val="tx2"/>
                </a:solidFill>
                <a:latin typeface="Fira Sans Condensed Light" panose="020B0604020202020204" charset="0"/>
                <a:cs typeface="Times New Roman" panose="02020603050405020304" pitchFamily="18" charset="0"/>
              </a:rPr>
              <a:t>Los registros de los tipos de cuarto: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Entire</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 home”  y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Private</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room</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t>
            </a:r>
          </a:p>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f) </a:t>
            </a:r>
            <a:r>
              <a:rPr lang="es-ES" sz="1600" b="1" dirty="0">
                <a:solidFill>
                  <a:schemeClr val="tx2"/>
                </a:solidFill>
                <a:latin typeface="Fira Sans Condensed Light" panose="020B0604020202020204" charset="0"/>
                <a:cs typeface="Times New Roman" panose="02020603050405020304" pitchFamily="18" charset="0"/>
              </a:rPr>
              <a:t>Los registros que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 lo mucho cuenten con 4 camas</a:t>
            </a:r>
            <a:r>
              <a:rPr lang="es-ES" sz="1600" b="1" dirty="0">
                <a:solidFill>
                  <a:schemeClr val="tx2"/>
                </a:solidFill>
                <a:latin typeface="Fira Sans Condensed Light" panose="020B0604020202020204" charset="0"/>
                <a:cs typeface="Times New Roman" panose="02020603050405020304" pitchFamily="18" charset="0"/>
              </a:rPr>
              <a:t>” </a:t>
            </a:r>
          </a:p>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g) </a:t>
            </a:r>
            <a:r>
              <a:rPr lang="es-ES" sz="1600" b="1" dirty="0">
                <a:solidFill>
                  <a:schemeClr val="tx2"/>
                </a:solidFill>
                <a:latin typeface="Fira Sans Condensed Light" panose="020B0604020202020204" charset="0"/>
                <a:cs typeface="Times New Roman" panose="02020603050405020304" pitchFamily="18" charset="0"/>
              </a:rPr>
              <a:t>Los registros que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sean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superhost</a:t>
            </a:r>
            <a:r>
              <a:rPr lang="es-ES" sz="1600" b="1" dirty="0">
                <a:solidFill>
                  <a:schemeClr val="tx2"/>
                </a:solidFill>
                <a:latin typeface="Fira Sans Condensed Light" panose="020B0604020202020204" charset="0"/>
                <a:cs typeface="Times New Roman" panose="02020603050405020304" pitchFamily="18" charset="0"/>
              </a:rPr>
              <a:t>”</a:t>
            </a:r>
          </a:p>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h) </a:t>
            </a:r>
            <a:r>
              <a:rPr lang="es-ES" sz="1600" b="1" dirty="0">
                <a:solidFill>
                  <a:schemeClr val="tx2"/>
                </a:solidFill>
                <a:latin typeface="Fira Sans Condensed Light" panose="020B0604020202020204" charset="0"/>
                <a:cs typeface="Times New Roman" panose="02020603050405020304" pitchFamily="18" charset="0"/>
              </a:rPr>
              <a:t>Los registros de las columnas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impares</a:t>
            </a:r>
            <a:r>
              <a:rPr lang="es-ES" sz="1600" b="1" dirty="0">
                <a:solidFill>
                  <a:schemeClr val="tx2"/>
                </a:solidFill>
                <a:latin typeface="Fira Sans Condensed Light" panose="020B0604020202020204" charset="0"/>
                <a:cs typeface="Times New Roman" panose="02020603050405020304" pitchFamily="18" charset="0"/>
              </a:rPr>
              <a:t>”</a:t>
            </a:r>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a:extLst>
              <a:ext uri="{FF2B5EF4-FFF2-40B4-BE49-F238E27FC236}">
                <a16:creationId xmlns:a16="http://schemas.microsoft.com/office/drawing/2014/main" id="{9DBD206E-5D7A-57DC-8D03-C2C705ECC1E4}"/>
              </a:ext>
            </a:extLst>
          </p:cNvPr>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3" name="Picture 4" descr="The Learning Gate | Tec de Monterrey">
            <a:extLst>
              <a:ext uri="{FF2B5EF4-FFF2-40B4-BE49-F238E27FC236}">
                <a16:creationId xmlns:a16="http://schemas.microsoft.com/office/drawing/2014/main" id="{8A1F9184-89D0-2E59-9C37-F032C026EF3C}"/>
              </a:ext>
            </a:extLst>
          </p:cNvPr>
          <p:cNvPicPr>
            <a:picLocks noChangeAspect="1" noChangeArrowheads="1"/>
          </p:cNvPicPr>
          <p:nvPr/>
        </p:nvPicPr>
        <p:blipFill>
          <a:blip r:embed="rId3">
            <a:lum bright="100000" contrast="100000"/>
          </a:blip>
          <a:srcRect/>
          <a:stretch>
            <a:fillRect/>
          </a:stretch>
        </p:blipFill>
        <p:spPr bwMode="auto">
          <a:xfrm>
            <a:off x="6033052" y="272947"/>
            <a:ext cx="2818846" cy="494885"/>
          </a:xfrm>
          <a:prstGeom prst="rect">
            <a:avLst/>
          </a:prstGeom>
          <a:noFill/>
        </p:spPr>
      </p:pic>
    </p:spTree>
    <p:extLst>
      <p:ext uri="{BB962C8B-B14F-4D97-AF65-F5344CB8AC3E}">
        <p14:creationId xmlns:p14="http://schemas.microsoft.com/office/powerpoint/2010/main" val="12332399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C94A7997-2F1E-1407-C93D-0E7AD6C207F1}"/>
            </a:ext>
          </a:extLst>
        </p:cNvPr>
        <p:cNvGrpSpPr/>
        <p:nvPr/>
      </p:nvGrpSpPr>
      <p:grpSpPr>
        <a:xfrm>
          <a:off x="0" y="0"/>
          <a:ext cx="0" cy="0"/>
          <a:chOff x="0" y="0"/>
          <a:chExt cx="0" cy="0"/>
        </a:xfrm>
      </p:grpSpPr>
      <p:sp>
        <p:nvSpPr>
          <p:cNvPr id="151" name="Google Shape;699;p36">
            <a:extLst>
              <a:ext uri="{FF2B5EF4-FFF2-40B4-BE49-F238E27FC236}">
                <a16:creationId xmlns:a16="http://schemas.microsoft.com/office/drawing/2014/main" id="{4EEC20BC-1FB1-B3AB-D35F-478F88B97A83}"/>
              </a:ext>
            </a:extLst>
          </p:cNvPr>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lvl="0">
              <a:buClr>
                <a:srgbClr val="F3F3F3"/>
              </a:buClr>
              <a:buSzPts val="3000"/>
              <a:defRPr/>
            </a:pPr>
            <a:r>
              <a:rPr lang="en-US" sz="3000" b="1" dirty="0">
                <a:solidFill>
                  <a:srgbClr val="F3F3F3"/>
                </a:solidFill>
                <a:latin typeface="Rajdhani"/>
                <a:ea typeface="Rajdhani"/>
                <a:cs typeface="Rajdhani"/>
                <a:sym typeface="Rajdhani"/>
              </a:rPr>
              <a:t> </a:t>
            </a:r>
            <a:r>
              <a:rPr lang="en-US" sz="3000" b="1" dirty="0" err="1">
                <a:solidFill>
                  <a:srgbClr val="F3F3F3"/>
                </a:solidFill>
                <a:latin typeface="Rajdhani"/>
                <a:ea typeface="Rajdhani"/>
                <a:cs typeface="Rajdhani"/>
                <a:sym typeface="Rajdhani"/>
              </a:rPr>
              <a:t>Actividad</a:t>
            </a:r>
            <a:r>
              <a:rPr lang="en-US" sz="3000" b="1" dirty="0">
                <a:solidFill>
                  <a:srgbClr val="F3F3F3"/>
                </a:solidFill>
                <a:latin typeface="Rajdhani"/>
                <a:ea typeface="Rajdhani"/>
                <a:cs typeface="Rajdhani"/>
                <a:sym typeface="Rajdhani"/>
              </a:rPr>
              <a:t> 4.2 (</a:t>
            </a:r>
            <a:r>
              <a:rPr lang="en-US" sz="3000" b="1" dirty="0" err="1">
                <a:solidFill>
                  <a:srgbClr val="F3F3F3"/>
                </a:solidFill>
                <a:latin typeface="Rajdhani"/>
                <a:ea typeface="Rajdhani"/>
                <a:cs typeface="Rajdhani"/>
                <a:sym typeface="Rajdhani"/>
              </a:rPr>
              <a:t>Filtrado</a:t>
            </a:r>
            <a:r>
              <a:rPr lang="en-US" sz="3000" b="1" dirty="0">
                <a:solidFill>
                  <a:srgbClr val="F3F3F3"/>
                </a:solidFill>
                <a:latin typeface="Rajdhani"/>
                <a:ea typeface="Rajdhani"/>
                <a:cs typeface="Rajdhani"/>
                <a:sym typeface="Rajdhani"/>
              </a:rPr>
              <a:t> de Datos)</a:t>
            </a:r>
            <a:endParaRPr lang="en-US" sz="3000" b="1" dirty="0">
              <a:solidFill>
                <a:schemeClr val="tx2"/>
              </a:solidFill>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77B71352-2E90-0B88-6225-871F9A82C172}"/>
              </a:ext>
            </a:extLst>
          </p:cNvPr>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a:extLst>
              <a:ext uri="{FF2B5EF4-FFF2-40B4-BE49-F238E27FC236}">
                <a16:creationId xmlns:a16="http://schemas.microsoft.com/office/drawing/2014/main" id="{E407D344-2ED7-A7CF-4006-934741FBBA51}"/>
              </a:ext>
            </a:extLst>
          </p:cNvPr>
          <p:cNvSpPr txBox="1"/>
          <p:nvPr/>
        </p:nvSpPr>
        <p:spPr>
          <a:xfrm>
            <a:off x="378522" y="1323582"/>
            <a:ext cx="8662473" cy="3268361"/>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4.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Crear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código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ya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sea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Google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Colab</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o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Visual Studio Code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respaldarlo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GitHub.</a:t>
            </a: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5.</a:t>
            </a:r>
            <a:r>
              <a:rPr lang="en-US" sz="1600" dirty="0">
                <a:solidFill>
                  <a:schemeClr val="tx2"/>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Por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cada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filtro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agregar</a:t>
            </a:r>
            <a:r>
              <a:rPr lang="en-US" sz="1600" dirty="0">
                <a:solidFill>
                  <a:schemeClr val="tx2"/>
                </a:solidFill>
                <a:latin typeface="Fira Sans Condensed Light" panose="020B0604020202020204" charset="0"/>
                <a:cs typeface="Times New Roman" panose="02020603050405020304" pitchFamily="18" charset="0"/>
              </a:rPr>
              <a:t> un </a:t>
            </a:r>
            <a:r>
              <a:rPr lang="en-US" sz="1600" b="1" dirty="0" err="1">
                <a:solidFill>
                  <a:schemeClr val="tx2"/>
                </a:solidFill>
                <a:latin typeface="Fira Sans Condensed Light" panose="020B0604020202020204" charset="0"/>
                <a:cs typeface="Times New Roman" panose="02020603050405020304" pitchFamily="18" charset="0"/>
              </a:rPr>
              <a:t>archivo</a:t>
            </a:r>
            <a:r>
              <a:rPr lang="en-US" sz="1600" b="1" dirty="0">
                <a:solidFill>
                  <a:schemeClr val="tx2"/>
                </a:solidFill>
                <a:latin typeface="Fira Sans Condensed Light" panose="020B0604020202020204" charset="0"/>
                <a:cs typeface="Times New Roman" panose="02020603050405020304" pitchFamily="18" charset="0"/>
              </a:rPr>
              <a:t> .csv </a:t>
            </a:r>
            <a:r>
              <a:rPr lang="en-US" sz="1600" dirty="0">
                <a:solidFill>
                  <a:schemeClr val="tx2"/>
                </a:solidFill>
                <a:latin typeface="Fira Sans Condensed Light" panose="020B0604020202020204" charset="0"/>
                <a:cs typeface="Times New Roman" panose="02020603050405020304" pitchFamily="18" charset="0"/>
              </a:rPr>
              <a:t>con </a:t>
            </a:r>
            <a:r>
              <a:rPr lang="en-US" sz="1600" dirty="0" err="1">
                <a:solidFill>
                  <a:schemeClr val="tx2"/>
                </a:solidFill>
                <a:latin typeface="Fira Sans Condensed Light" panose="020B0604020202020204" charset="0"/>
                <a:cs typeface="Times New Roman" panose="02020603050405020304" pitchFamily="18" charset="0"/>
              </a:rPr>
              <a:t>el</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nombre</a:t>
            </a:r>
            <a:r>
              <a:rPr lang="en-US" sz="1600" dirty="0">
                <a:solidFill>
                  <a:schemeClr val="tx2"/>
                </a:solidFill>
                <a:latin typeface="Fira Sans Condensed Light" panose="020B0604020202020204" charset="0"/>
                <a:cs typeface="Times New Roman" panose="02020603050405020304" pitchFamily="18" charset="0"/>
              </a:rPr>
              <a:t> de </a:t>
            </a:r>
            <a:r>
              <a:rPr lang="en-US" sz="1600" dirty="0" err="1">
                <a:solidFill>
                  <a:schemeClr val="tx2"/>
                </a:solidFill>
                <a:latin typeface="Fira Sans Condensed Light" panose="020B0604020202020204" charset="0"/>
                <a:cs typeface="Times New Roman" panose="02020603050405020304" pitchFamily="18" charset="0"/>
              </a:rPr>
              <a:t>cada</a:t>
            </a:r>
            <a:r>
              <a:rPr lang="en-US" sz="1600" dirty="0">
                <a:solidFill>
                  <a:schemeClr val="tx2"/>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filtro</a:t>
            </a:r>
            <a:r>
              <a:rPr lang="en-US" sz="1600" dirty="0">
                <a:solidFill>
                  <a:schemeClr val="tx2"/>
                </a:solidFill>
                <a:latin typeface="Fira Sans Condensed Light" panose="020B0604020202020204" charset="0"/>
                <a:cs typeface="Times New Roman" panose="02020603050405020304" pitchFamily="18" charset="0"/>
              </a:rPr>
              <a:t> y </a:t>
            </a:r>
            <a:r>
              <a:rPr lang="en-US" sz="1600" dirty="0" err="1">
                <a:solidFill>
                  <a:schemeClr val="tx2"/>
                </a:solidFill>
                <a:latin typeface="Fira Sans Condensed Light" panose="020B0604020202020204" charset="0"/>
                <a:cs typeface="Times New Roman" panose="02020603050405020304" pitchFamily="18" charset="0"/>
              </a:rPr>
              <a:t>describir</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cuales</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fueron</a:t>
            </a:r>
            <a:r>
              <a:rPr lang="en-US" sz="1600" dirty="0">
                <a:solidFill>
                  <a:schemeClr val="tx2"/>
                </a:solidFill>
                <a:latin typeface="Fira Sans Condensed Light" panose="020B0604020202020204" charset="0"/>
                <a:cs typeface="Times New Roman" panose="02020603050405020304" pitchFamily="18" charset="0"/>
              </a:rPr>
              <a:t> las variables </a:t>
            </a:r>
            <a:r>
              <a:rPr lang="en-US" sz="1600" dirty="0" err="1">
                <a:solidFill>
                  <a:schemeClr val="tx2"/>
                </a:solidFill>
                <a:latin typeface="Fira Sans Condensed Light" panose="020B0604020202020204" charset="0"/>
                <a:cs typeface="Times New Roman" panose="02020603050405020304" pitchFamily="18" charset="0"/>
              </a:rPr>
              <a:t>filtradas</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dentro</a:t>
            </a:r>
            <a:r>
              <a:rPr lang="en-US" sz="1600" dirty="0">
                <a:solidFill>
                  <a:schemeClr val="tx2"/>
                </a:solidFill>
                <a:latin typeface="Fira Sans Condensed Light" panose="020B0604020202020204" charset="0"/>
                <a:cs typeface="Times New Roman" panose="02020603050405020304" pitchFamily="18" charset="0"/>
              </a:rPr>
              <a:t> del script</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7. Subir </a:t>
            </a:r>
            <a:r>
              <a:rPr lang="en-US" sz="1600" dirty="0" err="1">
                <a:solidFill>
                  <a:schemeClr val="tx2"/>
                </a:solidFill>
                <a:latin typeface="Fira Sans Condensed Light" panose="020B0604020202020204" charset="0"/>
                <a:cs typeface="Times New Roman" panose="02020603050405020304" pitchFamily="18" charset="0"/>
              </a:rPr>
              <a:t>el</a:t>
            </a:r>
            <a:r>
              <a:rPr lang="en-US" sz="1600" dirty="0">
                <a:solidFill>
                  <a:schemeClr val="tx2"/>
                </a:solidFill>
                <a:latin typeface="Fira Sans Condensed Light" panose="020B0604020202020204" charset="0"/>
                <a:cs typeface="Times New Roman" panose="02020603050405020304" pitchFamily="18" charset="0"/>
              </a:rPr>
              <a:t> link del </a:t>
            </a:r>
            <a:r>
              <a:rPr lang="en-US" sz="1600" dirty="0" err="1">
                <a:solidFill>
                  <a:schemeClr val="tx2"/>
                </a:solidFill>
                <a:latin typeface="Fira Sans Condensed Light" panose="020B0604020202020204" charset="0"/>
                <a:cs typeface="Times New Roman" panose="02020603050405020304" pitchFamily="18" charset="0"/>
              </a:rPr>
              <a:t>repositorio</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en</a:t>
            </a:r>
            <a:r>
              <a:rPr lang="en-US" sz="1600" dirty="0">
                <a:solidFill>
                  <a:schemeClr val="tx2"/>
                </a:solidFill>
                <a:latin typeface="Fira Sans Condensed Light" panose="020B0604020202020204" charset="0"/>
                <a:cs typeface="Times New Roman" panose="02020603050405020304" pitchFamily="18" charset="0"/>
              </a:rPr>
              <a:t> CANVAS para </a:t>
            </a:r>
            <a:r>
              <a:rPr lang="en-US" sz="1600" b="1" dirty="0">
                <a:solidFill>
                  <a:schemeClr val="tx2"/>
                </a:solidFill>
                <a:latin typeface="Fira Sans Condensed Light" panose="020B0604020202020204" charset="0"/>
                <a:cs typeface="Times New Roman" panose="02020603050405020304" pitchFamily="18" charset="0"/>
              </a:rPr>
              <a:t>“</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Evaluación</a:t>
            </a:r>
            <a:r>
              <a:rPr lang="en-US" sz="1600" b="1" dirty="0">
                <a:solidFill>
                  <a:schemeClr val="tx2"/>
                </a:solidFill>
                <a:latin typeface="Fira Sans Condensed Light" panose="020B0604020202020204" charset="0"/>
                <a:cs typeface="Times New Roman" panose="02020603050405020304" pitchFamily="18" charset="0"/>
              </a:rPr>
              <a:t>”</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a:extLst>
              <a:ext uri="{FF2B5EF4-FFF2-40B4-BE49-F238E27FC236}">
                <a16:creationId xmlns:a16="http://schemas.microsoft.com/office/drawing/2014/main" id="{CA88E2DA-717D-B153-7EBD-911940F0793C}"/>
              </a:ext>
            </a:extLst>
          </p:cNvPr>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3" name="Picture 4" descr="The Learning Gate | Tec de Monterrey">
            <a:extLst>
              <a:ext uri="{FF2B5EF4-FFF2-40B4-BE49-F238E27FC236}">
                <a16:creationId xmlns:a16="http://schemas.microsoft.com/office/drawing/2014/main" id="{22AC187D-3C46-0FA2-347E-56D4D38F5E5D}"/>
              </a:ext>
            </a:extLst>
          </p:cNvPr>
          <p:cNvPicPr>
            <a:picLocks noChangeAspect="1" noChangeArrowheads="1"/>
          </p:cNvPicPr>
          <p:nvPr/>
        </p:nvPicPr>
        <p:blipFill>
          <a:blip r:embed="rId3">
            <a:lum bright="100000" contrast="100000"/>
          </a:blip>
          <a:srcRect/>
          <a:stretch>
            <a:fillRect/>
          </a:stretch>
        </p:blipFill>
        <p:spPr bwMode="auto">
          <a:xfrm>
            <a:off x="6033052" y="272947"/>
            <a:ext cx="2818846" cy="494885"/>
          </a:xfrm>
          <a:prstGeom prst="rect">
            <a:avLst/>
          </a:prstGeom>
          <a:noFill/>
        </p:spPr>
      </p:pic>
    </p:spTree>
    <p:extLst>
      <p:ext uri="{BB962C8B-B14F-4D97-AF65-F5344CB8AC3E}">
        <p14:creationId xmlns:p14="http://schemas.microsoft.com/office/powerpoint/2010/main" val="30923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p:nvPr/>
        </p:nvCxnSpPr>
        <p:spPr>
          <a:xfrm>
            <a:off x="4594711" y="2465172"/>
            <a:ext cx="0" cy="630600"/>
          </a:xfrm>
          <a:prstGeom prst="straightConnector1">
            <a:avLst/>
          </a:prstGeom>
          <a:noFill/>
          <a:ln w="19050" cap="flat" cmpd="sng">
            <a:solidFill>
              <a:srgbClr val="F3F3F3"/>
            </a:solidFill>
            <a:prstDash val="solid"/>
            <a:round/>
            <a:headEnd type="oval" w="med" len="med"/>
            <a:tailEnd type="oval" w="med" len="med"/>
          </a:ln>
        </p:spPr>
      </p:cxnSp>
      <p:pic>
        <p:nvPicPr>
          <p:cNvPr id="5" name="Picture 4" descr="The Learning Gate | Tec de Monterrey"/>
          <p:cNvPicPr>
            <a:picLocks noChangeAspect="1" noChangeArrowheads="1"/>
          </p:cNvPicPr>
          <p:nvPr/>
        </p:nvPicPr>
        <p:blipFill>
          <a:blip r:embed="rId3">
            <a:lum bright="100000" contrast="100000"/>
          </a:blip>
          <a:srcRect/>
          <a:stretch>
            <a:fillRect/>
          </a:stretch>
        </p:blipFill>
        <p:spPr bwMode="auto">
          <a:xfrm>
            <a:off x="5506277" y="308115"/>
            <a:ext cx="3345621" cy="587367"/>
          </a:xfrm>
          <a:prstGeom prst="rect">
            <a:avLst/>
          </a:prstGeom>
          <a:noFill/>
        </p:spPr>
      </p:pic>
      <p:pic>
        <p:nvPicPr>
          <p:cNvPr id="24578" name="Picture 2" descr="Qué es un Modelo de Analítica de Datos? - Northware"/>
          <p:cNvPicPr>
            <a:picLocks noChangeAspect="1" noChangeArrowheads="1"/>
          </p:cNvPicPr>
          <p:nvPr/>
        </p:nvPicPr>
        <p:blipFill>
          <a:blip r:embed="rId4"/>
          <a:srcRect/>
          <a:stretch>
            <a:fillRect/>
          </a:stretch>
        </p:blipFill>
        <p:spPr bwMode="auto">
          <a:xfrm>
            <a:off x="288235" y="1749286"/>
            <a:ext cx="3965646" cy="1928191"/>
          </a:xfrm>
          <a:prstGeom prst="rect">
            <a:avLst/>
          </a:prstGeom>
          <a:noFill/>
        </p:spPr>
      </p:pic>
      <p:sp>
        <p:nvSpPr>
          <p:cNvPr id="8" name="Google Shape;135;p27"/>
          <p:cNvSpPr txBox="1">
            <a:spLocks noGrp="1"/>
          </p:cNvSpPr>
          <p:nvPr>
            <p:ph type="title"/>
          </p:nvPr>
        </p:nvSpPr>
        <p:spPr>
          <a:xfrm>
            <a:off x="4681549" y="1623442"/>
            <a:ext cx="3200181" cy="22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Bienvenida</a:t>
            </a:r>
            <a:endParaRPr dirty="0"/>
          </a:p>
        </p:txBody>
      </p:sp>
      <p:sp>
        <p:nvSpPr>
          <p:cNvPr id="9"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98"/>
        <p:cNvGrpSpPr/>
        <p:nvPr/>
      </p:nvGrpSpPr>
      <p:grpSpPr>
        <a:xfrm>
          <a:off x="0" y="0"/>
          <a:ext cx="0" cy="0"/>
          <a:chOff x="0" y="0"/>
          <a:chExt cx="0" cy="0"/>
        </a:xfrm>
      </p:grpSpPr>
      <p:sp>
        <p:nvSpPr>
          <p:cNvPr id="6" name="Google Shape;1768;p46"/>
          <p:cNvSpPr txBox="1">
            <a:spLocks/>
          </p:cNvSpPr>
          <p:nvPr/>
        </p:nvSpPr>
        <p:spPr>
          <a:xfrm>
            <a:off x="2562175" y="725400"/>
            <a:ext cx="4020000" cy="1462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1pPr>
            <a:lvl2pPr marR="0" lvl="1"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2pPr>
            <a:lvl3pPr marR="0" lvl="2"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3pPr>
            <a:lvl4pPr marR="0" lvl="3"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4pPr>
            <a:lvl5pPr marR="0" lvl="4"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5pPr>
            <a:lvl6pPr marR="0" lvl="5"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6pPr>
            <a:lvl7pPr marR="0" lvl="6"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7pPr>
            <a:lvl8pPr marR="0" lvl="7"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8pPr>
            <a:lvl9pPr marR="0" lvl="8"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9pPr>
          </a:lstStyle>
          <a:p>
            <a:r>
              <a:rPr lang="es-ES" dirty="0"/>
              <a:t>Fin de la Sesión</a:t>
            </a:r>
          </a:p>
        </p:txBody>
      </p:sp>
      <p:sp>
        <p:nvSpPr>
          <p:cNvPr id="7" name="Google Shape;1769;p46"/>
          <p:cNvSpPr txBox="1">
            <a:spLocks/>
          </p:cNvSpPr>
          <p:nvPr/>
        </p:nvSpPr>
        <p:spPr>
          <a:xfrm>
            <a:off x="2561975" y="2105100"/>
            <a:ext cx="4020000" cy="1203900"/>
          </a:xfrm>
          <a:prstGeom prst="rect">
            <a:avLst/>
          </a:prstGeom>
          <a:solidFill>
            <a:srgbClr val="FFFFFF">
              <a:alpha val="45090"/>
            </a:srgb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rgbClr val="434343"/>
              </a:buClr>
              <a:buSzPts val="1100"/>
              <a:buFont typeface="Fira Sans Condensed Light"/>
              <a:buAutoNum type="arabicPeriod"/>
              <a:defRPr sz="13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298450" algn="l" rtl="0">
              <a:lnSpc>
                <a:spcPct val="115000"/>
              </a:lnSpc>
              <a:spcBef>
                <a:spcPts val="1600"/>
              </a:spcBef>
              <a:spcAft>
                <a:spcPts val="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298450" algn="l" rtl="0">
              <a:lnSpc>
                <a:spcPct val="115000"/>
              </a:lnSpc>
              <a:spcBef>
                <a:spcPts val="1600"/>
              </a:spcBef>
              <a:spcAft>
                <a:spcPts val="0"/>
              </a:spcAft>
              <a:buClr>
                <a:srgbClr val="000000"/>
              </a:buClr>
              <a:buSzPts val="1100"/>
              <a:buFont typeface="Fira Sans Condensed Light"/>
              <a:buAutoNum type="arabicPeriod"/>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298450" algn="l" rtl="0">
              <a:lnSpc>
                <a:spcPct val="115000"/>
              </a:lnSpc>
              <a:spcBef>
                <a:spcPts val="1600"/>
              </a:spcBef>
              <a:spcAft>
                <a:spcPts val="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298450" algn="l" rtl="0">
              <a:lnSpc>
                <a:spcPct val="115000"/>
              </a:lnSpc>
              <a:spcBef>
                <a:spcPts val="1600"/>
              </a:spcBef>
              <a:spcAft>
                <a:spcPts val="0"/>
              </a:spcAft>
              <a:buClr>
                <a:srgbClr val="000000"/>
              </a:buClr>
              <a:buSzPts val="1100"/>
              <a:buFont typeface="Fira Sans Condensed Light"/>
              <a:buAutoNum type="arabicPeriod"/>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298450" algn="l" rtl="0">
              <a:lnSpc>
                <a:spcPct val="115000"/>
              </a:lnSpc>
              <a:spcBef>
                <a:spcPts val="1600"/>
              </a:spcBef>
              <a:spcAft>
                <a:spcPts val="160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0" indent="0" algn="ctr">
              <a:buClr>
                <a:schemeClr val="dk1"/>
              </a:buClr>
              <a:buFont typeface="Arial"/>
              <a:buNone/>
            </a:pPr>
            <a:r>
              <a:rPr lang="es-ES" dirty="0"/>
              <a:t>¿Preguntas?</a:t>
            </a:r>
          </a:p>
          <a:p>
            <a:pPr marL="0" indent="0" algn="ctr">
              <a:buClr>
                <a:schemeClr val="dk1"/>
              </a:buClr>
              <a:buFont typeface="Arial"/>
              <a:buNone/>
            </a:pPr>
            <a:endParaRPr lang="es-ES" dirty="0"/>
          </a:p>
          <a:p>
            <a:pPr marL="0" indent="0" algn="ctr">
              <a:buClr>
                <a:schemeClr val="dk1"/>
              </a:buClr>
              <a:buFont typeface="Arial"/>
              <a:buNone/>
            </a:pPr>
            <a:r>
              <a:rPr lang="es-ES" dirty="0">
                <a:hlinkClick r:id="rId4"/>
              </a:rPr>
              <a:t>Alfredo.garcias@tec.mx</a:t>
            </a:r>
            <a:endParaRPr lang="es-ES" dirty="0"/>
          </a:p>
          <a:p>
            <a:pPr marL="0" indent="0" algn="ctr">
              <a:buClr>
                <a:schemeClr val="dk1"/>
              </a:buClr>
              <a:buFont typeface="Arial"/>
              <a:buNone/>
            </a:pPr>
            <a:r>
              <a:rPr lang="es-ES" dirty="0"/>
              <a:t>https://itesm.zoom.us/my/alfredo.garcia</a:t>
            </a:r>
          </a:p>
          <a:p>
            <a:pPr marL="0" indent="0" algn="ctr">
              <a:buClr>
                <a:schemeClr val="dk1"/>
              </a:buClr>
              <a:buFont typeface="Arial"/>
              <a:buNone/>
            </a:pPr>
            <a:r>
              <a:rPr lang="es-ES" dirty="0"/>
              <a:t> </a:t>
            </a:r>
          </a:p>
        </p:txBody>
      </p:sp>
      <p:grpSp>
        <p:nvGrpSpPr>
          <p:cNvPr id="8" name="Google Shape;1771;p46"/>
          <p:cNvGrpSpPr/>
          <p:nvPr/>
        </p:nvGrpSpPr>
        <p:grpSpPr>
          <a:xfrm>
            <a:off x="3914560" y="3451633"/>
            <a:ext cx="268782" cy="268485"/>
            <a:chOff x="3303268" y="3817349"/>
            <a:chExt cx="346056" cy="345674"/>
          </a:xfrm>
        </p:grpSpPr>
        <p:sp>
          <p:nvSpPr>
            <p:cNvPr id="9" name="Google Shape;1772;p46"/>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73;p46"/>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774;p46"/>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775;p46"/>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1776;p46"/>
          <p:cNvGrpSpPr/>
          <p:nvPr/>
        </p:nvGrpSpPr>
        <p:grpSpPr>
          <a:xfrm>
            <a:off x="4263368" y="3451633"/>
            <a:ext cx="268782" cy="268485"/>
            <a:chOff x="3752358" y="3817349"/>
            <a:chExt cx="346056" cy="345674"/>
          </a:xfrm>
        </p:grpSpPr>
        <p:sp>
          <p:nvSpPr>
            <p:cNvPr id="14" name="Google Shape;1777;p46"/>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778;p46"/>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779;p46"/>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80;p46"/>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781;p46"/>
          <p:cNvGrpSpPr/>
          <p:nvPr/>
        </p:nvGrpSpPr>
        <p:grpSpPr>
          <a:xfrm>
            <a:off x="4612176" y="3451633"/>
            <a:ext cx="268757" cy="268485"/>
            <a:chOff x="4201447" y="3817349"/>
            <a:chExt cx="346024" cy="345674"/>
          </a:xfrm>
        </p:grpSpPr>
        <p:sp>
          <p:nvSpPr>
            <p:cNvPr id="19" name="Google Shape;1782;p46"/>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783;p46"/>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1784;p46"/>
          <p:cNvGrpSpPr/>
          <p:nvPr/>
        </p:nvGrpSpPr>
        <p:grpSpPr>
          <a:xfrm>
            <a:off x="4960939" y="3451633"/>
            <a:ext cx="268460" cy="268485"/>
            <a:chOff x="5549861" y="3817349"/>
            <a:chExt cx="345642" cy="345674"/>
          </a:xfrm>
        </p:grpSpPr>
        <p:sp>
          <p:nvSpPr>
            <p:cNvPr id="22" name="Google Shape;1785;p46"/>
            <p:cNvSpPr/>
            <p:nvPr/>
          </p:nvSpPr>
          <p:spPr>
            <a:xfrm>
              <a:off x="5549861" y="3817349"/>
              <a:ext cx="345642" cy="345674"/>
            </a:xfrm>
            <a:custGeom>
              <a:avLst/>
              <a:gdLst/>
              <a:ahLst/>
              <a:cxnLst/>
              <a:rect l="l" t="t" r="r" b="b"/>
              <a:pathLst>
                <a:path w="10859" h="10860" extrusionOk="0">
                  <a:moveTo>
                    <a:pt x="5429" y="334"/>
                  </a:moveTo>
                  <a:cubicBezTo>
                    <a:pt x="8239" y="334"/>
                    <a:pt x="10513" y="2608"/>
                    <a:pt x="10513" y="5430"/>
                  </a:cubicBezTo>
                  <a:cubicBezTo>
                    <a:pt x="10513" y="8240"/>
                    <a:pt x="8227" y="10514"/>
                    <a:pt x="5429" y="10514"/>
                  </a:cubicBezTo>
                  <a:cubicBezTo>
                    <a:pt x="2619" y="10514"/>
                    <a:pt x="333" y="8240"/>
                    <a:pt x="333" y="5430"/>
                  </a:cubicBezTo>
                  <a:cubicBezTo>
                    <a:pt x="333" y="2608"/>
                    <a:pt x="2619" y="334"/>
                    <a:pt x="5429" y="334"/>
                  </a:cubicBezTo>
                  <a:close/>
                  <a:moveTo>
                    <a:pt x="5429" y="1"/>
                  </a:moveTo>
                  <a:cubicBezTo>
                    <a:pt x="3989" y="1"/>
                    <a:pt x="2619" y="560"/>
                    <a:pt x="1584" y="1584"/>
                  </a:cubicBezTo>
                  <a:cubicBezTo>
                    <a:pt x="560" y="2620"/>
                    <a:pt x="0" y="3989"/>
                    <a:pt x="0" y="5430"/>
                  </a:cubicBezTo>
                  <a:cubicBezTo>
                    <a:pt x="0" y="6871"/>
                    <a:pt x="560" y="8240"/>
                    <a:pt x="1584" y="9264"/>
                  </a:cubicBezTo>
                  <a:cubicBezTo>
                    <a:pt x="2619" y="10300"/>
                    <a:pt x="3989" y="10859"/>
                    <a:pt x="5429" y="10859"/>
                  </a:cubicBezTo>
                  <a:cubicBezTo>
                    <a:pt x="6870" y="10859"/>
                    <a:pt x="8239" y="10300"/>
                    <a:pt x="9263" y="9264"/>
                  </a:cubicBezTo>
                  <a:cubicBezTo>
                    <a:pt x="10299" y="8240"/>
                    <a:pt x="10859" y="6871"/>
                    <a:pt x="10859" y="5430"/>
                  </a:cubicBezTo>
                  <a:cubicBezTo>
                    <a:pt x="10859" y="3989"/>
                    <a:pt x="10299" y="2620"/>
                    <a:pt x="9263" y="1584"/>
                  </a:cubicBezTo>
                  <a:cubicBezTo>
                    <a:pt x="8239" y="560"/>
                    <a:pt x="6870" y="1"/>
                    <a:pt x="542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786;p46"/>
            <p:cNvSpPr/>
            <p:nvPr/>
          </p:nvSpPr>
          <p:spPr>
            <a:xfrm>
              <a:off x="5590763" y="3890208"/>
              <a:ext cx="262661" cy="200052"/>
            </a:xfrm>
            <a:custGeom>
              <a:avLst/>
              <a:gdLst/>
              <a:ahLst/>
              <a:cxnLst/>
              <a:rect l="l" t="t" r="r" b="b"/>
              <a:pathLst>
                <a:path w="8252" h="6285" extrusionOk="0">
                  <a:moveTo>
                    <a:pt x="4123" y="1"/>
                  </a:moveTo>
                  <a:cubicBezTo>
                    <a:pt x="3010" y="1"/>
                    <a:pt x="1900" y="63"/>
                    <a:pt x="799" y="188"/>
                  </a:cubicBezTo>
                  <a:cubicBezTo>
                    <a:pt x="513" y="224"/>
                    <a:pt x="287" y="450"/>
                    <a:pt x="239" y="712"/>
                  </a:cubicBezTo>
                  <a:cubicBezTo>
                    <a:pt x="1" y="2319"/>
                    <a:pt x="1" y="3963"/>
                    <a:pt x="239" y="5570"/>
                  </a:cubicBezTo>
                  <a:cubicBezTo>
                    <a:pt x="287" y="5844"/>
                    <a:pt x="513" y="6058"/>
                    <a:pt x="799" y="6082"/>
                  </a:cubicBezTo>
                  <a:cubicBezTo>
                    <a:pt x="1894" y="6201"/>
                    <a:pt x="3013" y="6284"/>
                    <a:pt x="4132" y="6284"/>
                  </a:cubicBezTo>
                  <a:cubicBezTo>
                    <a:pt x="4609" y="6284"/>
                    <a:pt x="5085" y="6260"/>
                    <a:pt x="5561" y="6249"/>
                  </a:cubicBezTo>
                  <a:cubicBezTo>
                    <a:pt x="5644" y="6249"/>
                    <a:pt x="5716" y="6177"/>
                    <a:pt x="5716" y="6070"/>
                  </a:cubicBezTo>
                  <a:cubicBezTo>
                    <a:pt x="5716" y="5963"/>
                    <a:pt x="5633" y="5891"/>
                    <a:pt x="5537" y="5891"/>
                  </a:cubicBezTo>
                  <a:cubicBezTo>
                    <a:pt x="5051" y="5914"/>
                    <a:pt x="4564" y="5925"/>
                    <a:pt x="4076" y="5925"/>
                  </a:cubicBezTo>
                  <a:cubicBezTo>
                    <a:pt x="2998" y="5925"/>
                    <a:pt x="1916" y="5868"/>
                    <a:pt x="834" y="5737"/>
                  </a:cubicBezTo>
                  <a:cubicBezTo>
                    <a:pt x="715" y="5725"/>
                    <a:pt x="620" y="5641"/>
                    <a:pt x="596" y="5498"/>
                  </a:cubicBezTo>
                  <a:cubicBezTo>
                    <a:pt x="382" y="3927"/>
                    <a:pt x="382" y="2319"/>
                    <a:pt x="596" y="736"/>
                  </a:cubicBezTo>
                  <a:cubicBezTo>
                    <a:pt x="620" y="617"/>
                    <a:pt x="715" y="522"/>
                    <a:pt x="834" y="498"/>
                  </a:cubicBezTo>
                  <a:cubicBezTo>
                    <a:pt x="1942" y="379"/>
                    <a:pt x="3037" y="319"/>
                    <a:pt x="4144" y="319"/>
                  </a:cubicBezTo>
                  <a:cubicBezTo>
                    <a:pt x="5240" y="319"/>
                    <a:pt x="6347" y="379"/>
                    <a:pt x="7442" y="498"/>
                  </a:cubicBezTo>
                  <a:cubicBezTo>
                    <a:pt x="7561" y="522"/>
                    <a:pt x="7669" y="605"/>
                    <a:pt x="7680" y="736"/>
                  </a:cubicBezTo>
                  <a:cubicBezTo>
                    <a:pt x="7907" y="2319"/>
                    <a:pt x="7907" y="3927"/>
                    <a:pt x="7680" y="5498"/>
                  </a:cubicBezTo>
                  <a:cubicBezTo>
                    <a:pt x="7669" y="5617"/>
                    <a:pt x="7561" y="5725"/>
                    <a:pt x="7442" y="5737"/>
                  </a:cubicBezTo>
                  <a:cubicBezTo>
                    <a:pt x="7085" y="5784"/>
                    <a:pt x="6752" y="5820"/>
                    <a:pt x="6395" y="5844"/>
                  </a:cubicBezTo>
                  <a:cubicBezTo>
                    <a:pt x="6299" y="5844"/>
                    <a:pt x="6228" y="5927"/>
                    <a:pt x="6228" y="6010"/>
                  </a:cubicBezTo>
                  <a:cubicBezTo>
                    <a:pt x="6228" y="6110"/>
                    <a:pt x="6299" y="6178"/>
                    <a:pt x="6386" y="6178"/>
                  </a:cubicBezTo>
                  <a:cubicBezTo>
                    <a:pt x="6393" y="6178"/>
                    <a:pt x="6399" y="6178"/>
                    <a:pt x="6406" y="6177"/>
                  </a:cubicBezTo>
                  <a:cubicBezTo>
                    <a:pt x="6764" y="6141"/>
                    <a:pt x="7121" y="6118"/>
                    <a:pt x="7478" y="6070"/>
                  </a:cubicBezTo>
                  <a:cubicBezTo>
                    <a:pt x="7764" y="6034"/>
                    <a:pt x="7978" y="5820"/>
                    <a:pt x="8026" y="5546"/>
                  </a:cubicBezTo>
                  <a:cubicBezTo>
                    <a:pt x="8252" y="3963"/>
                    <a:pt x="8252" y="2319"/>
                    <a:pt x="8014" y="712"/>
                  </a:cubicBezTo>
                  <a:cubicBezTo>
                    <a:pt x="7966" y="426"/>
                    <a:pt x="7740" y="224"/>
                    <a:pt x="7466" y="188"/>
                  </a:cubicBezTo>
                  <a:cubicBezTo>
                    <a:pt x="6353" y="63"/>
                    <a:pt x="5237" y="1"/>
                    <a:pt x="41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787;p46"/>
            <p:cNvSpPr/>
            <p:nvPr/>
          </p:nvSpPr>
          <p:spPr>
            <a:xfrm>
              <a:off x="5680587" y="3935024"/>
              <a:ext cx="105389" cy="110514"/>
            </a:xfrm>
            <a:custGeom>
              <a:avLst/>
              <a:gdLst/>
              <a:ahLst/>
              <a:cxnLst/>
              <a:rect l="l" t="t" r="r" b="b"/>
              <a:pathLst>
                <a:path w="3311" h="3472" extrusionOk="0">
                  <a:moveTo>
                    <a:pt x="334" y="447"/>
                  </a:moveTo>
                  <a:lnTo>
                    <a:pt x="2763" y="1733"/>
                  </a:lnTo>
                  <a:lnTo>
                    <a:pt x="334" y="3007"/>
                  </a:lnTo>
                  <a:lnTo>
                    <a:pt x="334" y="447"/>
                  </a:lnTo>
                  <a:close/>
                  <a:moveTo>
                    <a:pt x="163" y="1"/>
                  </a:moveTo>
                  <a:cubicBezTo>
                    <a:pt x="135" y="1"/>
                    <a:pt x="108" y="7"/>
                    <a:pt x="84" y="18"/>
                  </a:cubicBezTo>
                  <a:cubicBezTo>
                    <a:pt x="36" y="54"/>
                    <a:pt x="1" y="114"/>
                    <a:pt x="1" y="173"/>
                  </a:cubicBezTo>
                  <a:lnTo>
                    <a:pt x="1" y="3293"/>
                  </a:lnTo>
                  <a:cubicBezTo>
                    <a:pt x="1" y="3352"/>
                    <a:pt x="24" y="3412"/>
                    <a:pt x="84" y="3447"/>
                  </a:cubicBezTo>
                  <a:cubicBezTo>
                    <a:pt x="120" y="3459"/>
                    <a:pt x="144" y="3471"/>
                    <a:pt x="179" y="3471"/>
                  </a:cubicBezTo>
                  <a:cubicBezTo>
                    <a:pt x="203" y="3471"/>
                    <a:pt x="239" y="3471"/>
                    <a:pt x="251" y="3459"/>
                  </a:cubicBezTo>
                  <a:lnTo>
                    <a:pt x="3227" y="1900"/>
                  </a:lnTo>
                  <a:cubicBezTo>
                    <a:pt x="3287" y="1864"/>
                    <a:pt x="3311" y="1804"/>
                    <a:pt x="3311" y="1745"/>
                  </a:cubicBezTo>
                  <a:cubicBezTo>
                    <a:pt x="3311" y="1673"/>
                    <a:pt x="3287" y="1614"/>
                    <a:pt x="3227" y="1578"/>
                  </a:cubicBezTo>
                  <a:lnTo>
                    <a:pt x="251" y="18"/>
                  </a:lnTo>
                  <a:cubicBezTo>
                    <a:pt x="221" y="7"/>
                    <a:pt x="191" y="1"/>
                    <a:pt x="16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136;p27"/>
          <p:cNvSpPr txBox="1">
            <a:spLocks/>
          </p:cNvSpPr>
          <p:nvPr/>
        </p:nvSpPr>
        <p:spPr>
          <a:xfrm>
            <a:off x="0" y="4922784"/>
            <a:ext cx="3352799" cy="220716"/>
          </a:xfrm>
          <a:prstGeom prst="rect">
            <a:avLst/>
          </a:prstGeom>
          <a:solidFill>
            <a:srgbClr val="FFFFFF">
              <a:alpha val="45090"/>
            </a:srgbClr>
          </a:solidFill>
          <a:ln>
            <a:noFill/>
          </a:ln>
        </p:spPr>
        <p:txBody>
          <a:bodyPr spcFirstLastPara="1" wrap="square" lIns="91425" tIns="91425" rIns="91425" bIns="91425" anchor="ctr" anchorCtr="0">
            <a:noAutofit/>
          </a:bodyPr>
          <a:lstStyle/>
          <a:p>
            <a:pPr marL="457200" marR="0" lvl="0" indent="-298450" algn="l" defTabSz="914400" rtl="0" eaLnBrk="1" fontAlgn="auto" latinLnBrk="0" hangingPunct="1">
              <a:lnSpc>
                <a:spcPct val="100000"/>
              </a:lnSpc>
              <a:spcBef>
                <a:spcPts val="0"/>
              </a:spcBef>
              <a:spcAft>
                <a:spcPts val="0"/>
              </a:spcAft>
              <a:buClr>
                <a:srgbClr val="434343"/>
              </a:buClr>
              <a:buSzPts val="1100"/>
              <a:tabLst/>
              <a:defRPr/>
            </a:pPr>
            <a:r>
              <a:rPr kumimoji="0" lang="es-ES" sz="13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3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3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br>
              <a:rPr kumimoji="0" lang="es-ES" sz="13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3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p:nvPr/>
        </p:nvCxnSpPr>
        <p:spPr>
          <a:xfrm>
            <a:off x="4594711" y="2465172"/>
            <a:ext cx="0" cy="630600"/>
          </a:xfrm>
          <a:prstGeom prst="straightConnector1">
            <a:avLst/>
          </a:prstGeom>
          <a:noFill/>
          <a:ln w="19050" cap="flat" cmpd="sng">
            <a:solidFill>
              <a:srgbClr val="F3F3F3"/>
            </a:solidFill>
            <a:prstDash val="solid"/>
            <a:round/>
            <a:headEnd type="oval" w="med" len="med"/>
            <a:tailEnd type="oval" w="med" len="med"/>
          </a:ln>
        </p:spPr>
      </p:cxnSp>
      <p:pic>
        <p:nvPicPr>
          <p:cNvPr id="5" name="Picture 4" descr="The Learning Gate | Tec de Monterrey"/>
          <p:cNvPicPr>
            <a:picLocks noChangeAspect="1" noChangeArrowheads="1"/>
          </p:cNvPicPr>
          <p:nvPr/>
        </p:nvPicPr>
        <p:blipFill>
          <a:blip r:embed="rId3">
            <a:lum bright="100000" contrast="100000"/>
          </a:blip>
          <a:srcRect/>
          <a:stretch>
            <a:fillRect/>
          </a:stretch>
        </p:blipFill>
        <p:spPr bwMode="auto">
          <a:xfrm>
            <a:off x="5506277" y="308115"/>
            <a:ext cx="3345621" cy="587367"/>
          </a:xfrm>
          <a:prstGeom prst="rect">
            <a:avLst/>
          </a:prstGeom>
          <a:noFill/>
        </p:spPr>
      </p:pic>
      <p:sp>
        <p:nvSpPr>
          <p:cNvPr id="7" name="Google Shape;136;p27"/>
          <p:cNvSpPr txBox="1">
            <a:spLocks noGrp="1"/>
          </p:cNvSpPr>
          <p:nvPr>
            <p:ph type="subTitle" idx="1"/>
          </p:nvPr>
        </p:nvSpPr>
        <p:spPr>
          <a:xfrm>
            <a:off x="4333462" y="1921615"/>
            <a:ext cx="3737113" cy="2274300"/>
          </a:xfrm>
          <a:prstGeom prst="rect">
            <a:avLst/>
          </a:prstGeom>
        </p:spPr>
        <p:txBody>
          <a:bodyPr spcFirstLastPara="1" wrap="square" lIns="91425" tIns="91425" rIns="91425" bIns="91425" anchor="ctr" anchorCtr="0">
            <a:noAutofit/>
          </a:bodyPr>
          <a:lstStyle/>
          <a:p>
            <a:pPr algn="l"/>
            <a:r>
              <a:rPr lang="es-ES" dirty="0"/>
              <a:t>     </a:t>
            </a:r>
          </a:p>
          <a:p>
            <a:pPr algn="l"/>
            <a:r>
              <a:rPr lang="es-ES" dirty="0"/>
              <a:t>     </a:t>
            </a:r>
            <a:r>
              <a:rPr lang="es-ES" b="1" dirty="0"/>
              <a:t>“Los datos se están convirtiendo en la nueva materia prima de los negocios.”   </a:t>
            </a:r>
          </a:p>
          <a:p>
            <a:pPr algn="l"/>
            <a:r>
              <a:rPr lang="es-ES" dirty="0"/>
              <a:t>       </a:t>
            </a:r>
          </a:p>
          <a:p>
            <a:pPr algn="l"/>
            <a:r>
              <a:rPr lang="es-ES" dirty="0"/>
              <a:t>                                               –Craig </a:t>
            </a:r>
            <a:r>
              <a:rPr lang="es-ES" dirty="0" err="1"/>
              <a:t>Mundie</a:t>
            </a:r>
            <a:endParaRPr lang="es-ES" dirty="0"/>
          </a:p>
          <a:p>
            <a:pPr algn="l"/>
            <a:br>
              <a:rPr lang="es-ES" dirty="0"/>
            </a:br>
            <a:endParaRPr dirty="0"/>
          </a:p>
        </p:txBody>
      </p:sp>
      <p:pic>
        <p:nvPicPr>
          <p:cNvPr id="26626" name="Picture 2" descr="Reconocer los diferentes tipos de datos, indispensable en la era del Big  Data"/>
          <p:cNvPicPr>
            <a:picLocks noChangeAspect="1" noChangeArrowheads="1"/>
          </p:cNvPicPr>
          <p:nvPr/>
        </p:nvPicPr>
        <p:blipFill>
          <a:blip r:embed="rId4"/>
          <a:srcRect/>
          <a:stretch>
            <a:fillRect/>
          </a:stretch>
        </p:blipFill>
        <p:spPr bwMode="auto">
          <a:xfrm>
            <a:off x="433872" y="1396958"/>
            <a:ext cx="3805398" cy="2757599"/>
          </a:xfrm>
          <a:prstGeom prst="rect">
            <a:avLst/>
          </a:prstGeom>
          <a:noFill/>
        </p:spPr>
      </p:pic>
      <p:sp>
        <p:nvSpPr>
          <p:cNvPr id="8"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1960178" y="452645"/>
            <a:ext cx="4897589"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METODOLOGÍA CRISP DM</a:t>
            </a:r>
            <a:endParaRPr dirty="0"/>
          </a:p>
        </p:txBody>
      </p:sp>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p:nvPr/>
        </p:nvCxnSpPr>
        <p:spPr>
          <a:xfrm>
            <a:off x="1972511" y="435546"/>
            <a:ext cx="0" cy="630600"/>
          </a:xfrm>
          <a:prstGeom prst="straightConnector1">
            <a:avLst/>
          </a:prstGeom>
          <a:noFill/>
          <a:ln w="19050" cap="flat" cmpd="sng">
            <a:solidFill>
              <a:srgbClr val="F3F3F3"/>
            </a:solidFill>
            <a:prstDash val="solid"/>
            <a:round/>
            <a:headEnd type="oval" w="med" len="med"/>
            <a:tailEnd type="oval" w="med" len="med"/>
          </a:ln>
        </p:spPr>
      </p:cxnSp>
      <p:pic>
        <p:nvPicPr>
          <p:cNvPr id="36866" name="Picture 2" descr="Carrera de Desarrollo de Software en ISIL - Cuotas desde S/ 540"/>
          <p:cNvPicPr>
            <a:picLocks noChangeAspect="1" noChangeArrowheads="1"/>
          </p:cNvPicPr>
          <p:nvPr/>
        </p:nvPicPr>
        <p:blipFill>
          <a:blip r:embed="rId4"/>
          <a:srcRect/>
          <a:stretch>
            <a:fillRect/>
          </a:stretch>
        </p:blipFill>
        <p:spPr bwMode="auto">
          <a:xfrm>
            <a:off x="174871" y="280386"/>
            <a:ext cx="1608094" cy="904553"/>
          </a:xfrm>
          <a:prstGeom prst="rect">
            <a:avLst/>
          </a:prstGeom>
          <a:noFill/>
        </p:spPr>
      </p:pic>
      <p:sp>
        <p:nvSpPr>
          <p:cNvPr id="7" name="Google Shape;136;p27"/>
          <p:cNvSpPr txBox="1">
            <a:spLocks/>
          </p:cNvSpPr>
          <p:nvPr/>
        </p:nvSpPr>
        <p:spPr>
          <a:xfrm>
            <a:off x="283779" y="4993122"/>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1028" name="Picture 4">
            <a:extLst>
              <a:ext uri="{FF2B5EF4-FFF2-40B4-BE49-F238E27FC236}">
                <a16:creationId xmlns:a16="http://schemas.microsoft.com/office/drawing/2014/main" id="{C6907A6B-5948-3048-4E59-27D9DD901F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316639"/>
            <a:ext cx="9144000" cy="3546475"/>
          </a:xfrm>
          <a:prstGeom prst="rect">
            <a:avLst/>
          </a:prstGeom>
          <a:solidFill>
            <a:schemeClr val="bg1">
              <a:lumMod val="40000"/>
              <a:lumOff val="60000"/>
            </a:schemeClr>
          </a:solidFill>
        </p:spPr>
      </p:pic>
    </p:spTree>
    <p:extLst>
      <p:ext uri="{BB962C8B-B14F-4D97-AF65-F5344CB8AC3E}">
        <p14:creationId xmlns:p14="http://schemas.microsoft.com/office/powerpoint/2010/main" val="3137734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39938" name="Picture 2" descr="Analítica de Datos Aplicada a Riesgos Laborales y Seguridad y Salud en el  Trabajo | Universidad de Bogotá Jorge Tadeo Lozano"/>
          <p:cNvPicPr>
            <a:picLocks noChangeAspect="1" noChangeArrowheads="1"/>
          </p:cNvPicPr>
          <p:nvPr/>
        </p:nvPicPr>
        <p:blipFill>
          <a:blip r:embed="rId3"/>
          <a:srcRect/>
          <a:stretch>
            <a:fillRect/>
          </a:stretch>
        </p:blipFill>
        <p:spPr bwMode="auto">
          <a:xfrm>
            <a:off x="0" y="0"/>
            <a:ext cx="9144000" cy="5143500"/>
          </a:xfrm>
          <a:prstGeom prst="rect">
            <a:avLst/>
          </a:prstGeom>
          <a:noFill/>
        </p:spPr>
      </p:pic>
      <p:sp>
        <p:nvSpPr>
          <p:cNvPr id="699" name="Google Shape;699;p36"/>
          <p:cNvSpPr txBox="1">
            <a:spLocks noGrp="1"/>
          </p:cNvSpPr>
          <p:nvPr>
            <p:ph type="title"/>
          </p:nvPr>
        </p:nvSpPr>
        <p:spPr>
          <a:xfrm>
            <a:off x="1066941" y="509825"/>
            <a:ext cx="432486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ANALÍTICA DE DATOS</a:t>
            </a:r>
            <a:endParaRPr dirty="0"/>
          </a:p>
        </p:txBody>
      </p:sp>
      <p:sp>
        <p:nvSpPr>
          <p:cNvPr id="700" name="Google Shape;700;p36"/>
          <p:cNvSpPr txBox="1">
            <a:spLocks noGrp="1"/>
          </p:cNvSpPr>
          <p:nvPr>
            <p:ph type="subTitle" idx="4294967295"/>
          </p:nvPr>
        </p:nvSpPr>
        <p:spPr>
          <a:xfrm>
            <a:off x="409516" y="3551274"/>
            <a:ext cx="2252610" cy="1210527"/>
          </a:xfrm>
          <a:prstGeom prst="rect">
            <a:avLst/>
          </a:prstGeom>
        </p:spPr>
        <p:txBody>
          <a:bodyPr spcFirstLastPara="1" wrap="square" lIns="91425" tIns="91425" rIns="91425" bIns="0" anchor="t" anchorCtr="0">
            <a:noAutofit/>
          </a:bodyPr>
          <a:lstStyle/>
          <a:p>
            <a:pPr marL="0" lvl="0" indent="0" algn="ctr">
              <a:lnSpc>
                <a:spcPct val="100000"/>
              </a:lnSpc>
              <a:spcAft>
                <a:spcPts val="1600"/>
              </a:spcAft>
              <a:buNone/>
            </a:pPr>
            <a:r>
              <a:rPr lang="es-ES" sz="1400" dirty="0"/>
              <a:t>Consideración de valores atípicos y valores faltantes, así como suavizado de datos para identificar posibles modelos.</a:t>
            </a:r>
          </a:p>
        </p:txBody>
      </p:sp>
      <p:sp>
        <p:nvSpPr>
          <p:cNvPr id="701" name="Google Shape;701;p36"/>
          <p:cNvSpPr txBox="1">
            <a:spLocks noGrp="1"/>
          </p:cNvSpPr>
          <p:nvPr>
            <p:ph type="subTitle" idx="4294967295"/>
          </p:nvPr>
        </p:nvSpPr>
        <p:spPr>
          <a:xfrm>
            <a:off x="3626068" y="3779475"/>
            <a:ext cx="1891861" cy="783900"/>
          </a:xfrm>
          <a:prstGeom prst="rect">
            <a:avLst/>
          </a:prstGeom>
        </p:spPr>
        <p:txBody>
          <a:bodyPr spcFirstLastPara="1" wrap="square" lIns="91425" tIns="91425" rIns="91425" bIns="0" anchor="t" anchorCtr="0">
            <a:noAutofit/>
          </a:bodyPr>
          <a:lstStyle/>
          <a:p>
            <a:pPr marL="0" lvl="0" indent="0" algn="ctr">
              <a:lnSpc>
                <a:spcPct val="100000"/>
              </a:lnSpc>
              <a:spcAft>
                <a:spcPts val="1600"/>
              </a:spcAft>
              <a:buNone/>
            </a:pPr>
            <a:r>
              <a:rPr lang="es-ES" sz="1400" dirty="0"/>
              <a:t>Cálculo de estadísticas básicas para describir la ubicación, escala y forma generales de los datos.</a:t>
            </a:r>
          </a:p>
        </p:txBody>
      </p:sp>
      <p:sp>
        <p:nvSpPr>
          <p:cNvPr id="702" name="Google Shape;702;p36"/>
          <p:cNvSpPr txBox="1">
            <a:spLocks noGrp="1"/>
          </p:cNvSpPr>
          <p:nvPr>
            <p:ph type="subTitle" idx="4294967295"/>
          </p:nvPr>
        </p:nvSpPr>
        <p:spPr>
          <a:xfrm>
            <a:off x="1387367" y="1125848"/>
            <a:ext cx="3142288" cy="987000"/>
          </a:xfrm>
          <a:prstGeom prst="rect">
            <a:avLst/>
          </a:prstGeom>
        </p:spPr>
        <p:txBody>
          <a:bodyPr spcFirstLastPara="1" wrap="square" lIns="91425" tIns="91425" rIns="91425" bIns="0" anchor="b" anchorCtr="0">
            <a:noAutofit/>
          </a:bodyPr>
          <a:lstStyle/>
          <a:p>
            <a:pPr marL="0" lvl="0" indent="0" algn="ctr">
              <a:lnSpc>
                <a:spcPct val="100000"/>
              </a:lnSpc>
              <a:spcAft>
                <a:spcPts val="1600"/>
              </a:spcAft>
              <a:buNone/>
            </a:pPr>
            <a:r>
              <a:rPr lang="es-ES" sz="1400" dirty="0"/>
              <a:t>Consideración de valores atípicos y valores faltantes, así como suavizado de datos para identificar posibles modelos.</a:t>
            </a:r>
          </a:p>
        </p:txBody>
      </p:sp>
      <p:sp>
        <p:nvSpPr>
          <p:cNvPr id="703" name="Google Shape;703;p36"/>
          <p:cNvSpPr txBox="1">
            <a:spLocks noGrp="1"/>
          </p:cNvSpPr>
          <p:nvPr>
            <p:ph type="subTitle" idx="4294967295"/>
          </p:nvPr>
        </p:nvSpPr>
        <p:spPr>
          <a:xfrm>
            <a:off x="6897400" y="3779475"/>
            <a:ext cx="1532400" cy="783900"/>
          </a:xfrm>
          <a:prstGeom prst="rect">
            <a:avLst/>
          </a:prstGeom>
        </p:spPr>
        <p:txBody>
          <a:bodyPr spcFirstLastPara="1" wrap="square" lIns="91425" tIns="91425" rIns="91425" bIns="0" anchor="t" anchorCtr="0">
            <a:noAutofit/>
          </a:bodyPr>
          <a:lstStyle/>
          <a:p>
            <a:pPr marL="0" lvl="0" indent="0" algn="ctr" rtl="0">
              <a:lnSpc>
                <a:spcPct val="100000"/>
              </a:lnSpc>
              <a:spcBef>
                <a:spcPts val="0"/>
              </a:spcBef>
              <a:spcAft>
                <a:spcPts val="1600"/>
              </a:spcAft>
              <a:buNone/>
            </a:pPr>
            <a:r>
              <a:rPr lang="en" sz="1400" dirty="0">
                <a:solidFill>
                  <a:srgbClr val="F3F3F3"/>
                </a:solidFill>
              </a:rPr>
              <a:t>Busqueda de correlación de los datos.</a:t>
            </a:r>
            <a:endParaRPr sz="1400" dirty="0">
              <a:solidFill>
                <a:srgbClr val="F3F3F3"/>
              </a:solidFill>
            </a:endParaRPr>
          </a:p>
        </p:txBody>
      </p:sp>
      <p:sp>
        <p:nvSpPr>
          <p:cNvPr id="704" name="Google Shape;704;p36"/>
          <p:cNvSpPr txBox="1">
            <a:spLocks noGrp="1"/>
          </p:cNvSpPr>
          <p:nvPr>
            <p:ph type="subTitle" idx="4294967295"/>
          </p:nvPr>
        </p:nvSpPr>
        <p:spPr>
          <a:xfrm>
            <a:off x="4858350" y="1421791"/>
            <a:ext cx="2574321" cy="987000"/>
          </a:xfrm>
          <a:prstGeom prst="rect">
            <a:avLst/>
          </a:prstGeom>
        </p:spPr>
        <p:txBody>
          <a:bodyPr spcFirstLastPara="1" wrap="square" lIns="91425" tIns="91425" rIns="91425" bIns="0" anchor="b" anchorCtr="0">
            <a:noAutofit/>
          </a:bodyPr>
          <a:lstStyle/>
          <a:p>
            <a:pPr marL="0" lvl="0" indent="0" algn="ctr">
              <a:lnSpc>
                <a:spcPct val="100000"/>
              </a:lnSpc>
              <a:spcAft>
                <a:spcPts val="1600"/>
              </a:spcAft>
              <a:buNone/>
            </a:pPr>
            <a:r>
              <a:rPr lang="es-ES" sz="1400" dirty="0"/>
              <a:t>Representación gráfica de datos para identificar patrones y tendencias.</a:t>
            </a:r>
          </a:p>
        </p:txBody>
      </p:sp>
      <p:sp>
        <p:nvSpPr>
          <p:cNvPr id="705" name="Google Shape;705;p36"/>
          <p:cNvSpPr txBox="1">
            <a:spLocks noGrp="1"/>
          </p:cNvSpPr>
          <p:nvPr>
            <p:ph type="subTitle" idx="4294967295"/>
          </p:nvPr>
        </p:nvSpPr>
        <p:spPr>
          <a:xfrm>
            <a:off x="1954923" y="2013705"/>
            <a:ext cx="2096586" cy="371400"/>
          </a:xfrm>
          <a:prstGeom prst="rect">
            <a:avLst/>
          </a:prstGeom>
        </p:spPr>
        <p:txBody>
          <a:bodyPr spcFirstLastPara="1" wrap="square" lIns="91425" tIns="255600" rIns="91425" bIns="0" anchor="ctr" anchorCtr="0">
            <a:noAutofit/>
          </a:bodyPr>
          <a:lstStyle/>
          <a:p>
            <a:pPr marL="0" lvl="0" indent="0" algn="ctr">
              <a:lnSpc>
                <a:spcPct val="100000"/>
              </a:lnSpc>
              <a:spcAft>
                <a:spcPts val="1600"/>
              </a:spcAft>
              <a:buNone/>
            </a:pPr>
            <a:r>
              <a:rPr lang="es-ES" sz="1800" b="1" dirty="0">
                <a:latin typeface="Rajdhani"/>
                <a:ea typeface="Rajdhani"/>
                <a:cs typeface="Rajdhani"/>
                <a:sym typeface="Rajdhani"/>
              </a:rPr>
              <a:t>PRE-PROCESAMIENTO</a:t>
            </a:r>
          </a:p>
        </p:txBody>
      </p:sp>
      <p:sp>
        <p:nvSpPr>
          <p:cNvPr id="706" name="Google Shape;706;p36"/>
          <p:cNvSpPr txBox="1">
            <a:spLocks noGrp="1"/>
          </p:cNvSpPr>
          <p:nvPr>
            <p:ph type="subTitle" idx="4294967295"/>
          </p:nvPr>
        </p:nvSpPr>
        <p:spPr>
          <a:xfrm>
            <a:off x="5288600" y="2125814"/>
            <a:ext cx="1658400" cy="371400"/>
          </a:xfrm>
          <a:prstGeom prst="rect">
            <a:avLst/>
          </a:prstGeom>
        </p:spPr>
        <p:txBody>
          <a:bodyPr spcFirstLastPara="1" wrap="square" lIns="91425" tIns="255600" rIns="91425" bIns="0" anchor="ctr" anchorCtr="0">
            <a:noAutofit/>
          </a:bodyPr>
          <a:lstStyle/>
          <a:p>
            <a:pPr marL="0" lvl="0" indent="0" algn="ctr">
              <a:lnSpc>
                <a:spcPct val="100000"/>
              </a:lnSpc>
              <a:spcAft>
                <a:spcPts val="1600"/>
              </a:spcAft>
              <a:buNone/>
            </a:pPr>
            <a:r>
              <a:rPr lang="es-ES" sz="1800" b="1" dirty="0">
                <a:latin typeface="Rajdhani"/>
                <a:ea typeface="Rajdhani"/>
                <a:cs typeface="Rajdhani"/>
                <a:sym typeface="Rajdhani"/>
              </a:rPr>
              <a:t>VISUALIZACIÓN</a:t>
            </a:r>
          </a:p>
        </p:txBody>
      </p:sp>
      <p:sp>
        <p:nvSpPr>
          <p:cNvPr id="707" name="Google Shape;707;p36"/>
          <p:cNvSpPr txBox="1">
            <a:spLocks noGrp="1"/>
          </p:cNvSpPr>
          <p:nvPr>
            <p:ph type="subTitle" idx="4294967295"/>
          </p:nvPr>
        </p:nvSpPr>
        <p:spPr>
          <a:xfrm>
            <a:off x="325821" y="3283565"/>
            <a:ext cx="2378346" cy="371400"/>
          </a:xfrm>
          <a:prstGeom prst="rect">
            <a:avLst/>
          </a:prstGeom>
        </p:spPr>
        <p:txBody>
          <a:bodyPr spcFirstLastPara="1" wrap="square" lIns="91425" tIns="255600" rIns="91425" bIns="0" anchor="ctr" anchorCtr="0">
            <a:noAutofit/>
          </a:bodyPr>
          <a:lstStyle/>
          <a:p>
            <a:pPr marL="0" lvl="0" indent="0" algn="ctr" rtl="0">
              <a:lnSpc>
                <a:spcPct val="100000"/>
              </a:lnSpc>
              <a:spcBef>
                <a:spcPts val="0"/>
              </a:spcBef>
              <a:spcAft>
                <a:spcPts val="1600"/>
              </a:spcAft>
              <a:buNone/>
            </a:pPr>
            <a:r>
              <a:rPr lang="en" sz="1800" b="1" dirty="0">
                <a:latin typeface="Rajdhani"/>
                <a:ea typeface="Rajdhani"/>
                <a:cs typeface="Rajdhani"/>
                <a:sym typeface="Rajdhani"/>
              </a:rPr>
              <a:t>EXTRACCIÓN DE DATOS</a:t>
            </a:r>
            <a:endParaRPr sz="1800" b="1" dirty="0">
              <a:solidFill>
                <a:srgbClr val="F3F3F3"/>
              </a:solidFill>
              <a:latin typeface="Rajdhani"/>
              <a:ea typeface="Rajdhani"/>
              <a:cs typeface="Rajdhani"/>
              <a:sym typeface="Rajdhani"/>
            </a:endParaRPr>
          </a:p>
        </p:txBody>
      </p:sp>
      <p:sp>
        <p:nvSpPr>
          <p:cNvPr id="708" name="Google Shape;708;p36"/>
          <p:cNvSpPr txBox="1">
            <a:spLocks noGrp="1"/>
          </p:cNvSpPr>
          <p:nvPr>
            <p:ph type="subTitle" idx="4294967295"/>
          </p:nvPr>
        </p:nvSpPr>
        <p:spPr>
          <a:xfrm>
            <a:off x="6834400" y="3401014"/>
            <a:ext cx="1658400" cy="371400"/>
          </a:xfrm>
          <a:prstGeom prst="rect">
            <a:avLst/>
          </a:prstGeom>
        </p:spPr>
        <p:txBody>
          <a:bodyPr spcFirstLastPara="1" wrap="square" lIns="91425" tIns="255600" rIns="91425" bIns="0" anchor="ctr" anchorCtr="0">
            <a:noAutofit/>
          </a:bodyPr>
          <a:lstStyle/>
          <a:p>
            <a:pPr marL="0" lvl="0" indent="0" algn="ctr" rtl="0">
              <a:lnSpc>
                <a:spcPct val="100000"/>
              </a:lnSpc>
              <a:spcBef>
                <a:spcPts val="0"/>
              </a:spcBef>
              <a:spcAft>
                <a:spcPts val="1600"/>
              </a:spcAft>
              <a:buNone/>
            </a:pPr>
            <a:r>
              <a:rPr lang="en" sz="1800" b="1" dirty="0">
                <a:latin typeface="Rajdhani"/>
                <a:ea typeface="Rajdhani"/>
                <a:cs typeface="Rajdhani"/>
                <a:sym typeface="Rajdhani"/>
              </a:rPr>
              <a:t>CORRELACIÓN</a:t>
            </a:r>
            <a:endParaRPr sz="1800" b="1" dirty="0">
              <a:solidFill>
                <a:srgbClr val="F3F3F3"/>
              </a:solidFill>
              <a:latin typeface="Rajdhani"/>
              <a:ea typeface="Rajdhani"/>
              <a:cs typeface="Rajdhani"/>
              <a:sym typeface="Rajdhani"/>
            </a:endParaRPr>
          </a:p>
        </p:txBody>
      </p:sp>
      <p:sp>
        <p:nvSpPr>
          <p:cNvPr id="709" name="Google Shape;709;p36"/>
          <p:cNvSpPr txBox="1">
            <a:spLocks noGrp="1"/>
          </p:cNvSpPr>
          <p:nvPr>
            <p:ph type="subTitle" idx="4294967295"/>
          </p:nvPr>
        </p:nvSpPr>
        <p:spPr>
          <a:xfrm>
            <a:off x="3394842" y="3348462"/>
            <a:ext cx="2280745" cy="371400"/>
          </a:xfrm>
          <a:prstGeom prst="rect">
            <a:avLst/>
          </a:prstGeom>
        </p:spPr>
        <p:txBody>
          <a:bodyPr spcFirstLastPara="1" wrap="square" lIns="91425" tIns="255600" rIns="91425" bIns="0" anchor="ctr" anchorCtr="0">
            <a:noAutofit/>
          </a:bodyPr>
          <a:lstStyle/>
          <a:p>
            <a:pPr marL="0" lvl="0" indent="0" algn="ctr">
              <a:lnSpc>
                <a:spcPct val="100000"/>
              </a:lnSpc>
              <a:spcAft>
                <a:spcPts val="1600"/>
              </a:spcAft>
              <a:buNone/>
            </a:pPr>
            <a:r>
              <a:rPr lang="es-ES" sz="1800" b="1" dirty="0">
                <a:latin typeface="Rajdhani"/>
                <a:ea typeface="Rajdhani"/>
                <a:cs typeface="Rajdhani"/>
                <a:sym typeface="Rajdhani"/>
              </a:rPr>
              <a:t>Resumen o Extracción de Características</a:t>
            </a:r>
          </a:p>
        </p:txBody>
      </p:sp>
      <p:sp>
        <p:nvSpPr>
          <p:cNvPr id="710" name="Google Shape;710;p36"/>
          <p:cNvSpPr/>
          <p:nvPr/>
        </p:nvSpPr>
        <p:spPr>
          <a:xfrm>
            <a:off x="11942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1" name="Google Shape;711;p36"/>
          <p:cNvSpPr/>
          <p:nvPr/>
        </p:nvSpPr>
        <p:spPr>
          <a:xfrm>
            <a:off x="27399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2" name="Google Shape;712;p36"/>
          <p:cNvSpPr/>
          <p:nvPr/>
        </p:nvSpPr>
        <p:spPr>
          <a:xfrm>
            <a:off x="42856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3" name="Google Shape;713;p36"/>
          <p:cNvSpPr/>
          <p:nvPr/>
        </p:nvSpPr>
        <p:spPr>
          <a:xfrm>
            <a:off x="58313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4" name="Google Shape;714;p36"/>
          <p:cNvSpPr/>
          <p:nvPr/>
        </p:nvSpPr>
        <p:spPr>
          <a:xfrm>
            <a:off x="73770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715" name="Google Shape;715;p36"/>
          <p:cNvCxnSpPr>
            <a:stCxn id="710" idx="6"/>
            <a:endCxn id="711" idx="2"/>
          </p:cNvCxnSpPr>
          <p:nvPr/>
        </p:nvCxnSpPr>
        <p:spPr>
          <a:xfrm>
            <a:off x="1766950" y="2962725"/>
            <a:ext cx="972900" cy="0"/>
          </a:xfrm>
          <a:prstGeom prst="straightConnector1">
            <a:avLst/>
          </a:prstGeom>
          <a:noFill/>
          <a:ln w="19050" cap="flat" cmpd="sng">
            <a:solidFill>
              <a:srgbClr val="F3F3F3"/>
            </a:solidFill>
            <a:prstDash val="solid"/>
            <a:round/>
            <a:headEnd type="none" w="med" len="med"/>
            <a:tailEnd type="none" w="med" len="med"/>
          </a:ln>
        </p:spPr>
      </p:cxnSp>
      <p:cxnSp>
        <p:nvCxnSpPr>
          <p:cNvPr id="716" name="Google Shape;716;p36"/>
          <p:cNvCxnSpPr>
            <a:stCxn id="711" idx="6"/>
            <a:endCxn id="712" idx="2"/>
          </p:cNvCxnSpPr>
          <p:nvPr/>
        </p:nvCxnSpPr>
        <p:spPr>
          <a:xfrm>
            <a:off x="3312650" y="2962725"/>
            <a:ext cx="972900" cy="0"/>
          </a:xfrm>
          <a:prstGeom prst="straightConnector1">
            <a:avLst/>
          </a:prstGeom>
          <a:noFill/>
          <a:ln w="19050" cap="flat" cmpd="sng">
            <a:solidFill>
              <a:srgbClr val="F3F3F3"/>
            </a:solidFill>
            <a:prstDash val="solid"/>
            <a:round/>
            <a:headEnd type="none" w="med" len="med"/>
            <a:tailEnd type="none" w="med" len="med"/>
          </a:ln>
        </p:spPr>
      </p:cxnSp>
      <p:cxnSp>
        <p:nvCxnSpPr>
          <p:cNvPr id="717" name="Google Shape;717;p36"/>
          <p:cNvCxnSpPr>
            <a:stCxn id="712" idx="6"/>
            <a:endCxn id="713" idx="2"/>
          </p:cNvCxnSpPr>
          <p:nvPr/>
        </p:nvCxnSpPr>
        <p:spPr>
          <a:xfrm>
            <a:off x="4858350" y="2962725"/>
            <a:ext cx="972900" cy="0"/>
          </a:xfrm>
          <a:prstGeom prst="straightConnector1">
            <a:avLst/>
          </a:prstGeom>
          <a:noFill/>
          <a:ln w="19050" cap="flat" cmpd="sng">
            <a:solidFill>
              <a:srgbClr val="F3F3F3"/>
            </a:solidFill>
            <a:prstDash val="solid"/>
            <a:round/>
            <a:headEnd type="none" w="med" len="med"/>
            <a:tailEnd type="none" w="med" len="med"/>
          </a:ln>
        </p:spPr>
      </p:cxnSp>
      <p:cxnSp>
        <p:nvCxnSpPr>
          <p:cNvPr id="718" name="Google Shape;718;p36"/>
          <p:cNvCxnSpPr>
            <a:stCxn id="713" idx="6"/>
            <a:endCxn id="714" idx="2"/>
          </p:cNvCxnSpPr>
          <p:nvPr/>
        </p:nvCxnSpPr>
        <p:spPr>
          <a:xfrm>
            <a:off x="6404050" y="2962725"/>
            <a:ext cx="972900" cy="0"/>
          </a:xfrm>
          <a:prstGeom prst="straightConnector1">
            <a:avLst/>
          </a:prstGeom>
          <a:noFill/>
          <a:ln w="19050" cap="flat" cmpd="sng">
            <a:solidFill>
              <a:srgbClr val="F3F3F3"/>
            </a:solidFill>
            <a:prstDash val="solid"/>
            <a:round/>
            <a:headEnd type="none" w="med" len="med"/>
            <a:tailEnd type="none" w="med" len="med"/>
          </a:ln>
        </p:spPr>
      </p:cxnSp>
      <p:grpSp>
        <p:nvGrpSpPr>
          <p:cNvPr id="2" name="Google Shape;719;p36"/>
          <p:cNvGrpSpPr/>
          <p:nvPr/>
        </p:nvGrpSpPr>
        <p:grpSpPr>
          <a:xfrm>
            <a:off x="1332734" y="2826965"/>
            <a:ext cx="288452" cy="275353"/>
            <a:chOff x="4126815" y="2760704"/>
            <a:chExt cx="380393" cy="363118"/>
          </a:xfrm>
        </p:grpSpPr>
        <p:sp>
          <p:nvSpPr>
            <p:cNvPr id="720" name="Google Shape;720;p36"/>
            <p:cNvSpPr/>
            <p:nvPr/>
          </p:nvSpPr>
          <p:spPr>
            <a:xfrm>
              <a:off x="4219825" y="2822435"/>
              <a:ext cx="103267" cy="29056"/>
            </a:xfrm>
            <a:custGeom>
              <a:avLst/>
              <a:gdLst/>
              <a:ahLst/>
              <a:cxnLst/>
              <a:rect l="l" t="t" r="r" b="b"/>
              <a:pathLst>
                <a:path w="3252" h="915" extrusionOk="0">
                  <a:moveTo>
                    <a:pt x="1620" y="0"/>
                  </a:moveTo>
                  <a:cubicBezTo>
                    <a:pt x="1025" y="0"/>
                    <a:pt x="477" y="215"/>
                    <a:pt x="60" y="631"/>
                  </a:cubicBezTo>
                  <a:cubicBezTo>
                    <a:pt x="1" y="691"/>
                    <a:pt x="1" y="810"/>
                    <a:pt x="60" y="869"/>
                  </a:cubicBezTo>
                  <a:cubicBezTo>
                    <a:pt x="90" y="899"/>
                    <a:pt x="132" y="914"/>
                    <a:pt x="175" y="914"/>
                  </a:cubicBezTo>
                  <a:cubicBezTo>
                    <a:pt x="218" y="914"/>
                    <a:pt x="263" y="899"/>
                    <a:pt x="298" y="869"/>
                  </a:cubicBezTo>
                  <a:cubicBezTo>
                    <a:pt x="656" y="512"/>
                    <a:pt x="1120" y="322"/>
                    <a:pt x="1620" y="322"/>
                  </a:cubicBezTo>
                  <a:cubicBezTo>
                    <a:pt x="2132" y="322"/>
                    <a:pt x="2596" y="512"/>
                    <a:pt x="2953" y="869"/>
                  </a:cubicBezTo>
                  <a:cubicBezTo>
                    <a:pt x="2983" y="899"/>
                    <a:pt x="3028" y="914"/>
                    <a:pt x="3073" y="914"/>
                  </a:cubicBezTo>
                  <a:cubicBezTo>
                    <a:pt x="3117" y="914"/>
                    <a:pt x="3162" y="899"/>
                    <a:pt x="3192" y="869"/>
                  </a:cubicBezTo>
                  <a:cubicBezTo>
                    <a:pt x="3251" y="810"/>
                    <a:pt x="3251" y="691"/>
                    <a:pt x="3192" y="631"/>
                  </a:cubicBezTo>
                  <a:cubicBezTo>
                    <a:pt x="2775" y="215"/>
                    <a:pt x="2215" y="0"/>
                    <a:pt x="162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1" name="Google Shape;721;p36"/>
            <p:cNvSpPr/>
            <p:nvPr/>
          </p:nvSpPr>
          <p:spPr>
            <a:xfrm>
              <a:off x="4126815" y="2760704"/>
              <a:ext cx="380393" cy="363118"/>
            </a:xfrm>
            <a:custGeom>
              <a:avLst/>
              <a:gdLst/>
              <a:ahLst/>
              <a:cxnLst/>
              <a:rect l="l" t="t" r="r" b="b"/>
              <a:pathLst>
                <a:path w="11979" h="11435" extrusionOk="0">
                  <a:moveTo>
                    <a:pt x="7621" y="6921"/>
                  </a:moveTo>
                  <a:lnTo>
                    <a:pt x="8061" y="7373"/>
                  </a:lnTo>
                  <a:lnTo>
                    <a:pt x="7787" y="7659"/>
                  </a:lnTo>
                  <a:lnTo>
                    <a:pt x="7335" y="7207"/>
                  </a:lnTo>
                  <a:cubicBezTo>
                    <a:pt x="7442" y="7123"/>
                    <a:pt x="7526" y="7016"/>
                    <a:pt x="7621" y="6921"/>
                  </a:cubicBezTo>
                  <a:close/>
                  <a:moveTo>
                    <a:pt x="4552" y="328"/>
                  </a:moveTo>
                  <a:cubicBezTo>
                    <a:pt x="5525" y="328"/>
                    <a:pt x="6496" y="700"/>
                    <a:pt x="7228" y="1444"/>
                  </a:cubicBezTo>
                  <a:cubicBezTo>
                    <a:pt x="8645" y="2861"/>
                    <a:pt x="8704" y="5076"/>
                    <a:pt x="7466" y="6564"/>
                  </a:cubicBezTo>
                  <a:cubicBezTo>
                    <a:pt x="7311" y="6766"/>
                    <a:pt x="7156" y="6909"/>
                    <a:pt x="6978" y="7064"/>
                  </a:cubicBezTo>
                  <a:cubicBezTo>
                    <a:pt x="6279" y="7651"/>
                    <a:pt x="5417" y="7944"/>
                    <a:pt x="4554" y="7944"/>
                  </a:cubicBezTo>
                  <a:cubicBezTo>
                    <a:pt x="3579" y="7944"/>
                    <a:pt x="2603" y="7571"/>
                    <a:pt x="1858" y="6826"/>
                  </a:cubicBezTo>
                  <a:cubicBezTo>
                    <a:pt x="370" y="5338"/>
                    <a:pt x="370" y="2921"/>
                    <a:pt x="1858" y="1444"/>
                  </a:cubicBezTo>
                  <a:cubicBezTo>
                    <a:pt x="2602" y="700"/>
                    <a:pt x="3579" y="328"/>
                    <a:pt x="4552" y="328"/>
                  </a:cubicBezTo>
                  <a:close/>
                  <a:moveTo>
                    <a:pt x="8518" y="7440"/>
                  </a:moveTo>
                  <a:cubicBezTo>
                    <a:pt x="8550" y="7440"/>
                    <a:pt x="8580" y="7453"/>
                    <a:pt x="8597" y="7481"/>
                  </a:cubicBezTo>
                  <a:lnTo>
                    <a:pt x="9061" y="7897"/>
                  </a:lnTo>
                  <a:lnTo>
                    <a:pt x="8276" y="8683"/>
                  </a:lnTo>
                  <a:lnTo>
                    <a:pt x="7883" y="8195"/>
                  </a:lnTo>
                  <a:cubicBezTo>
                    <a:pt x="7847" y="8135"/>
                    <a:pt x="7847" y="8052"/>
                    <a:pt x="7883" y="8016"/>
                  </a:cubicBezTo>
                  <a:lnTo>
                    <a:pt x="8418" y="7481"/>
                  </a:lnTo>
                  <a:cubicBezTo>
                    <a:pt x="8444" y="7456"/>
                    <a:pt x="8482" y="7440"/>
                    <a:pt x="8518" y="7440"/>
                  </a:cubicBezTo>
                  <a:close/>
                  <a:moveTo>
                    <a:pt x="9335" y="8100"/>
                  </a:moveTo>
                  <a:lnTo>
                    <a:pt x="11252" y="9779"/>
                  </a:lnTo>
                  <a:cubicBezTo>
                    <a:pt x="11574" y="10064"/>
                    <a:pt x="11597" y="10576"/>
                    <a:pt x="11276" y="10886"/>
                  </a:cubicBezTo>
                  <a:cubicBezTo>
                    <a:pt x="11128" y="11033"/>
                    <a:pt x="10940" y="11105"/>
                    <a:pt x="10752" y="11105"/>
                  </a:cubicBezTo>
                  <a:cubicBezTo>
                    <a:pt x="10544" y="11105"/>
                    <a:pt x="10336" y="11018"/>
                    <a:pt x="10181" y="10850"/>
                  </a:cubicBezTo>
                  <a:lnTo>
                    <a:pt x="8514" y="8921"/>
                  </a:lnTo>
                  <a:lnTo>
                    <a:pt x="9335" y="8100"/>
                  </a:lnTo>
                  <a:close/>
                  <a:moveTo>
                    <a:pt x="4543" y="1"/>
                  </a:moveTo>
                  <a:cubicBezTo>
                    <a:pt x="3483" y="1"/>
                    <a:pt x="2424" y="402"/>
                    <a:pt x="1620" y="1206"/>
                  </a:cubicBezTo>
                  <a:cubicBezTo>
                    <a:pt x="1" y="2837"/>
                    <a:pt x="1" y="5457"/>
                    <a:pt x="1620" y="7064"/>
                  </a:cubicBezTo>
                  <a:cubicBezTo>
                    <a:pt x="2431" y="7875"/>
                    <a:pt x="3489" y="8272"/>
                    <a:pt x="4543" y="8272"/>
                  </a:cubicBezTo>
                  <a:cubicBezTo>
                    <a:pt x="5440" y="8272"/>
                    <a:pt x="6334" y="7985"/>
                    <a:pt x="7073" y="7421"/>
                  </a:cubicBezTo>
                  <a:lnTo>
                    <a:pt x="7561" y="7909"/>
                  </a:lnTo>
                  <a:cubicBezTo>
                    <a:pt x="7490" y="8076"/>
                    <a:pt x="7502" y="8278"/>
                    <a:pt x="7633" y="8409"/>
                  </a:cubicBezTo>
                  <a:lnTo>
                    <a:pt x="9954" y="11064"/>
                  </a:lnTo>
                  <a:cubicBezTo>
                    <a:pt x="10171" y="11312"/>
                    <a:pt x="10471" y="11434"/>
                    <a:pt x="10771" y="11434"/>
                  </a:cubicBezTo>
                  <a:cubicBezTo>
                    <a:pt x="11049" y="11434"/>
                    <a:pt x="11326" y="11330"/>
                    <a:pt x="11538" y="11124"/>
                  </a:cubicBezTo>
                  <a:cubicBezTo>
                    <a:pt x="11978" y="10671"/>
                    <a:pt x="11955" y="9945"/>
                    <a:pt x="11478" y="9540"/>
                  </a:cubicBezTo>
                  <a:lnTo>
                    <a:pt x="8823" y="7219"/>
                  </a:lnTo>
                  <a:cubicBezTo>
                    <a:pt x="8737" y="7139"/>
                    <a:pt x="8629" y="7104"/>
                    <a:pt x="8522" y="7104"/>
                  </a:cubicBezTo>
                  <a:cubicBezTo>
                    <a:pt x="8453" y="7104"/>
                    <a:pt x="8384" y="7119"/>
                    <a:pt x="8323" y="7147"/>
                  </a:cubicBezTo>
                  <a:lnTo>
                    <a:pt x="7823" y="6659"/>
                  </a:lnTo>
                  <a:cubicBezTo>
                    <a:pt x="9073" y="5052"/>
                    <a:pt x="8978" y="2694"/>
                    <a:pt x="7466" y="1206"/>
                  </a:cubicBezTo>
                  <a:cubicBezTo>
                    <a:pt x="6662" y="402"/>
                    <a:pt x="5603" y="1"/>
                    <a:pt x="454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2" name="Google Shape;722;p36"/>
            <p:cNvSpPr/>
            <p:nvPr/>
          </p:nvSpPr>
          <p:spPr>
            <a:xfrm>
              <a:off x="4278826" y="2791379"/>
              <a:ext cx="103998" cy="201962"/>
            </a:xfrm>
            <a:custGeom>
              <a:avLst/>
              <a:gdLst/>
              <a:ahLst/>
              <a:cxnLst/>
              <a:rect l="l" t="t" r="r" b="b"/>
              <a:pathLst>
                <a:path w="3275" h="6360" extrusionOk="0">
                  <a:moveTo>
                    <a:pt x="191" y="0"/>
                  </a:moveTo>
                  <a:cubicBezTo>
                    <a:pt x="106" y="0"/>
                    <a:pt x="35" y="59"/>
                    <a:pt x="24" y="157"/>
                  </a:cubicBezTo>
                  <a:cubicBezTo>
                    <a:pt x="0" y="264"/>
                    <a:pt x="60" y="335"/>
                    <a:pt x="167" y="347"/>
                  </a:cubicBezTo>
                  <a:cubicBezTo>
                    <a:pt x="798" y="442"/>
                    <a:pt x="1345" y="716"/>
                    <a:pt x="1786" y="1169"/>
                  </a:cubicBezTo>
                  <a:cubicBezTo>
                    <a:pt x="2905" y="2288"/>
                    <a:pt x="2905" y="4110"/>
                    <a:pt x="1786" y="5229"/>
                  </a:cubicBezTo>
                  <a:cubicBezTo>
                    <a:pt x="1345" y="5645"/>
                    <a:pt x="774" y="5931"/>
                    <a:pt x="167" y="6015"/>
                  </a:cubicBezTo>
                  <a:cubicBezTo>
                    <a:pt x="83" y="6038"/>
                    <a:pt x="24" y="6122"/>
                    <a:pt x="24" y="6217"/>
                  </a:cubicBezTo>
                  <a:cubicBezTo>
                    <a:pt x="36" y="6300"/>
                    <a:pt x="107" y="6360"/>
                    <a:pt x="179" y="6360"/>
                  </a:cubicBezTo>
                  <a:lnTo>
                    <a:pt x="214" y="6360"/>
                  </a:lnTo>
                  <a:cubicBezTo>
                    <a:pt x="917" y="6253"/>
                    <a:pt x="1536" y="5943"/>
                    <a:pt x="2024" y="5455"/>
                  </a:cubicBezTo>
                  <a:cubicBezTo>
                    <a:pt x="3274" y="4205"/>
                    <a:pt x="3274" y="2169"/>
                    <a:pt x="2024" y="919"/>
                  </a:cubicBezTo>
                  <a:cubicBezTo>
                    <a:pt x="1536" y="419"/>
                    <a:pt x="917" y="109"/>
                    <a:pt x="214" y="2"/>
                  </a:cubicBezTo>
                  <a:cubicBezTo>
                    <a:pt x="206" y="1"/>
                    <a:pt x="198" y="0"/>
                    <a:pt x="19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3" name="Google Shape;723;p36"/>
            <p:cNvSpPr/>
            <p:nvPr/>
          </p:nvSpPr>
          <p:spPr>
            <a:xfrm>
              <a:off x="4159332" y="2791379"/>
              <a:ext cx="105903" cy="201962"/>
            </a:xfrm>
            <a:custGeom>
              <a:avLst/>
              <a:gdLst/>
              <a:ahLst/>
              <a:cxnLst/>
              <a:rect l="l" t="t" r="r" b="b"/>
              <a:pathLst>
                <a:path w="3335" h="6360" extrusionOk="0">
                  <a:moveTo>
                    <a:pt x="3162" y="1"/>
                  </a:moveTo>
                  <a:cubicBezTo>
                    <a:pt x="3156" y="1"/>
                    <a:pt x="3150" y="1"/>
                    <a:pt x="3144" y="2"/>
                  </a:cubicBezTo>
                  <a:cubicBezTo>
                    <a:pt x="2430" y="61"/>
                    <a:pt x="1775" y="383"/>
                    <a:pt x="1251" y="895"/>
                  </a:cubicBezTo>
                  <a:cubicBezTo>
                    <a:pt x="1" y="2145"/>
                    <a:pt x="1" y="4193"/>
                    <a:pt x="1251" y="5443"/>
                  </a:cubicBezTo>
                  <a:cubicBezTo>
                    <a:pt x="1775" y="5955"/>
                    <a:pt x="2430" y="6277"/>
                    <a:pt x="3144" y="6360"/>
                  </a:cubicBezTo>
                  <a:lnTo>
                    <a:pt x="3156" y="6360"/>
                  </a:lnTo>
                  <a:cubicBezTo>
                    <a:pt x="3251" y="6360"/>
                    <a:pt x="3311" y="6300"/>
                    <a:pt x="3323" y="6217"/>
                  </a:cubicBezTo>
                  <a:cubicBezTo>
                    <a:pt x="3334" y="6122"/>
                    <a:pt x="3263" y="6038"/>
                    <a:pt x="3168" y="6038"/>
                  </a:cubicBezTo>
                  <a:cubicBezTo>
                    <a:pt x="2537" y="5955"/>
                    <a:pt x="1941" y="5681"/>
                    <a:pt x="1477" y="5217"/>
                  </a:cubicBezTo>
                  <a:cubicBezTo>
                    <a:pt x="358" y="4098"/>
                    <a:pt x="358" y="2264"/>
                    <a:pt x="1477" y="1157"/>
                  </a:cubicBezTo>
                  <a:cubicBezTo>
                    <a:pt x="1941" y="692"/>
                    <a:pt x="2513" y="407"/>
                    <a:pt x="3168" y="335"/>
                  </a:cubicBezTo>
                  <a:cubicBezTo>
                    <a:pt x="3263" y="311"/>
                    <a:pt x="3334" y="240"/>
                    <a:pt x="3323" y="157"/>
                  </a:cubicBezTo>
                  <a:cubicBezTo>
                    <a:pt x="3312" y="68"/>
                    <a:pt x="3239" y="1"/>
                    <a:pt x="316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 name="Google Shape;724;p36"/>
          <p:cNvGrpSpPr/>
          <p:nvPr/>
        </p:nvGrpSpPr>
        <p:grpSpPr>
          <a:xfrm>
            <a:off x="2885622" y="2824148"/>
            <a:ext cx="281276" cy="280987"/>
            <a:chOff x="2497275" y="2744159"/>
            <a:chExt cx="370930" cy="370549"/>
          </a:xfrm>
        </p:grpSpPr>
        <p:sp>
          <p:nvSpPr>
            <p:cNvPr id="725" name="Google Shape;725;p36"/>
            <p:cNvSpPr/>
            <p:nvPr/>
          </p:nvSpPr>
          <p:spPr>
            <a:xfrm>
              <a:off x="2497275" y="2744159"/>
              <a:ext cx="284366" cy="284747"/>
            </a:xfrm>
            <a:custGeom>
              <a:avLst/>
              <a:gdLst/>
              <a:ahLst/>
              <a:cxnLst/>
              <a:rect l="l" t="t" r="r" b="b"/>
              <a:pathLst>
                <a:path w="8955" h="8967" extrusionOk="0">
                  <a:moveTo>
                    <a:pt x="4204" y="1"/>
                  </a:moveTo>
                  <a:cubicBezTo>
                    <a:pt x="3942" y="1"/>
                    <a:pt x="3704" y="203"/>
                    <a:pt x="3644" y="465"/>
                  </a:cubicBezTo>
                  <a:lnTo>
                    <a:pt x="3466" y="1334"/>
                  </a:lnTo>
                  <a:cubicBezTo>
                    <a:pt x="3287" y="1394"/>
                    <a:pt x="3108" y="1465"/>
                    <a:pt x="2942" y="1537"/>
                  </a:cubicBezTo>
                  <a:lnTo>
                    <a:pt x="2215" y="1048"/>
                  </a:lnTo>
                  <a:cubicBezTo>
                    <a:pt x="2120" y="983"/>
                    <a:pt x="2009" y="952"/>
                    <a:pt x="1899" y="952"/>
                  </a:cubicBezTo>
                  <a:cubicBezTo>
                    <a:pt x="1749" y="952"/>
                    <a:pt x="1599" y="1010"/>
                    <a:pt x="1489" y="1120"/>
                  </a:cubicBezTo>
                  <a:lnTo>
                    <a:pt x="1108" y="1489"/>
                  </a:lnTo>
                  <a:cubicBezTo>
                    <a:pt x="918" y="1691"/>
                    <a:pt x="894" y="1989"/>
                    <a:pt x="1037" y="2227"/>
                  </a:cubicBezTo>
                  <a:lnTo>
                    <a:pt x="1525" y="2953"/>
                  </a:lnTo>
                  <a:cubicBezTo>
                    <a:pt x="1441" y="3120"/>
                    <a:pt x="1370" y="3287"/>
                    <a:pt x="1322" y="3465"/>
                  </a:cubicBezTo>
                  <a:lnTo>
                    <a:pt x="453" y="3644"/>
                  </a:lnTo>
                  <a:cubicBezTo>
                    <a:pt x="191" y="3703"/>
                    <a:pt x="1" y="3930"/>
                    <a:pt x="1" y="4215"/>
                  </a:cubicBezTo>
                  <a:lnTo>
                    <a:pt x="1" y="4751"/>
                  </a:lnTo>
                  <a:cubicBezTo>
                    <a:pt x="1" y="5025"/>
                    <a:pt x="191" y="5251"/>
                    <a:pt x="453" y="5323"/>
                  </a:cubicBezTo>
                  <a:lnTo>
                    <a:pt x="1322" y="5501"/>
                  </a:lnTo>
                  <a:cubicBezTo>
                    <a:pt x="1382" y="5668"/>
                    <a:pt x="1453" y="5847"/>
                    <a:pt x="1525" y="6013"/>
                  </a:cubicBezTo>
                  <a:lnTo>
                    <a:pt x="1037" y="6740"/>
                  </a:lnTo>
                  <a:cubicBezTo>
                    <a:pt x="894" y="6966"/>
                    <a:pt x="918" y="7287"/>
                    <a:pt x="1108" y="7478"/>
                  </a:cubicBezTo>
                  <a:lnTo>
                    <a:pt x="1489" y="7847"/>
                  </a:lnTo>
                  <a:cubicBezTo>
                    <a:pt x="1599" y="7957"/>
                    <a:pt x="1745" y="8015"/>
                    <a:pt x="1894" y="8015"/>
                  </a:cubicBezTo>
                  <a:cubicBezTo>
                    <a:pt x="2003" y="8015"/>
                    <a:pt x="2115" y="7984"/>
                    <a:pt x="2215" y="7918"/>
                  </a:cubicBezTo>
                  <a:lnTo>
                    <a:pt x="2942" y="7430"/>
                  </a:lnTo>
                  <a:cubicBezTo>
                    <a:pt x="3108" y="7513"/>
                    <a:pt x="3287" y="7597"/>
                    <a:pt x="3466" y="7633"/>
                  </a:cubicBezTo>
                  <a:lnTo>
                    <a:pt x="3644" y="8502"/>
                  </a:lnTo>
                  <a:cubicBezTo>
                    <a:pt x="3704" y="8764"/>
                    <a:pt x="3930" y="8966"/>
                    <a:pt x="4204" y="8966"/>
                  </a:cubicBezTo>
                  <a:lnTo>
                    <a:pt x="4740" y="8966"/>
                  </a:lnTo>
                  <a:cubicBezTo>
                    <a:pt x="5013" y="8966"/>
                    <a:pt x="5251" y="8764"/>
                    <a:pt x="5311" y="8502"/>
                  </a:cubicBezTo>
                  <a:lnTo>
                    <a:pt x="5490" y="7633"/>
                  </a:lnTo>
                  <a:cubicBezTo>
                    <a:pt x="5621" y="7597"/>
                    <a:pt x="5775" y="7537"/>
                    <a:pt x="5906" y="7478"/>
                  </a:cubicBezTo>
                  <a:cubicBezTo>
                    <a:pt x="6002" y="7442"/>
                    <a:pt x="6037" y="7323"/>
                    <a:pt x="6002" y="7240"/>
                  </a:cubicBezTo>
                  <a:cubicBezTo>
                    <a:pt x="5966" y="7169"/>
                    <a:pt x="5898" y="7131"/>
                    <a:pt x="5831" y="7131"/>
                  </a:cubicBezTo>
                  <a:cubicBezTo>
                    <a:pt x="5808" y="7131"/>
                    <a:pt x="5785" y="7135"/>
                    <a:pt x="5763" y="7144"/>
                  </a:cubicBezTo>
                  <a:cubicBezTo>
                    <a:pt x="5609" y="7228"/>
                    <a:pt x="5466" y="7287"/>
                    <a:pt x="5299" y="7323"/>
                  </a:cubicBezTo>
                  <a:cubicBezTo>
                    <a:pt x="5240" y="7347"/>
                    <a:pt x="5180" y="7406"/>
                    <a:pt x="5168" y="7454"/>
                  </a:cubicBezTo>
                  <a:lnTo>
                    <a:pt x="4966" y="8430"/>
                  </a:lnTo>
                  <a:cubicBezTo>
                    <a:pt x="4954" y="8514"/>
                    <a:pt x="4870" y="8597"/>
                    <a:pt x="4763" y="8597"/>
                  </a:cubicBezTo>
                  <a:lnTo>
                    <a:pt x="4228" y="8597"/>
                  </a:lnTo>
                  <a:cubicBezTo>
                    <a:pt x="4120" y="8597"/>
                    <a:pt x="4049" y="8514"/>
                    <a:pt x="4013" y="8430"/>
                  </a:cubicBezTo>
                  <a:lnTo>
                    <a:pt x="3823" y="7454"/>
                  </a:lnTo>
                  <a:cubicBezTo>
                    <a:pt x="3811" y="7383"/>
                    <a:pt x="3763" y="7335"/>
                    <a:pt x="3692" y="7323"/>
                  </a:cubicBezTo>
                  <a:cubicBezTo>
                    <a:pt x="3466" y="7263"/>
                    <a:pt x="3239" y="7180"/>
                    <a:pt x="3049" y="7061"/>
                  </a:cubicBezTo>
                  <a:cubicBezTo>
                    <a:pt x="3019" y="7043"/>
                    <a:pt x="2986" y="7034"/>
                    <a:pt x="2954" y="7034"/>
                  </a:cubicBezTo>
                  <a:cubicBezTo>
                    <a:pt x="2921" y="7034"/>
                    <a:pt x="2888" y="7043"/>
                    <a:pt x="2858" y="7061"/>
                  </a:cubicBezTo>
                  <a:lnTo>
                    <a:pt x="2037" y="7609"/>
                  </a:lnTo>
                  <a:cubicBezTo>
                    <a:pt x="2006" y="7634"/>
                    <a:pt x="1966" y="7647"/>
                    <a:pt x="1926" y="7647"/>
                  </a:cubicBezTo>
                  <a:cubicBezTo>
                    <a:pt x="1874" y="7647"/>
                    <a:pt x="1821" y="7625"/>
                    <a:pt x="1787" y="7585"/>
                  </a:cubicBezTo>
                  <a:lnTo>
                    <a:pt x="1418" y="7204"/>
                  </a:lnTo>
                  <a:cubicBezTo>
                    <a:pt x="1334" y="7132"/>
                    <a:pt x="1334" y="7025"/>
                    <a:pt x="1382" y="6954"/>
                  </a:cubicBezTo>
                  <a:lnTo>
                    <a:pt x="1930" y="6132"/>
                  </a:lnTo>
                  <a:cubicBezTo>
                    <a:pt x="1977" y="6073"/>
                    <a:pt x="1977" y="6001"/>
                    <a:pt x="1930" y="5942"/>
                  </a:cubicBezTo>
                  <a:cubicBezTo>
                    <a:pt x="1811" y="5739"/>
                    <a:pt x="1727" y="5525"/>
                    <a:pt x="1668" y="5299"/>
                  </a:cubicBezTo>
                  <a:cubicBezTo>
                    <a:pt x="1656" y="5239"/>
                    <a:pt x="1596" y="5180"/>
                    <a:pt x="1537" y="5168"/>
                  </a:cubicBezTo>
                  <a:lnTo>
                    <a:pt x="560" y="4977"/>
                  </a:lnTo>
                  <a:cubicBezTo>
                    <a:pt x="477" y="4954"/>
                    <a:pt x="406" y="4870"/>
                    <a:pt x="406" y="4763"/>
                  </a:cubicBezTo>
                  <a:lnTo>
                    <a:pt x="406" y="4227"/>
                  </a:lnTo>
                  <a:cubicBezTo>
                    <a:pt x="406" y="4132"/>
                    <a:pt x="477" y="4049"/>
                    <a:pt x="560" y="4025"/>
                  </a:cubicBezTo>
                  <a:lnTo>
                    <a:pt x="1537" y="3834"/>
                  </a:lnTo>
                  <a:cubicBezTo>
                    <a:pt x="1608" y="3811"/>
                    <a:pt x="1656" y="3775"/>
                    <a:pt x="1668" y="3692"/>
                  </a:cubicBezTo>
                  <a:cubicBezTo>
                    <a:pt x="1727" y="3477"/>
                    <a:pt x="1811" y="3251"/>
                    <a:pt x="1930" y="3061"/>
                  </a:cubicBezTo>
                  <a:cubicBezTo>
                    <a:pt x="1965" y="3001"/>
                    <a:pt x="1965" y="2918"/>
                    <a:pt x="1930" y="2858"/>
                  </a:cubicBezTo>
                  <a:lnTo>
                    <a:pt x="1382" y="2049"/>
                  </a:lnTo>
                  <a:cubicBezTo>
                    <a:pt x="1322" y="1965"/>
                    <a:pt x="1334" y="1846"/>
                    <a:pt x="1418" y="1787"/>
                  </a:cubicBezTo>
                  <a:lnTo>
                    <a:pt x="1787" y="1417"/>
                  </a:lnTo>
                  <a:cubicBezTo>
                    <a:pt x="1826" y="1378"/>
                    <a:pt x="1876" y="1360"/>
                    <a:pt x="1925" y="1360"/>
                  </a:cubicBezTo>
                  <a:cubicBezTo>
                    <a:pt x="1965" y="1360"/>
                    <a:pt x="2005" y="1372"/>
                    <a:pt x="2037" y="1394"/>
                  </a:cubicBezTo>
                  <a:lnTo>
                    <a:pt x="2858" y="1941"/>
                  </a:lnTo>
                  <a:cubicBezTo>
                    <a:pt x="2888" y="1965"/>
                    <a:pt x="2921" y="1977"/>
                    <a:pt x="2954" y="1977"/>
                  </a:cubicBezTo>
                  <a:cubicBezTo>
                    <a:pt x="2986" y="1977"/>
                    <a:pt x="3019" y="1965"/>
                    <a:pt x="3049" y="1941"/>
                  </a:cubicBezTo>
                  <a:cubicBezTo>
                    <a:pt x="3263" y="1822"/>
                    <a:pt x="3466" y="1727"/>
                    <a:pt x="3692" y="1668"/>
                  </a:cubicBezTo>
                  <a:cubicBezTo>
                    <a:pt x="3751" y="1656"/>
                    <a:pt x="3811" y="1596"/>
                    <a:pt x="3823" y="1537"/>
                  </a:cubicBezTo>
                  <a:lnTo>
                    <a:pt x="4013" y="572"/>
                  </a:lnTo>
                  <a:cubicBezTo>
                    <a:pt x="4037" y="477"/>
                    <a:pt x="4120" y="405"/>
                    <a:pt x="4228" y="405"/>
                  </a:cubicBezTo>
                  <a:lnTo>
                    <a:pt x="4763" y="405"/>
                  </a:lnTo>
                  <a:cubicBezTo>
                    <a:pt x="4870" y="405"/>
                    <a:pt x="4942" y="477"/>
                    <a:pt x="4966" y="572"/>
                  </a:cubicBezTo>
                  <a:lnTo>
                    <a:pt x="5168" y="1537"/>
                  </a:lnTo>
                  <a:cubicBezTo>
                    <a:pt x="5180" y="1608"/>
                    <a:pt x="5216" y="1656"/>
                    <a:pt x="5299" y="1668"/>
                  </a:cubicBezTo>
                  <a:cubicBezTo>
                    <a:pt x="5513" y="1727"/>
                    <a:pt x="5740" y="1822"/>
                    <a:pt x="5930" y="1941"/>
                  </a:cubicBezTo>
                  <a:cubicBezTo>
                    <a:pt x="5960" y="1953"/>
                    <a:pt x="5996" y="1959"/>
                    <a:pt x="6031" y="1959"/>
                  </a:cubicBezTo>
                  <a:cubicBezTo>
                    <a:pt x="6067" y="1959"/>
                    <a:pt x="6103" y="1953"/>
                    <a:pt x="6133" y="1941"/>
                  </a:cubicBezTo>
                  <a:lnTo>
                    <a:pt x="6942" y="1394"/>
                  </a:lnTo>
                  <a:cubicBezTo>
                    <a:pt x="6978" y="1368"/>
                    <a:pt x="7021" y="1356"/>
                    <a:pt x="7063" y="1356"/>
                  </a:cubicBezTo>
                  <a:cubicBezTo>
                    <a:pt x="7117" y="1356"/>
                    <a:pt x="7170" y="1377"/>
                    <a:pt x="7204" y="1417"/>
                  </a:cubicBezTo>
                  <a:lnTo>
                    <a:pt x="7573" y="1787"/>
                  </a:lnTo>
                  <a:cubicBezTo>
                    <a:pt x="7645" y="1870"/>
                    <a:pt x="7645" y="1965"/>
                    <a:pt x="7597" y="2049"/>
                  </a:cubicBezTo>
                  <a:lnTo>
                    <a:pt x="7049" y="2858"/>
                  </a:lnTo>
                  <a:cubicBezTo>
                    <a:pt x="7002" y="2918"/>
                    <a:pt x="7002" y="2989"/>
                    <a:pt x="7049" y="3061"/>
                  </a:cubicBezTo>
                  <a:cubicBezTo>
                    <a:pt x="7168" y="3263"/>
                    <a:pt x="7264" y="3477"/>
                    <a:pt x="7323" y="3692"/>
                  </a:cubicBezTo>
                  <a:cubicBezTo>
                    <a:pt x="7335" y="3751"/>
                    <a:pt x="7395" y="3811"/>
                    <a:pt x="7454" y="3834"/>
                  </a:cubicBezTo>
                  <a:lnTo>
                    <a:pt x="8419" y="4025"/>
                  </a:lnTo>
                  <a:cubicBezTo>
                    <a:pt x="8514" y="4037"/>
                    <a:pt x="8585" y="4132"/>
                    <a:pt x="8585" y="4227"/>
                  </a:cubicBezTo>
                  <a:lnTo>
                    <a:pt x="8585" y="4763"/>
                  </a:lnTo>
                  <a:cubicBezTo>
                    <a:pt x="8585" y="4870"/>
                    <a:pt x="8514" y="4942"/>
                    <a:pt x="8419" y="4977"/>
                  </a:cubicBezTo>
                  <a:lnTo>
                    <a:pt x="7454" y="5168"/>
                  </a:lnTo>
                  <a:cubicBezTo>
                    <a:pt x="7383" y="5180"/>
                    <a:pt x="7335" y="5227"/>
                    <a:pt x="7323" y="5299"/>
                  </a:cubicBezTo>
                  <a:cubicBezTo>
                    <a:pt x="7276" y="5466"/>
                    <a:pt x="7216" y="5632"/>
                    <a:pt x="7145" y="5775"/>
                  </a:cubicBezTo>
                  <a:cubicBezTo>
                    <a:pt x="7097" y="5870"/>
                    <a:pt x="7145" y="5966"/>
                    <a:pt x="7228" y="6013"/>
                  </a:cubicBezTo>
                  <a:cubicBezTo>
                    <a:pt x="7254" y="6026"/>
                    <a:pt x="7280" y="6032"/>
                    <a:pt x="7305" y="6032"/>
                  </a:cubicBezTo>
                  <a:cubicBezTo>
                    <a:pt x="7372" y="6032"/>
                    <a:pt x="7431" y="5991"/>
                    <a:pt x="7466" y="5930"/>
                  </a:cubicBezTo>
                  <a:cubicBezTo>
                    <a:pt x="7526" y="5799"/>
                    <a:pt x="7585" y="5644"/>
                    <a:pt x="7633" y="5501"/>
                  </a:cubicBezTo>
                  <a:lnTo>
                    <a:pt x="8490" y="5323"/>
                  </a:lnTo>
                  <a:cubicBezTo>
                    <a:pt x="8764" y="5263"/>
                    <a:pt x="8954" y="5037"/>
                    <a:pt x="8954" y="4751"/>
                  </a:cubicBezTo>
                  <a:lnTo>
                    <a:pt x="8954" y="4215"/>
                  </a:lnTo>
                  <a:cubicBezTo>
                    <a:pt x="8954" y="3942"/>
                    <a:pt x="8764" y="3715"/>
                    <a:pt x="8490" y="3644"/>
                  </a:cubicBezTo>
                  <a:lnTo>
                    <a:pt x="7633" y="3465"/>
                  </a:lnTo>
                  <a:cubicBezTo>
                    <a:pt x="7573" y="3287"/>
                    <a:pt x="7502" y="3120"/>
                    <a:pt x="7418" y="2953"/>
                  </a:cubicBezTo>
                  <a:lnTo>
                    <a:pt x="7918" y="2227"/>
                  </a:lnTo>
                  <a:cubicBezTo>
                    <a:pt x="8061" y="2001"/>
                    <a:pt x="8038" y="1679"/>
                    <a:pt x="7835" y="1489"/>
                  </a:cubicBezTo>
                  <a:lnTo>
                    <a:pt x="7466" y="1120"/>
                  </a:lnTo>
                  <a:cubicBezTo>
                    <a:pt x="7356" y="1010"/>
                    <a:pt x="7211" y="952"/>
                    <a:pt x="7061" y="952"/>
                  </a:cubicBezTo>
                  <a:cubicBezTo>
                    <a:pt x="6952" y="952"/>
                    <a:pt x="6840" y="983"/>
                    <a:pt x="6740" y="1048"/>
                  </a:cubicBezTo>
                  <a:lnTo>
                    <a:pt x="6013" y="1537"/>
                  </a:lnTo>
                  <a:cubicBezTo>
                    <a:pt x="5847" y="1453"/>
                    <a:pt x="5668" y="1370"/>
                    <a:pt x="5490" y="1334"/>
                  </a:cubicBezTo>
                  <a:lnTo>
                    <a:pt x="5311" y="465"/>
                  </a:lnTo>
                  <a:cubicBezTo>
                    <a:pt x="5251" y="203"/>
                    <a:pt x="5025" y="1"/>
                    <a:pt x="474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6" name="Google Shape;726;p36"/>
            <p:cNvSpPr/>
            <p:nvPr/>
          </p:nvSpPr>
          <p:spPr>
            <a:xfrm>
              <a:off x="2592191" y="2821673"/>
              <a:ext cx="113461" cy="98345"/>
            </a:xfrm>
            <a:custGeom>
              <a:avLst/>
              <a:gdLst/>
              <a:ahLst/>
              <a:cxnLst/>
              <a:rect l="l" t="t" r="r" b="b"/>
              <a:pathLst>
                <a:path w="3573" h="3097" extrusionOk="0">
                  <a:moveTo>
                    <a:pt x="1524" y="0"/>
                  </a:moveTo>
                  <a:cubicBezTo>
                    <a:pt x="989" y="0"/>
                    <a:pt x="465" y="215"/>
                    <a:pt x="72" y="584"/>
                  </a:cubicBezTo>
                  <a:cubicBezTo>
                    <a:pt x="0" y="655"/>
                    <a:pt x="0" y="774"/>
                    <a:pt x="72" y="834"/>
                  </a:cubicBezTo>
                  <a:cubicBezTo>
                    <a:pt x="113" y="876"/>
                    <a:pt x="164" y="896"/>
                    <a:pt x="212" y="896"/>
                  </a:cubicBezTo>
                  <a:cubicBezTo>
                    <a:pt x="259" y="896"/>
                    <a:pt x="304" y="876"/>
                    <a:pt x="334" y="834"/>
                  </a:cubicBezTo>
                  <a:cubicBezTo>
                    <a:pt x="643" y="524"/>
                    <a:pt x="1072" y="358"/>
                    <a:pt x="1500" y="358"/>
                  </a:cubicBezTo>
                  <a:cubicBezTo>
                    <a:pt x="2441" y="358"/>
                    <a:pt x="3203" y="1120"/>
                    <a:pt x="3203" y="2060"/>
                  </a:cubicBezTo>
                  <a:cubicBezTo>
                    <a:pt x="3203" y="2322"/>
                    <a:pt x="3144" y="2596"/>
                    <a:pt x="3024" y="2834"/>
                  </a:cubicBezTo>
                  <a:cubicBezTo>
                    <a:pt x="2965" y="2941"/>
                    <a:pt x="3013" y="3037"/>
                    <a:pt x="3096" y="3084"/>
                  </a:cubicBezTo>
                  <a:cubicBezTo>
                    <a:pt x="3132" y="3096"/>
                    <a:pt x="3155" y="3096"/>
                    <a:pt x="3191" y="3096"/>
                  </a:cubicBezTo>
                  <a:cubicBezTo>
                    <a:pt x="3251" y="3096"/>
                    <a:pt x="3322" y="3072"/>
                    <a:pt x="3346" y="3001"/>
                  </a:cubicBezTo>
                  <a:cubicBezTo>
                    <a:pt x="3501" y="2715"/>
                    <a:pt x="3572" y="2382"/>
                    <a:pt x="3572" y="2060"/>
                  </a:cubicBezTo>
                  <a:cubicBezTo>
                    <a:pt x="3572" y="929"/>
                    <a:pt x="2655" y="0"/>
                    <a:pt x="152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7" name="Google Shape;727;p36"/>
            <p:cNvSpPr/>
            <p:nvPr/>
          </p:nvSpPr>
          <p:spPr>
            <a:xfrm>
              <a:off x="2574408" y="2862129"/>
              <a:ext cx="106665" cy="90756"/>
            </a:xfrm>
            <a:custGeom>
              <a:avLst/>
              <a:gdLst/>
              <a:ahLst/>
              <a:cxnLst/>
              <a:rect l="l" t="t" r="r" b="b"/>
              <a:pathLst>
                <a:path w="3359" h="2858" extrusionOk="0">
                  <a:moveTo>
                    <a:pt x="294" y="1"/>
                  </a:moveTo>
                  <a:cubicBezTo>
                    <a:pt x="218" y="1"/>
                    <a:pt x="145" y="48"/>
                    <a:pt x="108" y="131"/>
                  </a:cubicBezTo>
                  <a:cubicBezTo>
                    <a:pt x="36" y="334"/>
                    <a:pt x="1" y="572"/>
                    <a:pt x="1" y="798"/>
                  </a:cubicBezTo>
                  <a:cubicBezTo>
                    <a:pt x="1" y="1929"/>
                    <a:pt x="917" y="2858"/>
                    <a:pt x="2049" y="2858"/>
                  </a:cubicBezTo>
                  <a:cubicBezTo>
                    <a:pt x="2477" y="2858"/>
                    <a:pt x="2894" y="2715"/>
                    <a:pt x="3251" y="2465"/>
                  </a:cubicBezTo>
                  <a:cubicBezTo>
                    <a:pt x="3346" y="2405"/>
                    <a:pt x="3358" y="2286"/>
                    <a:pt x="3299" y="2215"/>
                  </a:cubicBezTo>
                  <a:cubicBezTo>
                    <a:pt x="3263" y="2158"/>
                    <a:pt x="3206" y="2131"/>
                    <a:pt x="3151" y="2131"/>
                  </a:cubicBezTo>
                  <a:cubicBezTo>
                    <a:pt x="3114" y="2131"/>
                    <a:pt x="3077" y="2143"/>
                    <a:pt x="3049" y="2167"/>
                  </a:cubicBezTo>
                  <a:cubicBezTo>
                    <a:pt x="2763" y="2382"/>
                    <a:pt x="2406" y="2501"/>
                    <a:pt x="2049" y="2501"/>
                  </a:cubicBezTo>
                  <a:cubicBezTo>
                    <a:pt x="1108" y="2501"/>
                    <a:pt x="346" y="1739"/>
                    <a:pt x="346" y="798"/>
                  </a:cubicBezTo>
                  <a:cubicBezTo>
                    <a:pt x="346" y="608"/>
                    <a:pt x="382" y="429"/>
                    <a:pt x="441" y="250"/>
                  </a:cubicBezTo>
                  <a:cubicBezTo>
                    <a:pt x="501" y="143"/>
                    <a:pt x="441" y="36"/>
                    <a:pt x="358" y="12"/>
                  </a:cubicBezTo>
                  <a:cubicBezTo>
                    <a:pt x="337" y="4"/>
                    <a:pt x="315" y="1"/>
                    <a:pt x="29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8" name="Google Shape;728;p36"/>
            <p:cNvSpPr/>
            <p:nvPr/>
          </p:nvSpPr>
          <p:spPr>
            <a:xfrm>
              <a:off x="2676881" y="2923385"/>
              <a:ext cx="191324" cy="191324"/>
            </a:xfrm>
            <a:custGeom>
              <a:avLst/>
              <a:gdLst/>
              <a:ahLst/>
              <a:cxnLst/>
              <a:rect l="l" t="t" r="r" b="b"/>
              <a:pathLst>
                <a:path w="6025" h="6025" extrusionOk="0">
                  <a:moveTo>
                    <a:pt x="2810" y="0"/>
                  </a:moveTo>
                  <a:cubicBezTo>
                    <a:pt x="2608" y="0"/>
                    <a:pt x="2429" y="155"/>
                    <a:pt x="2382" y="357"/>
                  </a:cubicBezTo>
                  <a:lnTo>
                    <a:pt x="2274" y="893"/>
                  </a:lnTo>
                  <a:cubicBezTo>
                    <a:pt x="2191" y="929"/>
                    <a:pt x="2084" y="965"/>
                    <a:pt x="1989" y="1012"/>
                  </a:cubicBezTo>
                  <a:lnTo>
                    <a:pt x="1548" y="715"/>
                  </a:lnTo>
                  <a:cubicBezTo>
                    <a:pt x="1475" y="666"/>
                    <a:pt x="1393" y="643"/>
                    <a:pt x="1313" y="643"/>
                  </a:cubicBezTo>
                  <a:cubicBezTo>
                    <a:pt x="1198" y="643"/>
                    <a:pt x="1085" y="690"/>
                    <a:pt x="1000" y="774"/>
                  </a:cubicBezTo>
                  <a:lnTo>
                    <a:pt x="738" y="1024"/>
                  </a:lnTo>
                  <a:cubicBezTo>
                    <a:pt x="596" y="1179"/>
                    <a:pt x="572" y="1417"/>
                    <a:pt x="679" y="1584"/>
                  </a:cubicBezTo>
                  <a:lnTo>
                    <a:pt x="977" y="2024"/>
                  </a:lnTo>
                  <a:cubicBezTo>
                    <a:pt x="917" y="2143"/>
                    <a:pt x="858" y="2274"/>
                    <a:pt x="834" y="2417"/>
                  </a:cubicBezTo>
                  <a:cubicBezTo>
                    <a:pt x="798" y="2512"/>
                    <a:pt x="858" y="2608"/>
                    <a:pt x="965" y="2631"/>
                  </a:cubicBezTo>
                  <a:cubicBezTo>
                    <a:pt x="986" y="2639"/>
                    <a:pt x="1006" y="2642"/>
                    <a:pt x="1025" y="2642"/>
                  </a:cubicBezTo>
                  <a:cubicBezTo>
                    <a:pt x="1103" y="2642"/>
                    <a:pt x="1162" y="2587"/>
                    <a:pt x="1191" y="2501"/>
                  </a:cubicBezTo>
                  <a:cubicBezTo>
                    <a:pt x="1227" y="2358"/>
                    <a:pt x="1298" y="2215"/>
                    <a:pt x="1346" y="2096"/>
                  </a:cubicBezTo>
                  <a:cubicBezTo>
                    <a:pt x="1381" y="2036"/>
                    <a:pt x="1381" y="1965"/>
                    <a:pt x="1346" y="1905"/>
                  </a:cubicBezTo>
                  <a:lnTo>
                    <a:pt x="1000" y="1369"/>
                  </a:lnTo>
                  <a:cubicBezTo>
                    <a:pt x="977" y="1346"/>
                    <a:pt x="977" y="1310"/>
                    <a:pt x="1012" y="1286"/>
                  </a:cubicBezTo>
                  <a:lnTo>
                    <a:pt x="1262" y="1024"/>
                  </a:lnTo>
                  <a:cubicBezTo>
                    <a:pt x="1283" y="1010"/>
                    <a:pt x="1300" y="1004"/>
                    <a:pt x="1318" y="1004"/>
                  </a:cubicBezTo>
                  <a:cubicBezTo>
                    <a:pt x="1330" y="1004"/>
                    <a:pt x="1343" y="1007"/>
                    <a:pt x="1358" y="1012"/>
                  </a:cubicBezTo>
                  <a:lnTo>
                    <a:pt x="1893" y="1369"/>
                  </a:lnTo>
                  <a:cubicBezTo>
                    <a:pt x="1923" y="1393"/>
                    <a:pt x="1956" y="1405"/>
                    <a:pt x="1989" y="1405"/>
                  </a:cubicBezTo>
                  <a:cubicBezTo>
                    <a:pt x="2021" y="1405"/>
                    <a:pt x="2054" y="1393"/>
                    <a:pt x="2084" y="1369"/>
                  </a:cubicBezTo>
                  <a:cubicBezTo>
                    <a:pt x="2215" y="1298"/>
                    <a:pt x="2346" y="1238"/>
                    <a:pt x="2489" y="1203"/>
                  </a:cubicBezTo>
                  <a:cubicBezTo>
                    <a:pt x="2548" y="1191"/>
                    <a:pt x="2608" y="1131"/>
                    <a:pt x="2620" y="1072"/>
                  </a:cubicBezTo>
                  <a:lnTo>
                    <a:pt x="2751" y="429"/>
                  </a:lnTo>
                  <a:cubicBezTo>
                    <a:pt x="2751" y="405"/>
                    <a:pt x="2786" y="369"/>
                    <a:pt x="2822" y="369"/>
                  </a:cubicBezTo>
                  <a:lnTo>
                    <a:pt x="3167" y="369"/>
                  </a:lnTo>
                  <a:cubicBezTo>
                    <a:pt x="3203" y="369"/>
                    <a:pt x="3227" y="405"/>
                    <a:pt x="3239" y="429"/>
                  </a:cubicBezTo>
                  <a:lnTo>
                    <a:pt x="3382" y="1072"/>
                  </a:lnTo>
                  <a:cubicBezTo>
                    <a:pt x="3394" y="1143"/>
                    <a:pt x="3429" y="1191"/>
                    <a:pt x="3513" y="1203"/>
                  </a:cubicBezTo>
                  <a:cubicBezTo>
                    <a:pt x="3656" y="1250"/>
                    <a:pt x="3786" y="1310"/>
                    <a:pt x="3917" y="1369"/>
                  </a:cubicBezTo>
                  <a:cubicBezTo>
                    <a:pt x="3947" y="1387"/>
                    <a:pt x="3980" y="1396"/>
                    <a:pt x="4013" y="1396"/>
                  </a:cubicBezTo>
                  <a:cubicBezTo>
                    <a:pt x="4045" y="1396"/>
                    <a:pt x="4078" y="1387"/>
                    <a:pt x="4108" y="1369"/>
                  </a:cubicBezTo>
                  <a:lnTo>
                    <a:pt x="4644" y="1012"/>
                  </a:lnTo>
                  <a:cubicBezTo>
                    <a:pt x="4654" y="1007"/>
                    <a:pt x="4665" y="1004"/>
                    <a:pt x="4678" y="1004"/>
                  </a:cubicBezTo>
                  <a:cubicBezTo>
                    <a:pt x="4695" y="1004"/>
                    <a:pt x="4713" y="1010"/>
                    <a:pt x="4727" y="1024"/>
                  </a:cubicBezTo>
                  <a:lnTo>
                    <a:pt x="4989" y="1286"/>
                  </a:lnTo>
                  <a:cubicBezTo>
                    <a:pt x="5013" y="1310"/>
                    <a:pt x="5013" y="1346"/>
                    <a:pt x="5001" y="1369"/>
                  </a:cubicBezTo>
                  <a:lnTo>
                    <a:pt x="4644" y="1905"/>
                  </a:lnTo>
                  <a:cubicBezTo>
                    <a:pt x="4596" y="1965"/>
                    <a:pt x="4596" y="2036"/>
                    <a:pt x="4644" y="2096"/>
                  </a:cubicBezTo>
                  <a:cubicBezTo>
                    <a:pt x="4715" y="2239"/>
                    <a:pt x="4775" y="2370"/>
                    <a:pt x="4810" y="2501"/>
                  </a:cubicBezTo>
                  <a:cubicBezTo>
                    <a:pt x="4822" y="2560"/>
                    <a:pt x="4882" y="2620"/>
                    <a:pt x="4941" y="2631"/>
                  </a:cubicBezTo>
                  <a:lnTo>
                    <a:pt x="5584" y="2774"/>
                  </a:lnTo>
                  <a:cubicBezTo>
                    <a:pt x="5608" y="2774"/>
                    <a:pt x="5644" y="2798"/>
                    <a:pt x="5644" y="2846"/>
                  </a:cubicBezTo>
                  <a:lnTo>
                    <a:pt x="5644" y="3191"/>
                  </a:lnTo>
                  <a:cubicBezTo>
                    <a:pt x="5644" y="3215"/>
                    <a:pt x="5608" y="3251"/>
                    <a:pt x="5584" y="3263"/>
                  </a:cubicBezTo>
                  <a:lnTo>
                    <a:pt x="4941" y="3393"/>
                  </a:lnTo>
                  <a:cubicBezTo>
                    <a:pt x="4870" y="3405"/>
                    <a:pt x="4822" y="3453"/>
                    <a:pt x="4810" y="3524"/>
                  </a:cubicBezTo>
                  <a:cubicBezTo>
                    <a:pt x="4763" y="3679"/>
                    <a:pt x="4703" y="3810"/>
                    <a:pt x="4644" y="3929"/>
                  </a:cubicBezTo>
                  <a:cubicBezTo>
                    <a:pt x="4608" y="3989"/>
                    <a:pt x="4608" y="4060"/>
                    <a:pt x="4644" y="4120"/>
                  </a:cubicBezTo>
                  <a:lnTo>
                    <a:pt x="5001" y="4656"/>
                  </a:lnTo>
                  <a:cubicBezTo>
                    <a:pt x="5013" y="4691"/>
                    <a:pt x="5013" y="4715"/>
                    <a:pt x="4989" y="4751"/>
                  </a:cubicBezTo>
                  <a:lnTo>
                    <a:pt x="4727" y="5001"/>
                  </a:lnTo>
                  <a:cubicBezTo>
                    <a:pt x="4714" y="5020"/>
                    <a:pt x="4697" y="5029"/>
                    <a:pt x="4681" y="5029"/>
                  </a:cubicBezTo>
                  <a:cubicBezTo>
                    <a:pt x="4668" y="5029"/>
                    <a:pt x="4654" y="5023"/>
                    <a:pt x="4644" y="5013"/>
                  </a:cubicBezTo>
                  <a:lnTo>
                    <a:pt x="4108" y="4656"/>
                  </a:lnTo>
                  <a:cubicBezTo>
                    <a:pt x="4078" y="4638"/>
                    <a:pt x="4045" y="4629"/>
                    <a:pt x="4013" y="4629"/>
                  </a:cubicBezTo>
                  <a:cubicBezTo>
                    <a:pt x="3980" y="4629"/>
                    <a:pt x="3947" y="4638"/>
                    <a:pt x="3917" y="4656"/>
                  </a:cubicBezTo>
                  <a:cubicBezTo>
                    <a:pt x="3775" y="4739"/>
                    <a:pt x="3644" y="4798"/>
                    <a:pt x="3513" y="4822"/>
                  </a:cubicBezTo>
                  <a:cubicBezTo>
                    <a:pt x="3453" y="4834"/>
                    <a:pt x="3394" y="4894"/>
                    <a:pt x="3382" y="4953"/>
                  </a:cubicBezTo>
                  <a:lnTo>
                    <a:pt x="3239" y="5596"/>
                  </a:lnTo>
                  <a:cubicBezTo>
                    <a:pt x="3239" y="5632"/>
                    <a:pt x="3215" y="5656"/>
                    <a:pt x="3167" y="5656"/>
                  </a:cubicBezTo>
                  <a:lnTo>
                    <a:pt x="2822" y="5656"/>
                  </a:lnTo>
                  <a:cubicBezTo>
                    <a:pt x="2798" y="5656"/>
                    <a:pt x="2763" y="5632"/>
                    <a:pt x="2751" y="5596"/>
                  </a:cubicBezTo>
                  <a:lnTo>
                    <a:pt x="2620" y="4953"/>
                  </a:lnTo>
                  <a:cubicBezTo>
                    <a:pt x="2608" y="4882"/>
                    <a:pt x="2560" y="4834"/>
                    <a:pt x="2489" y="4822"/>
                  </a:cubicBezTo>
                  <a:cubicBezTo>
                    <a:pt x="2334" y="4775"/>
                    <a:pt x="2203" y="4715"/>
                    <a:pt x="2084" y="4656"/>
                  </a:cubicBezTo>
                  <a:cubicBezTo>
                    <a:pt x="2054" y="4644"/>
                    <a:pt x="2021" y="4638"/>
                    <a:pt x="1989" y="4638"/>
                  </a:cubicBezTo>
                  <a:cubicBezTo>
                    <a:pt x="1956" y="4638"/>
                    <a:pt x="1923" y="4644"/>
                    <a:pt x="1893" y="4656"/>
                  </a:cubicBezTo>
                  <a:lnTo>
                    <a:pt x="1358" y="5013"/>
                  </a:lnTo>
                  <a:cubicBezTo>
                    <a:pt x="1342" y="5023"/>
                    <a:pt x="1328" y="5029"/>
                    <a:pt x="1314" y="5029"/>
                  </a:cubicBezTo>
                  <a:cubicBezTo>
                    <a:pt x="1298" y="5029"/>
                    <a:pt x="1282" y="5020"/>
                    <a:pt x="1262" y="5001"/>
                  </a:cubicBezTo>
                  <a:lnTo>
                    <a:pt x="1012" y="4751"/>
                  </a:lnTo>
                  <a:cubicBezTo>
                    <a:pt x="977" y="4715"/>
                    <a:pt x="977" y="4691"/>
                    <a:pt x="1000" y="4656"/>
                  </a:cubicBezTo>
                  <a:lnTo>
                    <a:pt x="1346" y="4120"/>
                  </a:lnTo>
                  <a:cubicBezTo>
                    <a:pt x="1393" y="4060"/>
                    <a:pt x="1393" y="3989"/>
                    <a:pt x="1346" y="3929"/>
                  </a:cubicBezTo>
                  <a:cubicBezTo>
                    <a:pt x="1274" y="3798"/>
                    <a:pt x="1215" y="3667"/>
                    <a:pt x="1191" y="3524"/>
                  </a:cubicBezTo>
                  <a:cubicBezTo>
                    <a:pt x="1167" y="3465"/>
                    <a:pt x="1108" y="3405"/>
                    <a:pt x="1048" y="3393"/>
                  </a:cubicBezTo>
                  <a:lnTo>
                    <a:pt x="417" y="3263"/>
                  </a:lnTo>
                  <a:cubicBezTo>
                    <a:pt x="381" y="3263"/>
                    <a:pt x="357" y="3227"/>
                    <a:pt x="357" y="3191"/>
                  </a:cubicBezTo>
                  <a:lnTo>
                    <a:pt x="357" y="2846"/>
                  </a:lnTo>
                  <a:cubicBezTo>
                    <a:pt x="357" y="2810"/>
                    <a:pt x="381" y="2786"/>
                    <a:pt x="417" y="2774"/>
                  </a:cubicBezTo>
                  <a:lnTo>
                    <a:pt x="453" y="2751"/>
                  </a:lnTo>
                  <a:cubicBezTo>
                    <a:pt x="560" y="2739"/>
                    <a:pt x="619" y="2631"/>
                    <a:pt x="608" y="2548"/>
                  </a:cubicBezTo>
                  <a:cubicBezTo>
                    <a:pt x="597" y="2450"/>
                    <a:pt x="506" y="2392"/>
                    <a:pt x="427" y="2392"/>
                  </a:cubicBezTo>
                  <a:cubicBezTo>
                    <a:pt x="419" y="2392"/>
                    <a:pt x="412" y="2392"/>
                    <a:pt x="405" y="2393"/>
                  </a:cubicBezTo>
                  <a:lnTo>
                    <a:pt x="357" y="2417"/>
                  </a:lnTo>
                  <a:cubicBezTo>
                    <a:pt x="143" y="2453"/>
                    <a:pt x="0" y="2631"/>
                    <a:pt x="0" y="2846"/>
                  </a:cubicBezTo>
                  <a:lnTo>
                    <a:pt x="0" y="3191"/>
                  </a:lnTo>
                  <a:cubicBezTo>
                    <a:pt x="0" y="3393"/>
                    <a:pt x="143" y="3572"/>
                    <a:pt x="357" y="3620"/>
                  </a:cubicBezTo>
                  <a:lnTo>
                    <a:pt x="893" y="3727"/>
                  </a:lnTo>
                  <a:cubicBezTo>
                    <a:pt x="917" y="3810"/>
                    <a:pt x="965" y="3917"/>
                    <a:pt x="1012" y="4001"/>
                  </a:cubicBezTo>
                  <a:lnTo>
                    <a:pt x="715" y="4453"/>
                  </a:lnTo>
                  <a:cubicBezTo>
                    <a:pt x="596" y="4632"/>
                    <a:pt x="619" y="4858"/>
                    <a:pt x="774" y="5001"/>
                  </a:cubicBezTo>
                  <a:lnTo>
                    <a:pt x="1024" y="5251"/>
                  </a:lnTo>
                  <a:cubicBezTo>
                    <a:pt x="1112" y="5339"/>
                    <a:pt x="1227" y="5381"/>
                    <a:pt x="1338" y="5381"/>
                  </a:cubicBezTo>
                  <a:cubicBezTo>
                    <a:pt x="1423" y="5381"/>
                    <a:pt x="1505" y="5357"/>
                    <a:pt x="1572" y="5310"/>
                  </a:cubicBezTo>
                  <a:lnTo>
                    <a:pt x="2024" y="5013"/>
                  </a:lnTo>
                  <a:cubicBezTo>
                    <a:pt x="2108" y="5060"/>
                    <a:pt x="2203" y="5108"/>
                    <a:pt x="2310" y="5132"/>
                  </a:cubicBezTo>
                  <a:lnTo>
                    <a:pt x="2405" y="5668"/>
                  </a:lnTo>
                  <a:cubicBezTo>
                    <a:pt x="2453" y="5882"/>
                    <a:pt x="2632" y="6025"/>
                    <a:pt x="2846" y="6025"/>
                  </a:cubicBezTo>
                  <a:lnTo>
                    <a:pt x="3179" y="6025"/>
                  </a:lnTo>
                  <a:cubicBezTo>
                    <a:pt x="3394" y="6025"/>
                    <a:pt x="3572" y="5882"/>
                    <a:pt x="3620" y="5668"/>
                  </a:cubicBezTo>
                  <a:lnTo>
                    <a:pt x="3715" y="5132"/>
                  </a:lnTo>
                  <a:cubicBezTo>
                    <a:pt x="3810" y="5108"/>
                    <a:pt x="3917" y="5060"/>
                    <a:pt x="4001" y="5013"/>
                  </a:cubicBezTo>
                  <a:lnTo>
                    <a:pt x="4453" y="5310"/>
                  </a:lnTo>
                  <a:cubicBezTo>
                    <a:pt x="4529" y="5361"/>
                    <a:pt x="4611" y="5386"/>
                    <a:pt x="4692" y="5386"/>
                  </a:cubicBezTo>
                  <a:cubicBezTo>
                    <a:pt x="4803" y="5386"/>
                    <a:pt x="4912" y="5340"/>
                    <a:pt x="5001" y="5251"/>
                  </a:cubicBezTo>
                  <a:lnTo>
                    <a:pt x="5251" y="5001"/>
                  </a:lnTo>
                  <a:cubicBezTo>
                    <a:pt x="5406" y="4858"/>
                    <a:pt x="5418" y="4620"/>
                    <a:pt x="5310" y="4453"/>
                  </a:cubicBezTo>
                  <a:lnTo>
                    <a:pt x="5013" y="4001"/>
                  </a:lnTo>
                  <a:cubicBezTo>
                    <a:pt x="5060" y="3917"/>
                    <a:pt x="5108" y="3822"/>
                    <a:pt x="5132" y="3727"/>
                  </a:cubicBezTo>
                  <a:lnTo>
                    <a:pt x="5668" y="3620"/>
                  </a:lnTo>
                  <a:cubicBezTo>
                    <a:pt x="5882" y="3572"/>
                    <a:pt x="6025" y="3393"/>
                    <a:pt x="6025" y="3191"/>
                  </a:cubicBezTo>
                  <a:lnTo>
                    <a:pt x="6025" y="2846"/>
                  </a:lnTo>
                  <a:cubicBezTo>
                    <a:pt x="6001" y="2631"/>
                    <a:pt x="5846" y="2453"/>
                    <a:pt x="5644" y="2417"/>
                  </a:cubicBezTo>
                  <a:lnTo>
                    <a:pt x="5108" y="2310"/>
                  </a:lnTo>
                  <a:cubicBezTo>
                    <a:pt x="5072" y="2215"/>
                    <a:pt x="5025" y="2120"/>
                    <a:pt x="4989" y="2024"/>
                  </a:cubicBezTo>
                  <a:lnTo>
                    <a:pt x="5287" y="1584"/>
                  </a:lnTo>
                  <a:cubicBezTo>
                    <a:pt x="5406" y="1405"/>
                    <a:pt x="5370" y="1179"/>
                    <a:pt x="5227" y="1024"/>
                  </a:cubicBezTo>
                  <a:lnTo>
                    <a:pt x="4965" y="774"/>
                  </a:lnTo>
                  <a:cubicBezTo>
                    <a:pt x="4882" y="691"/>
                    <a:pt x="4766" y="648"/>
                    <a:pt x="4651" y="648"/>
                  </a:cubicBezTo>
                  <a:cubicBezTo>
                    <a:pt x="4569" y="648"/>
                    <a:pt x="4487" y="670"/>
                    <a:pt x="4418" y="715"/>
                  </a:cubicBezTo>
                  <a:lnTo>
                    <a:pt x="3977" y="1012"/>
                  </a:lnTo>
                  <a:cubicBezTo>
                    <a:pt x="3882" y="965"/>
                    <a:pt x="3786" y="929"/>
                    <a:pt x="3691" y="893"/>
                  </a:cubicBezTo>
                  <a:lnTo>
                    <a:pt x="3584" y="357"/>
                  </a:lnTo>
                  <a:cubicBezTo>
                    <a:pt x="3536" y="155"/>
                    <a:pt x="3358" y="0"/>
                    <a:pt x="315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9" name="Google Shape;729;p36"/>
            <p:cNvSpPr/>
            <p:nvPr/>
          </p:nvSpPr>
          <p:spPr>
            <a:xfrm>
              <a:off x="2738867" y="2986895"/>
              <a:ext cx="65066" cy="65066"/>
            </a:xfrm>
            <a:custGeom>
              <a:avLst/>
              <a:gdLst/>
              <a:ahLst/>
              <a:cxnLst/>
              <a:rect l="l" t="t" r="r" b="b"/>
              <a:pathLst>
                <a:path w="2049" h="2049" extrusionOk="0">
                  <a:moveTo>
                    <a:pt x="1025" y="0"/>
                  </a:moveTo>
                  <a:cubicBezTo>
                    <a:pt x="453" y="0"/>
                    <a:pt x="1" y="453"/>
                    <a:pt x="1" y="1024"/>
                  </a:cubicBezTo>
                  <a:cubicBezTo>
                    <a:pt x="1" y="1584"/>
                    <a:pt x="453" y="2048"/>
                    <a:pt x="1025" y="2048"/>
                  </a:cubicBezTo>
                  <a:cubicBezTo>
                    <a:pt x="1251" y="2048"/>
                    <a:pt x="1465" y="1977"/>
                    <a:pt x="1644" y="1846"/>
                  </a:cubicBezTo>
                  <a:cubicBezTo>
                    <a:pt x="1727" y="1786"/>
                    <a:pt x="1739" y="1667"/>
                    <a:pt x="1680" y="1584"/>
                  </a:cubicBezTo>
                  <a:cubicBezTo>
                    <a:pt x="1646" y="1543"/>
                    <a:pt x="1593" y="1522"/>
                    <a:pt x="1540" y="1522"/>
                  </a:cubicBezTo>
                  <a:cubicBezTo>
                    <a:pt x="1500" y="1522"/>
                    <a:pt x="1461" y="1534"/>
                    <a:pt x="1430" y="1560"/>
                  </a:cubicBezTo>
                  <a:cubicBezTo>
                    <a:pt x="1311" y="1644"/>
                    <a:pt x="1168" y="1691"/>
                    <a:pt x="1025" y="1691"/>
                  </a:cubicBezTo>
                  <a:cubicBezTo>
                    <a:pt x="668" y="1691"/>
                    <a:pt x="370" y="1393"/>
                    <a:pt x="370" y="1036"/>
                  </a:cubicBezTo>
                  <a:cubicBezTo>
                    <a:pt x="382" y="655"/>
                    <a:pt x="680" y="370"/>
                    <a:pt x="1037" y="370"/>
                  </a:cubicBezTo>
                  <a:cubicBezTo>
                    <a:pt x="1394" y="370"/>
                    <a:pt x="1692" y="667"/>
                    <a:pt x="1692" y="1024"/>
                  </a:cubicBezTo>
                  <a:cubicBezTo>
                    <a:pt x="1692" y="1132"/>
                    <a:pt x="1775" y="1203"/>
                    <a:pt x="1870" y="1203"/>
                  </a:cubicBezTo>
                  <a:cubicBezTo>
                    <a:pt x="1965" y="1203"/>
                    <a:pt x="2049" y="1108"/>
                    <a:pt x="2049" y="1024"/>
                  </a:cubicBezTo>
                  <a:cubicBezTo>
                    <a:pt x="2049" y="453"/>
                    <a:pt x="1584" y="0"/>
                    <a:pt x="102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0" name="Google Shape;730;p36"/>
            <p:cNvSpPr/>
            <p:nvPr/>
          </p:nvSpPr>
          <p:spPr>
            <a:xfrm>
              <a:off x="2604670" y="2851904"/>
              <a:ext cx="70718" cy="71131"/>
            </a:xfrm>
            <a:custGeom>
              <a:avLst/>
              <a:gdLst/>
              <a:ahLst/>
              <a:cxnLst/>
              <a:rect l="l" t="t" r="r" b="b"/>
              <a:pathLst>
                <a:path w="2227" h="2240" extrusionOk="0">
                  <a:moveTo>
                    <a:pt x="1107" y="382"/>
                  </a:moveTo>
                  <a:cubicBezTo>
                    <a:pt x="1512" y="382"/>
                    <a:pt x="1858" y="715"/>
                    <a:pt x="1858" y="1120"/>
                  </a:cubicBezTo>
                  <a:cubicBezTo>
                    <a:pt x="1858" y="1525"/>
                    <a:pt x="1512" y="1870"/>
                    <a:pt x="1107" y="1870"/>
                  </a:cubicBezTo>
                  <a:cubicBezTo>
                    <a:pt x="691" y="1870"/>
                    <a:pt x="369" y="1525"/>
                    <a:pt x="369" y="1120"/>
                  </a:cubicBezTo>
                  <a:cubicBezTo>
                    <a:pt x="369" y="703"/>
                    <a:pt x="703" y="382"/>
                    <a:pt x="1107" y="382"/>
                  </a:cubicBezTo>
                  <a:close/>
                  <a:moveTo>
                    <a:pt x="1107" y="1"/>
                  </a:moveTo>
                  <a:cubicBezTo>
                    <a:pt x="500" y="1"/>
                    <a:pt x="0" y="513"/>
                    <a:pt x="0" y="1120"/>
                  </a:cubicBezTo>
                  <a:cubicBezTo>
                    <a:pt x="0" y="1727"/>
                    <a:pt x="500" y="2239"/>
                    <a:pt x="1107" y="2239"/>
                  </a:cubicBezTo>
                  <a:cubicBezTo>
                    <a:pt x="1727" y="2239"/>
                    <a:pt x="2227" y="1727"/>
                    <a:pt x="2227" y="1120"/>
                  </a:cubicBezTo>
                  <a:cubicBezTo>
                    <a:pt x="2227" y="513"/>
                    <a:pt x="1727" y="1"/>
                    <a:pt x="110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 name="Google Shape;732;p36"/>
          <p:cNvGrpSpPr/>
          <p:nvPr/>
        </p:nvGrpSpPr>
        <p:grpSpPr>
          <a:xfrm>
            <a:off x="4417196" y="2834313"/>
            <a:ext cx="309505" cy="260656"/>
            <a:chOff x="2171474" y="3369229"/>
            <a:chExt cx="408156" cy="343737"/>
          </a:xfrm>
        </p:grpSpPr>
        <p:sp>
          <p:nvSpPr>
            <p:cNvPr id="733" name="Google Shape;733;p36"/>
            <p:cNvSpPr/>
            <p:nvPr/>
          </p:nvSpPr>
          <p:spPr>
            <a:xfrm>
              <a:off x="2171474" y="3369229"/>
              <a:ext cx="408156" cy="343737"/>
            </a:xfrm>
            <a:custGeom>
              <a:avLst/>
              <a:gdLst/>
              <a:ahLst/>
              <a:cxnLst/>
              <a:rect l="l" t="t" r="r" b="b"/>
              <a:pathLst>
                <a:path w="12824" h="10800" extrusionOk="0">
                  <a:moveTo>
                    <a:pt x="5395" y="345"/>
                  </a:moveTo>
                  <a:cubicBezTo>
                    <a:pt x="5561" y="345"/>
                    <a:pt x="5704" y="405"/>
                    <a:pt x="5823" y="536"/>
                  </a:cubicBezTo>
                  <a:lnTo>
                    <a:pt x="6478" y="1191"/>
                  </a:lnTo>
                  <a:lnTo>
                    <a:pt x="5645" y="1191"/>
                  </a:lnTo>
                  <a:cubicBezTo>
                    <a:pt x="5537" y="1191"/>
                    <a:pt x="5442" y="1143"/>
                    <a:pt x="5347" y="1072"/>
                  </a:cubicBezTo>
                  <a:lnTo>
                    <a:pt x="4633" y="357"/>
                  </a:lnTo>
                  <a:lnTo>
                    <a:pt x="5395" y="357"/>
                  </a:lnTo>
                  <a:lnTo>
                    <a:pt x="5395" y="345"/>
                  </a:lnTo>
                  <a:close/>
                  <a:moveTo>
                    <a:pt x="6883" y="357"/>
                  </a:moveTo>
                  <a:cubicBezTo>
                    <a:pt x="7049" y="357"/>
                    <a:pt x="7192" y="417"/>
                    <a:pt x="7311" y="536"/>
                  </a:cubicBezTo>
                  <a:lnTo>
                    <a:pt x="7966" y="1191"/>
                  </a:lnTo>
                  <a:lnTo>
                    <a:pt x="7823" y="1191"/>
                  </a:lnTo>
                  <a:cubicBezTo>
                    <a:pt x="7716" y="1191"/>
                    <a:pt x="7621" y="1274"/>
                    <a:pt x="7621" y="1381"/>
                  </a:cubicBezTo>
                  <a:cubicBezTo>
                    <a:pt x="7621" y="1488"/>
                    <a:pt x="7716" y="1572"/>
                    <a:pt x="7823" y="1572"/>
                  </a:cubicBezTo>
                  <a:lnTo>
                    <a:pt x="12026" y="1572"/>
                  </a:lnTo>
                  <a:cubicBezTo>
                    <a:pt x="12253" y="1572"/>
                    <a:pt x="12443" y="1750"/>
                    <a:pt x="12443" y="1988"/>
                  </a:cubicBezTo>
                  <a:lnTo>
                    <a:pt x="12431" y="10001"/>
                  </a:lnTo>
                  <a:cubicBezTo>
                    <a:pt x="12431" y="10216"/>
                    <a:pt x="12253" y="10418"/>
                    <a:pt x="12014" y="10418"/>
                  </a:cubicBezTo>
                  <a:lnTo>
                    <a:pt x="775" y="10418"/>
                  </a:lnTo>
                  <a:cubicBezTo>
                    <a:pt x="561" y="10418"/>
                    <a:pt x="358" y="10239"/>
                    <a:pt x="358" y="10001"/>
                  </a:cubicBezTo>
                  <a:lnTo>
                    <a:pt x="358" y="774"/>
                  </a:lnTo>
                  <a:cubicBezTo>
                    <a:pt x="358" y="548"/>
                    <a:pt x="537" y="357"/>
                    <a:pt x="775" y="357"/>
                  </a:cubicBezTo>
                  <a:lnTo>
                    <a:pt x="3859" y="357"/>
                  </a:lnTo>
                  <a:cubicBezTo>
                    <a:pt x="4025" y="357"/>
                    <a:pt x="4168" y="417"/>
                    <a:pt x="4287" y="536"/>
                  </a:cubicBezTo>
                  <a:lnTo>
                    <a:pt x="5085" y="1322"/>
                  </a:lnTo>
                  <a:cubicBezTo>
                    <a:pt x="5228" y="1465"/>
                    <a:pt x="5418" y="1560"/>
                    <a:pt x="5645" y="1560"/>
                  </a:cubicBezTo>
                  <a:lnTo>
                    <a:pt x="6942" y="1560"/>
                  </a:lnTo>
                  <a:cubicBezTo>
                    <a:pt x="7014" y="1560"/>
                    <a:pt x="7085" y="1512"/>
                    <a:pt x="7121" y="1441"/>
                  </a:cubicBezTo>
                  <a:cubicBezTo>
                    <a:pt x="7145" y="1369"/>
                    <a:pt x="7133" y="1286"/>
                    <a:pt x="7073" y="1226"/>
                  </a:cubicBezTo>
                  <a:lnTo>
                    <a:pt x="6192" y="357"/>
                  </a:lnTo>
                  <a:close/>
                  <a:moveTo>
                    <a:pt x="799" y="0"/>
                  </a:moveTo>
                  <a:cubicBezTo>
                    <a:pt x="358" y="0"/>
                    <a:pt x="1" y="345"/>
                    <a:pt x="1" y="786"/>
                  </a:cubicBezTo>
                  <a:lnTo>
                    <a:pt x="1" y="10013"/>
                  </a:lnTo>
                  <a:cubicBezTo>
                    <a:pt x="1" y="10442"/>
                    <a:pt x="358" y="10799"/>
                    <a:pt x="799" y="10799"/>
                  </a:cubicBezTo>
                  <a:lnTo>
                    <a:pt x="12026" y="10799"/>
                  </a:lnTo>
                  <a:cubicBezTo>
                    <a:pt x="12467" y="10799"/>
                    <a:pt x="12824" y="10442"/>
                    <a:pt x="12824" y="10013"/>
                  </a:cubicBezTo>
                  <a:lnTo>
                    <a:pt x="12824" y="1988"/>
                  </a:lnTo>
                  <a:cubicBezTo>
                    <a:pt x="12824" y="1524"/>
                    <a:pt x="12467" y="1191"/>
                    <a:pt x="12026" y="1191"/>
                  </a:cubicBezTo>
                  <a:lnTo>
                    <a:pt x="8490" y="1191"/>
                  </a:lnTo>
                  <a:lnTo>
                    <a:pt x="7585" y="274"/>
                  </a:lnTo>
                  <a:cubicBezTo>
                    <a:pt x="7383" y="83"/>
                    <a:pt x="7145" y="0"/>
                    <a:pt x="688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4" name="Google Shape;734;p36"/>
            <p:cNvSpPr/>
            <p:nvPr/>
          </p:nvSpPr>
          <p:spPr>
            <a:xfrm>
              <a:off x="2292737" y="3477220"/>
              <a:ext cx="164898" cy="164866"/>
            </a:xfrm>
            <a:custGeom>
              <a:avLst/>
              <a:gdLst/>
              <a:ahLst/>
              <a:cxnLst/>
              <a:rect l="l" t="t" r="r" b="b"/>
              <a:pathLst>
                <a:path w="5181" h="5180" extrusionOk="0">
                  <a:moveTo>
                    <a:pt x="2799" y="1382"/>
                  </a:moveTo>
                  <a:cubicBezTo>
                    <a:pt x="3025" y="1382"/>
                    <a:pt x="3216" y="1560"/>
                    <a:pt x="3216" y="1798"/>
                  </a:cubicBezTo>
                  <a:lnTo>
                    <a:pt x="3216" y="2203"/>
                  </a:lnTo>
                  <a:cubicBezTo>
                    <a:pt x="3204" y="2525"/>
                    <a:pt x="2942" y="2810"/>
                    <a:pt x="2597" y="2810"/>
                  </a:cubicBezTo>
                  <a:cubicBezTo>
                    <a:pt x="2251" y="2810"/>
                    <a:pt x="1977" y="2525"/>
                    <a:pt x="1977" y="2203"/>
                  </a:cubicBezTo>
                  <a:lnTo>
                    <a:pt x="1977" y="1798"/>
                  </a:lnTo>
                  <a:cubicBezTo>
                    <a:pt x="1977" y="1572"/>
                    <a:pt x="2156" y="1382"/>
                    <a:pt x="2406" y="1382"/>
                  </a:cubicBezTo>
                  <a:close/>
                  <a:moveTo>
                    <a:pt x="2799" y="3156"/>
                  </a:moveTo>
                  <a:lnTo>
                    <a:pt x="2799" y="3275"/>
                  </a:lnTo>
                  <a:cubicBezTo>
                    <a:pt x="2799" y="3346"/>
                    <a:pt x="2835" y="3406"/>
                    <a:pt x="2858" y="3465"/>
                  </a:cubicBezTo>
                  <a:lnTo>
                    <a:pt x="2608" y="3715"/>
                  </a:lnTo>
                  <a:lnTo>
                    <a:pt x="2573" y="3715"/>
                  </a:lnTo>
                  <a:lnTo>
                    <a:pt x="2323" y="3465"/>
                  </a:lnTo>
                  <a:cubicBezTo>
                    <a:pt x="2358" y="3406"/>
                    <a:pt x="2382" y="3346"/>
                    <a:pt x="2382" y="3275"/>
                  </a:cubicBezTo>
                  <a:lnTo>
                    <a:pt x="2382" y="3156"/>
                  </a:lnTo>
                  <a:cubicBezTo>
                    <a:pt x="2454" y="3167"/>
                    <a:pt x="2513" y="3179"/>
                    <a:pt x="2597" y="3179"/>
                  </a:cubicBezTo>
                  <a:cubicBezTo>
                    <a:pt x="2668" y="3179"/>
                    <a:pt x="2739" y="3167"/>
                    <a:pt x="2799" y="3156"/>
                  </a:cubicBezTo>
                  <a:close/>
                  <a:moveTo>
                    <a:pt x="2573" y="381"/>
                  </a:moveTo>
                  <a:cubicBezTo>
                    <a:pt x="3799" y="381"/>
                    <a:pt x="4799" y="1382"/>
                    <a:pt x="4799" y="2596"/>
                  </a:cubicBezTo>
                  <a:cubicBezTo>
                    <a:pt x="4811" y="3287"/>
                    <a:pt x="4490" y="3906"/>
                    <a:pt x="3978" y="4322"/>
                  </a:cubicBezTo>
                  <a:lnTo>
                    <a:pt x="3978" y="4049"/>
                  </a:lnTo>
                  <a:cubicBezTo>
                    <a:pt x="3978" y="3822"/>
                    <a:pt x="3859" y="3608"/>
                    <a:pt x="3656" y="3525"/>
                  </a:cubicBezTo>
                  <a:lnTo>
                    <a:pt x="3180" y="3287"/>
                  </a:lnTo>
                  <a:lnTo>
                    <a:pt x="3180" y="3275"/>
                  </a:lnTo>
                  <a:lnTo>
                    <a:pt x="3180" y="2989"/>
                  </a:lnTo>
                  <a:cubicBezTo>
                    <a:pt x="3418" y="2810"/>
                    <a:pt x="3573" y="2513"/>
                    <a:pt x="3573" y="2203"/>
                  </a:cubicBezTo>
                  <a:lnTo>
                    <a:pt x="3573" y="1798"/>
                  </a:lnTo>
                  <a:cubicBezTo>
                    <a:pt x="3573" y="1370"/>
                    <a:pt x="3216" y="1012"/>
                    <a:pt x="2787" y="1012"/>
                  </a:cubicBezTo>
                  <a:lnTo>
                    <a:pt x="2382" y="1012"/>
                  </a:lnTo>
                  <a:cubicBezTo>
                    <a:pt x="1954" y="1012"/>
                    <a:pt x="1596" y="1370"/>
                    <a:pt x="1596" y="1798"/>
                  </a:cubicBezTo>
                  <a:lnTo>
                    <a:pt x="1596" y="2203"/>
                  </a:lnTo>
                  <a:cubicBezTo>
                    <a:pt x="1596" y="2525"/>
                    <a:pt x="1763" y="2810"/>
                    <a:pt x="2001" y="2989"/>
                  </a:cubicBezTo>
                  <a:lnTo>
                    <a:pt x="2001" y="3275"/>
                  </a:lnTo>
                  <a:lnTo>
                    <a:pt x="2001" y="3287"/>
                  </a:lnTo>
                  <a:lnTo>
                    <a:pt x="1525" y="3525"/>
                  </a:lnTo>
                  <a:cubicBezTo>
                    <a:pt x="1334" y="3632"/>
                    <a:pt x="1192" y="3822"/>
                    <a:pt x="1192" y="4049"/>
                  </a:cubicBezTo>
                  <a:lnTo>
                    <a:pt x="1192" y="4322"/>
                  </a:lnTo>
                  <a:cubicBezTo>
                    <a:pt x="692" y="3918"/>
                    <a:pt x="358" y="3298"/>
                    <a:pt x="358" y="2596"/>
                  </a:cubicBezTo>
                  <a:cubicBezTo>
                    <a:pt x="358" y="1382"/>
                    <a:pt x="1358" y="381"/>
                    <a:pt x="2573" y="381"/>
                  </a:cubicBezTo>
                  <a:close/>
                  <a:moveTo>
                    <a:pt x="3156" y="3691"/>
                  </a:moveTo>
                  <a:lnTo>
                    <a:pt x="3490" y="3846"/>
                  </a:lnTo>
                  <a:cubicBezTo>
                    <a:pt x="3561" y="3882"/>
                    <a:pt x="3609" y="3953"/>
                    <a:pt x="3609" y="4049"/>
                  </a:cubicBezTo>
                  <a:lnTo>
                    <a:pt x="3609" y="4560"/>
                  </a:lnTo>
                  <a:cubicBezTo>
                    <a:pt x="3311" y="4727"/>
                    <a:pt x="2954" y="4822"/>
                    <a:pt x="2597" y="4822"/>
                  </a:cubicBezTo>
                  <a:cubicBezTo>
                    <a:pt x="2227" y="4822"/>
                    <a:pt x="1882" y="4727"/>
                    <a:pt x="1585" y="4560"/>
                  </a:cubicBezTo>
                  <a:lnTo>
                    <a:pt x="1585" y="4049"/>
                  </a:lnTo>
                  <a:cubicBezTo>
                    <a:pt x="1585" y="3965"/>
                    <a:pt x="1632" y="3894"/>
                    <a:pt x="1704" y="3846"/>
                  </a:cubicBezTo>
                  <a:lnTo>
                    <a:pt x="2025" y="3691"/>
                  </a:lnTo>
                  <a:lnTo>
                    <a:pt x="2323" y="3989"/>
                  </a:lnTo>
                  <a:cubicBezTo>
                    <a:pt x="2406" y="4060"/>
                    <a:pt x="2489" y="4108"/>
                    <a:pt x="2597" y="4108"/>
                  </a:cubicBezTo>
                  <a:cubicBezTo>
                    <a:pt x="2704" y="4108"/>
                    <a:pt x="2799" y="4060"/>
                    <a:pt x="2858" y="3989"/>
                  </a:cubicBezTo>
                  <a:lnTo>
                    <a:pt x="3156" y="3691"/>
                  </a:lnTo>
                  <a:close/>
                  <a:moveTo>
                    <a:pt x="2597" y="0"/>
                  </a:moveTo>
                  <a:cubicBezTo>
                    <a:pt x="1168" y="0"/>
                    <a:pt x="1" y="1155"/>
                    <a:pt x="1" y="2584"/>
                  </a:cubicBezTo>
                  <a:cubicBezTo>
                    <a:pt x="1" y="4013"/>
                    <a:pt x="1168" y="5180"/>
                    <a:pt x="2597" y="5180"/>
                  </a:cubicBezTo>
                  <a:cubicBezTo>
                    <a:pt x="4025" y="5180"/>
                    <a:pt x="5180" y="4013"/>
                    <a:pt x="5180" y="2584"/>
                  </a:cubicBezTo>
                  <a:cubicBezTo>
                    <a:pt x="5180" y="1155"/>
                    <a:pt x="4025" y="0"/>
                    <a:pt x="259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5" name="Google Shape;735;p36"/>
            <p:cNvSpPr/>
            <p:nvPr/>
          </p:nvSpPr>
          <p:spPr>
            <a:xfrm>
              <a:off x="2256358" y="3451503"/>
              <a:ext cx="188769" cy="177311"/>
            </a:xfrm>
            <a:custGeom>
              <a:avLst/>
              <a:gdLst/>
              <a:ahLst/>
              <a:cxnLst/>
              <a:rect l="l" t="t" r="r" b="b"/>
              <a:pathLst>
                <a:path w="5931" h="5571" extrusionOk="0">
                  <a:moveTo>
                    <a:pt x="3751" y="0"/>
                  </a:moveTo>
                  <a:cubicBezTo>
                    <a:pt x="2872" y="0"/>
                    <a:pt x="1994" y="341"/>
                    <a:pt x="1323" y="999"/>
                  </a:cubicBezTo>
                  <a:cubicBezTo>
                    <a:pt x="120" y="2201"/>
                    <a:pt x="1" y="4142"/>
                    <a:pt x="1049" y="5488"/>
                  </a:cubicBezTo>
                  <a:cubicBezTo>
                    <a:pt x="1073" y="5535"/>
                    <a:pt x="1132" y="5571"/>
                    <a:pt x="1192" y="5571"/>
                  </a:cubicBezTo>
                  <a:cubicBezTo>
                    <a:pt x="1239" y="5571"/>
                    <a:pt x="1263" y="5547"/>
                    <a:pt x="1311" y="5523"/>
                  </a:cubicBezTo>
                  <a:cubicBezTo>
                    <a:pt x="1382" y="5464"/>
                    <a:pt x="1406" y="5345"/>
                    <a:pt x="1346" y="5249"/>
                  </a:cubicBezTo>
                  <a:cubicBezTo>
                    <a:pt x="406" y="4047"/>
                    <a:pt x="525" y="2332"/>
                    <a:pt x="1596" y="1261"/>
                  </a:cubicBezTo>
                  <a:cubicBezTo>
                    <a:pt x="2181" y="676"/>
                    <a:pt x="2961" y="375"/>
                    <a:pt x="3742" y="375"/>
                  </a:cubicBezTo>
                  <a:cubicBezTo>
                    <a:pt x="4393" y="375"/>
                    <a:pt x="5044" y="584"/>
                    <a:pt x="5585" y="1011"/>
                  </a:cubicBezTo>
                  <a:cubicBezTo>
                    <a:pt x="5616" y="1037"/>
                    <a:pt x="5656" y="1049"/>
                    <a:pt x="5697" y="1049"/>
                  </a:cubicBezTo>
                  <a:cubicBezTo>
                    <a:pt x="5750" y="1049"/>
                    <a:pt x="5806" y="1028"/>
                    <a:pt x="5847" y="987"/>
                  </a:cubicBezTo>
                  <a:cubicBezTo>
                    <a:pt x="5930" y="904"/>
                    <a:pt x="5895" y="773"/>
                    <a:pt x="5823" y="713"/>
                  </a:cubicBezTo>
                  <a:cubicBezTo>
                    <a:pt x="5209" y="233"/>
                    <a:pt x="4479" y="0"/>
                    <a:pt x="375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6" name="Google Shape;736;p36"/>
            <p:cNvSpPr/>
            <p:nvPr/>
          </p:nvSpPr>
          <p:spPr>
            <a:xfrm>
              <a:off x="2305245" y="3491160"/>
              <a:ext cx="189151" cy="176706"/>
            </a:xfrm>
            <a:custGeom>
              <a:avLst/>
              <a:gdLst/>
              <a:ahLst/>
              <a:cxnLst/>
              <a:rect l="l" t="t" r="r" b="b"/>
              <a:pathLst>
                <a:path w="5943" h="5552" extrusionOk="0">
                  <a:moveTo>
                    <a:pt x="4739" y="1"/>
                  </a:moveTo>
                  <a:cubicBezTo>
                    <a:pt x="4695" y="1"/>
                    <a:pt x="4650" y="13"/>
                    <a:pt x="4609" y="39"/>
                  </a:cubicBezTo>
                  <a:cubicBezTo>
                    <a:pt x="4537" y="98"/>
                    <a:pt x="4525" y="217"/>
                    <a:pt x="4585" y="301"/>
                  </a:cubicBezTo>
                  <a:cubicBezTo>
                    <a:pt x="5513" y="1503"/>
                    <a:pt x="5406" y="3218"/>
                    <a:pt x="4335" y="4289"/>
                  </a:cubicBezTo>
                  <a:cubicBezTo>
                    <a:pt x="3750" y="4874"/>
                    <a:pt x="2970" y="5175"/>
                    <a:pt x="2189" y="5175"/>
                  </a:cubicBezTo>
                  <a:cubicBezTo>
                    <a:pt x="1538" y="5175"/>
                    <a:pt x="887" y="4966"/>
                    <a:pt x="346" y="4539"/>
                  </a:cubicBezTo>
                  <a:cubicBezTo>
                    <a:pt x="314" y="4516"/>
                    <a:pt x="276" y="4505"/>
                    <a:pt x="237" y="4505"/>
                  </a:cubicBezTo>
                  <a:cubicBezTo>
                    <a:pt x="177" y="4505"/>
                    <a:pt x="116" y="4531"/>
                    <a:pt x="72" y="4575"/>
                  </a:cubicBezTo>
                  <a:cubicBezTo>
                    <a:pt x="1" y="4646"/>
                    <a:pt x="25" y="4765"/>
                    <a:pt x="96" y="4837"/>
                  </a:cubicBezTo>
                  <a:cubicBezTo>
                    <a:pt x="715" y="5313"/>
                    <a:pt x="1453" y="5551"/>
                    <a:pt x="2180" y="5551"/>
                  </a:cubicBezTo>
                  <a:cubicBezTo>
                    <a:pt x="3061" y="5551"/>
                    <a:pt x="3930" y="5218"/>
                    <a:pt x="4597" y="4551"/>
                  </a:cubicBezTo>
                  <a:cubicBezTo>
                    <a:pt x="5823" y="3349"/>
                    <a:pt x="5942" y="1420"/>
                    <a:pt x="4882" y="62"/>
                  </a:cubicBezTo>
                  <a:cubicBezTo>
                    <a:pt x="4849" y="22"/>
                    <a:pt x="4796" y="1"/>
                    <a:pt x="473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 name="Google Shape;10847;p59"/>
          <p:cNvGrpSpPr/>
          <p:nvPr/>
        </p:nvGrpSpPr>
        <p:grpSpPr>
          <a:xfrm>
            <a:off x="7474663" y="2771373"/>
            <a:ext cx="377474" cy="335748"/>
            <a:chOff x="854261" y="2908813"/>
            <a:chExt cx="377474" cy="335748"/>
          </a:xfrm>
        </p:grpSpPr>
        <p:sp>
          <p:nvSpPr>
            <p:cNvPr id="49" name="Google Shape;10848;p59"/>
            <p:cNvSpPr/>
            <p:nvPr/>
          </p:nvSpPr>
          <p:spPr>
            <a:xfrm>
              <a:off x="896337" y="3079695"/>
              <a:ext cx="47391" cy="17091"/>
            </a:xfrm>
            <a:custGeom>
              <a:avLst/>
              <a:gdLst/>
              <a:ahLst/>
              <a:cxnLst/>
              <a:rect l="l" t="t" r="r" b="b"/>
              <a:pathLst>
                <a:path w="1489" h="537" extrusionOk="0">
                  <a:moveTo>
                    <a:pt x="179" y="1"/>
                  </a:moveTo>
                  <a:cubicBezTo>
                    <a:pt x="96" y="1"/>
                    <a:pt x="0" y="72"/>
                    <a:pt x="0" y="179"/>
                  </a:cubicBezTo>
                  <a:cubicBezTo>
                    <a:pt x="0" y="263"/>
                    <a:pt x="84" y="358"/>
                    <a:pt x="179" y="358"/>
                  </a:cubicBezTo>
                  <a:cubicBezTo>
                    <a:pt x="381" y="358"/>
                    <a:pt x="941" y="382"/>
                    <a:pt x="1227" y="525"/>
                  </a:cubicBezTo>
                  <a:cubicBezTo>
                    <a:pt x="1251" y="537"/>
                    <a:pt x="1274" y="537"/>
                    <a:pt x="1298" y="537"/>
                  </a:cubicBezTo>
                  <a:cubicBezTo>
                    <a:pt x="1358" y="537"/>
                    <a:pt x="1417" y="501"/>
                    <a:pt x="1453" y="441"/>
                  </a:cubicBezTo>
                  <a:cubicBezTo>
                    <a:pt x="1489" y="358"/>
                    <a:pt x="1465" y="251"/>
                    <a:pt x="1370" y="203"/>
                  </a:cubicBezTo>
                  <a:cubicBezTo>
                    <a:pt x="977" y="1"/>
                    <a:pt x="215" y="1"/>
                    <a:pt x="17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10849;p59"/>
            <p:cNvSpPr/>
            <p:nvPr/>
          </p:nvSpPr>
          <p:spPr>
            <a:xfrm>
              <a:off x="878514" y="3191855"/>
              <a:ext cx="11426" cy="52706"/>
            </a:xfrm>
            <a:custGeom>
              <a:avLst/>
              <a:gdLst/>
              <a:ahLst/>
              <a:cxnLst/>
              <a:rect l="l" t="t" r="r" b="b"/>
              <a:pathLst>
                <a:path w="359" h="1656" extrusionOk="0">
                  <a:moveTo>
                    <a:pt x="179" y="1"/>
                  </a:moveTo>
                  <a:cubicBezTo>
                    <a:pt x="84" y="1"/>
                    <a:pt x="1" y="72"/>
                    <a:pt x="1" y="180"/>
                  </a:cubicBezTo>
                  <a:lnTo>
                    <a:pt x="1" y="1477"/>
                  </a:lnTo>
                  <a:cubicBezTo>
                    <a:pt x="1" y="1561"/>
                    <a:pt x="72" y="1656"/>
                    <a:pt x="179" y="1656"/>
                  </a:cubicBezTo>
                  <a:cubicBezTo>
                    <a:pt x="287" y="1656"/>
                    <a:pt x="358" y="1585"/>
                    <a:pt x="358" y="1477"/>
                  </a:cubicBezTo>
                  <a:lnTo>
                    <a:pt x="358" y="180"/>
                  </a:lnTo>
                  <a:cubicBezTo>
                    <a:pt x="358" y="72"/>
                    <a:pt x="287" y="1"/>
                    <a:pt x="17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10850;p59"/>
            <p:cNvSpPr/>
            <p:nvPr/>
          </p:nvSpPr>
          <p:spPr>
            <a:xfrm>
              <a:off x="854261" y="3050159"/>
              <a:ext cx="219451" cy="194052"/>
            </a:xfrm>
            <a:custGeom>
              <a:avLst/>
              <a:gdLst/>
              <a:ahLst/>
              <a:cxnLst/>
              <a:rect l="l" t="t" r="r" b="b"/>
              <a:pathLst>
                <a:path w="6895" h="6097" extrusionOk="0">
                  <a:moveTo>
                    <a:pt x="6406" y="679"/>
                  </a:moveTo>
                  <a:lnTo>
                    <a:pt x="6466" y="929"/>
                  </a:lnTo>
                  <a:cubicBezTo>
                    <a:pt x="6490" y="1000"/>
                    <a:pt x="6478" y="1072"/>
                    <a:pt x="6418" y="1119"/>
                  </a:cubicBezTo>
                  <a:lnTo>
                    <a:pt x="6311" y="1226"/>
                  </a:lnTo>
                  <a:lnTo>
                    <a:pt x="6073" y="988"/>
                  </a:lnTo>
                  <a:lnTo>
                    <a:pt x="6406" y="679"/>
                  </a:lnTo>
                  <a:close/>
                  <a:moveTo>
                    <a:pt x="3192" y="345"/>
                  </a:moveTo>
                  <a:lnTo>
                    <a:pt x="3192" y="1060"/>
                  </a:lnTo>
                  <a:cubicBezTo>
                    <a:pt x="3192" y="1179"/>
                    <a:pt x="3156" y="1298"/>
                    <a:pt x="3108" y="1405"/>
                  </a:cubicBezTo>
                  <a:lnTo>
                    <a:pt x="3025" y="1584"/>
                  </a:lnTo>
                  <a:cubicBezTo>
                    <a:pt x="3013" y="1607"/>
                    <a:pt x="3013" y="1619"/>
                    <a:pt x="3013" y="1655"/>
                  </a:cubicBezTo>
                  <a:lnTo>
                    <a:pt x="3013" y="2024"/>
                  </a:lnTo>
                  <a:cubicBezTo>
                    <a:pt x="2989" y="2286"/>
                    <a:pt x="2894" y="2524"/>
                    <a:pt x="2715" y="2703"/>
                  </a:cubicBezTo>
                  <a:cubicBezTo>
                    <a:pt x="2537" y="2881"/>
                    <a:pt x="2275" y="2965"/>
                    <a:pt x="2025" y="2965"/>
                  </a:cubicBezTo>
                  <a:cubicBezTo>
                    <a:pt x="1525" y="2953"/>
                    <a:pt x="1120" y="2500"/>
                    <a:pt x="1120" y="1988"/>
                  </a:cubicBezTo>
                  <a:lnTo>
                    <a:pt x="1120" y="1655"/>
                  </a:lnTo>
                  <a:cubicBezTo>
                    <a:pt x="1120" y="1619"/>
                    <a:pt x="1120" y="1596"/>
                    <a:pt x="1108" y="1584"/>
                  </a:cubicBezTo>
                  <a:lnTo>
                    <a:pt x="1001" y="1369"/>
                  </a:lnTo>
                  <a:cubicBezTo>
                    <a:pt x="953" y="1298"/>
                    <a:pt x="941" y="1203"/>
                    <a:pt x="941" y="1119"/>
                  </a:cubicBezTo>
                  <a:lnTo>
                    <a:pt x="941" y="1107"/>
                  </a:lnTo>
                  <a:cubicBezTo>
                    <a:pt x="941" y="691"/>
                    <a:pt x="1287" y="345"/>
                    <a:pt x="1703" y="345"/>
                  </a:cubicBezTo>
                  <a:close/>
                  <a:moveTo>
                    <a:pt x="2442" y="3227"/>
                  </a:moveTo>
                  <a:cubicBezTo>
                    <a:pt x="2454" y="3298"/>
                    <a:pt x="2477" y="3334"/>
                    <a:pt x="2489" y="3381"/>
                  </a:cubicBezTo>
                  <a:lnTo>
                    <a:pt x="2323" y="3548"/>
                  </a:lnTo>
                  <a:cubicBezTo>
                    <a:pt x="2251" y="3620"/>
                    <a:pt x="2156" y="3655"/>
                    <a:pt x="2059" y="3655"/>
                  </a:cubicBezTo>
                  <a:cubicBezTo>
                    <a:pt x="1962" y="3655"/>
                    <a:pt x="1864" y="3620"/>
                    <a:pt x="1787" y="3548"/>
                  </a:cubicBezTo>
                  <a:lnTo>
                    <a:pt x="1644" y="3393"/>
                  </a:lnTo>
                  <a:cubicBezTo>
                    <a:pt x="1656" y="3358"/>
                    <a:pt x="1668" y="3286"/>
                    <a:pt x="1668" y="3227"/>
                  </a:cubicBezTo>
                  <a:cubicBezTo>
                    <a:pt x="1775" y="3262"/>
                    <a:pt x="1894" y="3286"/>
                    <a:pt x="2013" y="3286"/>
                  </a:cubicBezTo>
                  <a:lnTo>
                    <a:pt x="2061" y="3286"/>
                  </a:lnTo>
                  <a:cubicBezTo>
                    <a:pt x="2192" y="3286"/>
                    <a:pt x="2323" y="3274"/>
                    <a:pt x="2442" y="3227"/>
                  </a:cubicBezTo>
                  <a:close/>
                  <a:moveTo>
                    <a:pt x="1680" y="0"/>
                  </a:moveTo>
                  <a:cubicBezTo>
                    <a:pt x="1072" y="0"/>
                    <a:pt x="584" y="500"/>
                    <a:pt x="584" y="1107"/>
                  </a:cubicBezTo>
                  <a:lnTo>
                    <a:pt x="584" y="1119"/>
                  </a:lnTo>
                  <a:cubicBezTo>
                    <a:pt x="584" y="1250"/>
                    <a:pt x="608" y="1405"/>
                    <a:pt x="668" y="1524"/>
                  </a:cubicBezTo>
                  <a:lnTo>
                    <a:pt x="763" y="1703"/>
                  </a:lnTo>
                  <a:lnTo>
                    <a:pt x="763" y="1988"/>
                  </a:lnTo>
                  <a:cubicBezTo>
                    <a:pt x="763" y="2429"/>
                    <a:pt x="977" y="2834"/>
                    <a:pt x="1311" y="3072"/>
                  </a:cubicBezTo>
                  <a:lnTo>
                    <a:pt x="1311" y="3215"/>
                  </a:lnTo>
                  <a:cubicBezTo>
                    <a:pt x="1311" y="3310"/>
                    <a:pt x="1251" y="3381"/>
                    <a:pt x="1156" y="3417"/>
                  </a:cubicBezTo>
                  <a:lnTo>
                    <a:pt x="537" y="3596"/>
                  </a:lnTo>
                  <a:cubicBezTo>
                    <a:pt x="227" y="3679"/>
                    <a:pt x="1" y="3965"/>
                    <a:pt x="1" y="4286"/>
                  </a:cubicBezTo>
                  <a:lnTo>
                    <a:pt x="1" y="5917"/>
                  </a:lnTo>
                  <a:cubicBezTo>
                    <a:pt x="1" y="6001"/>
                    <a:pt x="72" y="6096"/>
                    <a:pt x="179" y="6096"/>
                  </a:cubicBezTo>
                  <a:cubicBezTo>
                    <a:pt x="287" y="6096"/>
                    <a:pt x="358" y="6013"/>
                    <a:pt x="358" y="5917"/>
                  </a:cubicBezTo>
                  <a:lnTo>
                    <a:pt x="358" y="4310"/>
                  </a:lnTo>
                  <a:cubicBezTo>
                    <a:pt x="358" y="4143"/>
                    <a:pt x="477" y="3977"/>
                    <a:pt x="644" y="3929"/>
                  </a:cubicBezTo>
                  <a:lnTo>
                    <a:pt x="1263" y="3751"/>
                  </a:lnTo>
                  <a:cubicBezTo>
                    <a:pt x="1322" y="3739"/>
                    <a:pt x="1370" y="3715"/>
                    <a:pt x="1418" y="3679"/>
                  </a:cubicBezTo>
                  <a:lnTo>
                    <a:pt x="1513" y="3786"/>
                  </a:lnTo>
                  <a:cubicBezTo>
                    <a:pt x="1668" y="3929"/>
                    <a:pt x="1846" y="3989"/>
                    <a:pt x="2037" y="3989"/>
                  </a:cubicBezTo>
                  <a:cubicBezTo>
                    <a:pt x="2227" y="3989"/>
                    <a:pt x="2406" y="3917"/>
                    <a:pt x="2561" y="3786"/>
                  </a:cubicBezTo>
                  <a:lnTo>
                    <a:pt x="2727" y="3620"/>
                  </a:lnTo>
                  <a:cubicBezTo>
                    <a:pt x="2799" y="3655"/>
                    <a:pt x="2870" y="3679"/>
                    <a:pt x="2966" y="3679"/>
                  </a:cubicBezTo>
                  <a:lnTo>
                    <a:pt x="3001" y="3679"/>
                  </a:lnTo>
                  <a:cubicBezTo>
                    <a:pt x="3144" y="3679"/>
                    <a:pt x="3275" y="3620"/>
                    <a:pt x="3382" y="3524"/>
                  </a:cubicBezTo>
                  <a:lnTo>
                    <a:pt x="5823" y="1226"/>
                  </a:lnTo>
                  <a:lnTo>
                    <a:pt x="6061" y="1465"/>
                  </a:lnTo>
                  <a:lnTo>
                    <a:pt x="3239" y="4274"/>
                  </a:lnTo>
                  <a:cubicBezTo>
                    <a:pt x="3061" y="4453"/>
                    <a:pt x="2977" y="4679"/>
                    <a:pt x="2977" y="4917"/>
                  </a:cubicBezTo>
                  <a:lnTo>
                    <a:pt x="2977" y="5906"/>
                  </a:lnTo>
                  <a:cubicBezTo>
                    <a:pt x="2977" y="6001"/>
                    <a:pt x="3049" y="6096"/>
                    <a:pt x="3156" y="6096"/>
                  </a:cubicBezTo>
                  <a:cubicBezTo>
                    <a:pt x="3239" y="6096"/>
                    <a:pt x="3335" y="6013"/>
                    <a:pt x="3335" y="5906"/>
                  </a:cubicBezTo>
                  <a:lnTo>
                    <a:pt x="3335" y="4917"/>
                  </a:lnTo>
                  <a:cubicBezTo>
                    <a:pt x="3335" y="4763"/>
                    <a:pt x="3394" y="4620"/>
                    <a:pt x="3501" y="4513"/>
                  </a:cubicBezTo>
                  <a:lnTo>
                    <a:pt x="6656" y="1357"/>
                  </a:lnTo>
                  <a:cubicBezTo>
                    <a:pt x="6787" y="1226"/>
                    <a:pt x="6847" y="1024"/>
                    <a:pt x="6799" y="834"/>
                  </a:cubicBezTo>
                  <a:lnTo>
                    <a:pt x="6704" y="405"/>
                  </a:lnTo>
                  <a:lnTo>
                    <a:pt x="6823" y="298"/>
                  </a:lnTo>
                  <a:cubicBezTo>
                    <a:pt x="6895" y="238"/>
                    <a:pt x="6895" y="119"/>
                    <a:pt x="6823" y="60"/>
                  </a:cubicBezTo>
                  <a:cubicBezTo>
                    <a:pt x="6793" y="24"/>
                    <a:pt x="6749" y="6"/>
                    <a:pt x="6704" y="6"/>
                  </a:cubicBezTo>
                  <a:cubicBezTo>
                    <a:pt x="6659" y="6"/>
                    <a:pt x="6615" y="24"/>
                    <a:pt x="6585" y="60"/>
                  </a:cubicBezTo>
                  <a:lnTo>
                    <a:pt x="3156" y="3274"/>
                  </a:lnTo>
                  <a:cubicBezTo>
                    <a:pt x="3132" y="3310"/>
                    <a:pt x="3073" y="3334"/>
                    <a:pt x="3025" y="3334"/>
                  </a:cubicBezTo>
                  <a:lnTo>
                    <a:pt x="2977" y="3334"/>
                  </a:lnTo>
                  <a:cubicBezTo>
                    <a:pt x="2870" y="3334"/>
                    <a:pt x="2787" y="3250"/>
                    <a:pt x="2787" y="3143"/>
                  </a:cubicBezTo>
                  <a:lnTo>
                    <a:pt x="2787" y="3084"/>
                  </a:lnTo>
                  <a:cubicBezTo>
                    <a:pt x="2846" y="3036"/>
                    <a:pt x="2906" y="3000"/>
                    <a:pt x="2942" y="2953"/>
                  </a:cubicBezTo>
                  <a:cubicBezTo>
                    <a:pt x="3204" y="2715"/>
                    <a:pt x="3335" y="2381"/>
                    <a:pt x="3335" y="2024"/>
                  </a:cubicBezTo>
                  <a:lnTo>
                    <a:pt x="3335" y="1703"/>
                  </a:lnTo>
                  <a:lnTo>
                    <a:pt x="3406" y="1572"/>
                  </a:lnTo>
                  <a:cubicBezTo>
                    <a:pt x="3477" y="1417"/>
                    <a:pt x="3525" y="1238"/>
                    <a:pt x="3525" y="1072"/>
                  </a:cubicBezTo>
                  <a:lnTo>
                    <a:pt x="3525" y="179"/>
                  </a:lnTo>
                  <a:cubicBezTo>
                    <a:pt x="3525" y="95"/>
                    <a:pt x="3454" y="0"/>
                    <a:pt x="3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10851;p59"/>
            <p:cNvSpPr/>
            <p:nvPr/>
          </p:nvSpPr>
          <p:spPr>
            <a:xfrm>
              <a:off x="1008115" y="2908813"/>
              <a:ext cx="223620" cy="188355"/>
            </a:xfrm>
            <a:custGeom>
              <a:avLst/>
              <a:gdLst/>
              <a:ahLst/>
              <a:cxnLst/>
              <a:rect l="l" t="t" r="r" b="b"/>
              <a:pathLst>
                <a:path w="7026" h="5918" extrusionOk="0">
                  <a:moveTo>
                    <a:pt x="560" y="0"/>
                  </a:moveTo>
                  <a:cubicBezTo>
                    <a:pt x="263" y="0"/>
                    <a:pt x="1" y="238"/>
                    <a:pt x="1" y="548"/>
                  </a:cubicBezTo>
                  <a:lnTo>
                    <a:pt x="1" y="5251"/>
                  </a:lnTo>
                  <a:cubicBezTo>
                    <a:pt x="1" y="5334"/>
                    <a:pt x="84" y="5429"/>
                    <a:pt x="179" y="5429"/>
                  </a:cubicBezTo>
                  <a:cubicBezTo>
                    <a:pt x="287" y="5429"/>
                    <a:pt x="358" y="5358"/>
                    <a:pt x="358" y="5251"/>
                  </a:cubicBezTo>
                  <a:lnTo>
                    <a:pt x="358" y="548"/>
                  </a:lnTo>
                  <a:cubicBezTo>
                    <a:pt x="358" y="441"/>
                    <a:pt x="453" y="357"/>
                    <a:pt x="560" y="357"/>
                  </a:cubicBezTo>
                  <a:lnTo>
                    <a:pt x="6478" y="357"/>
                  </a:lnTo>
                  <a:cubicBezTo>
                    <a:pt x="6585" y="357"/>
                    <a:pt x="6668" y="441"/>
                    <a:pt x="6668" y="548"/>
                  </a:cubicBezTo>
                  <a:lnTo>
                    <a:pt x="6668" y="5370"/>
                  </a:lnTo>
                  <a:cubicBezTo>
                    <a:pt x="6668" y="5477"/>
                    <a:pt x="6585" y="5560"/>
                    <a:pt x="6478" y="5560"/>
                  </a:cubicBezTo>
                  <a:lnTo>
                    <a:pt x="2525" y="5560"/>
                  </a:lnTo>
                  <a:cubicBezTo>
                    <a:pt x="2430" y="5560"/>
                    <a:pt x="2346" y="5632"/>
                    <a:pt x="2346" y="5739"/>
                  </a:cubicBezTo>
                  <a:cubicBezTo>
                    <a:pt x="2346" y="5846"/>
                    <a:pt x="2418" y="5917"/>
                    <a:pt x="2525" y="5917"/>
                  </a:cubicBezTo>
                  <a:lnTo>
                    <a:pt x="6478" y="5917"/>
                  </a:lnTo>
                  <a:cubicBezTo>
                    <a:pt x="6775" y="5917"/>
                    <a:pt x="7025" y="5679"/>
                    <a:pt x="7025" y="5370"/>
                  </a:cubicBezTo>
                  <a:lnTo>
                    <a:pt x="7025" y="548"/>
                  </a:lnTo>
                  <a:cubicBezTo>
                    <a:pt x="7025" y="226"/>
                    <a:pt x="6787" y="0"/>
                    <a:pt x="64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10852;p59"/>
            <p:cNvSpPr/>
            <p:nvPr/>
          </p:nvSpPr>
          <p:spPr>
            <a:xfrm>
              <a:off x="1037301" y="2944046"/>
              <a:ext cx="165248" cy="105763"/>
            </a:xfrm>
            <a:custGeom>
              <a:avLst/>
              <a:gdLst/>
              <a:ahLst/>
              <a:cxnLst/>
              <a:rect l="l" t="t" r="r" b="b"/>
              <a:pathLst>
                <a:path w="5192" h="3323" extrusionOk="0">
                  <a:moveTo>
                    <a:pt x="4084" y="0"/>
                  </a:moveTo>
                  <a:cubicBezTo>
                    <a:pt x="4001" y="0"/>
                    <a:pt x="3906" y="84"/>
                    <a:pt x="3906" y="179"/>
                  </a:cubicBezTo>
                  <a:cubicBezTo>
                    <a:pt x="3906" y="286"/>
                    <a:pt x="3989" y="358"/>
                    <a:pt x="4084" y="358"/>
                  </a:cubicBezTo>
                  <a:lnTo>
                    <a:pt x="4596" y="358"/>
                  </a:lnTo>
                  <a:lnTo>
                    <a:pt x="2691" y="2263"/>
                  </a:lnTo>
                  <a:lnTo>
                    <a:pt x="1882" y="1465"/>
                  </a:lnTo>
                  <a:cubicBezTo>
                    <a:pt x="1846" y="1429"/>
                    <a:pt x="1801" y="1411"/>
                    <a:pt x="1758" y="1411"/>
                  </a:cubicBezTo>
                  <a:cubicBezTo>
                    <a:pt x="1715" y="1411"/>
                    <a:pt x="1673" y="1429"/>
                    <a:pt x="1644" y="1465"/>
                  </a:cubicBezTo>
                  <a:lnTo>
                    <a:pt x="72" y="3036"/>
                  </a:lnTo>
                  <a:cubicBezTo>
                    <a:pt x="1" y="3120"/>
                    <a:pt x="1" y="3215"/>
                    <a:pt x="72" y="3275"/>
                  </a:cubicBezTo>
                  <a:cubicBezTo>
                    <a:pt x="96" y="3310"/>
                    <a:pt x="143" y="3322"/>
                    <a:pt x="191" y="3322"/>
                  </a:cubicBezTo>
                  <a:cubicBezTo>
                    <a:pt x="239" y="3322"/>
                    <a:pt x="274" y="3310"/>
                    <a:pt x="310" y="3275"/>
                  </a:cubicBezTo>
                  <a:lnTo>
                    <a:pt x="1763" y="1822"/>
                  </a:lnTo>
                  <a:lnTo>
                    <a:pt x="2572" y="2620"/>
                  </a:lnTo>
                  <a:cubicBezTo>
                    <a:pt x="2608" y="2661"/>
                    <a:pt x="2653" y="2682"/>
                    <a:pt x="2696" y="2682"/>
                  </a:cubicBezTo>
                  <a:cubicBezTo>
                    <a:pt x="2739" y="2682"/>
                    <a:pt x="2781" y="2661"/>
                    <a:pt x="2810" y="2620"/>
                  </a:cubicBezTo>
                  <a:lnTo>
                    <a:pt x="4835" y="596"/>
                  </a:lnTo>
                  <a:lnTo>
                    <a:pt x="4835" y="1108"/>
                  </a:lnTo>
                  <a:cubicBezTo>
                    <a:pt x="4835" y="1191"/>
                    <a:pt x="4906" y="1286"/>
                    <a:pt x="5013" y="1286"/>
                  </a:cubicBezTo>
                  <a:cubicBezTo>
                    <a:pt x="5120" y="1286"/>
                    <a:pt x="5192" y="1215"/>
                    <a:pt x="5192" y="1108"/>
                  </a:cubicBezTo>
                  <a:lnTo>
                    <a:pt x="5192" y="179"/>
                  </a:lnTo>
                  <a:cubicBezTo>
                    <a:pt x="5192" y="84"/>
                    <a:pt x="5120" y="0"/>
                    <a:pt x="50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 name="Google Shape;10333;p58"/>
          <p:cNvGrpSpPr/>
          <p:nvPr/>
        </p:nvGrpSpPr>
        <p:grpSpPr>
          <a:xfrm>
            <a:off x="5938210" y="2774479"/>
            <a:ext cx="379489" cy="366046"/>
            <a:chOff x="1284212" y="1963766"/>
            <a:chExt cx="379489" cy="366046"/>
          </a:xfrm>
        </p:grpSpPr>
        <p:sp>
          <p:nvSpPr>
            <p:cNvPr id="55" name="Google Shape;10334;p58"/>
            <p:cNvSpPr/>
            <p:nvPr/>
          </p:nvSpPr>
          <p:spPr>
            <a:xfrm>
              <a:off x="1436861" y="2112975"/>
              <a:ext cx="69444" cy="68902"/>
            </a:xfrm>
            <a:custGeom>
              <a:avLst/>
              <a:gdLst/>
              <a:ahLst/>
              <a:cxnLst/>
              <a:rect l="l" t="t" r="r" b="b"/>
              <a:pathLst>
                <a:path w="2180" h="2163" extrusionOk="0">
                  <a:moveTo>
                    <a:pt x="1086" y="1"/>
                  </a:moveTo>
                  <a:cubicBezTo>
                    <a:pt x="526" y="1"/>
                    <a:pt x="0" y="443"/>
                    <a:pt x="0" y="1079"/>
                  </a:cubicBezTo>
                  <a:cubicBezTo>
                    <a:pt x="0" y="1675"/>
                    <a:pt x="501" y="2163"/>
                    <a:pt x="1096" y="2163"/>
                  </a:cubicBezTo>
                  <a:cubicBezTo>
                    <a:pt x="1703" y="2163"/>
                    <a:pt x="2179" y="1675"/>
                    <a:pt x="2179" y="1079"/>
                  </a:cubicBezTo>
                  <a:cubicBezTo>
                    <a:pt x="2144" y="1020"/>
                    <a:pt x="2144" y="960"/>
                    <a:pt x="2132" y="889"/>
                  </a:cubicBezTo>
                  <a:cubicBezTo>
                    <a:pt x="2121" y="802"/>
                    <a:pt x="2040" y="744"/>
                    <a:pt x="1963" y="744"/>
                  </a:cubicBezTo>
                  <a:cubicBezTo>
                    <a:pt x="1955" y="744"/>
                    <a:pt x="1948" y="745"/>
                    <a:pt x="1941" y="746"/>
                  </a:cubicBezTo>
                  <a:cubicBezTo>
                    <a:pt x="1846" y="770"/>
                    <a:pt x="1786" y="853"/>
                    <a:pt x="1810" y="948"/>
                  </a:cubicBezTo>
                  <a:cubicBezTo>
                    <a:pt x="1883" y="1428"/>
                    <a:pt x="1488" y="1811"/>
                    <a:pt x="1059" y="1811"/>
                  </a:cubicBezTo>
                  <a:cubicBezTo>
                    <a:pt x="923" y="1811"/>
                    <a:pt x="784" y="1772"/>
                    <a:pt x="655" y="1687"/>
                  </a:cubicBezTo>
                  <a:cubicBezTo>
                    <a:pt x="48" y="1282"/>
                    <a:pt x="346" y="329"/>
                    <a:pt x="1072" y="329"/>
                  </a:cubicBezTo>
                  <a:cubicBezTo>
                    <a:pt x="1239" y="329"/>
                    <a:pt x="1405" y="389"/>
                    <a:pt x="1536" y="496"/>
                  </a:cubicBezTo>
                  <a:cubicBezTo>
                    <a:pt x="1567" y="522"/>
                    <a:pt x="1605" y="534"/>
                    <a:pt x="1642" y="534"/>
                  </a:cubicBezTo>
                  <a:cubicBezTo>
                    <a:pt x="1692" y="534"/>
                    <a:pt x="1741" y="513"/>
                    <a:pt x="1774" y="472"/>
                  </a:cubicBezTo>
                  <a:cubicBezTo>
                    <a:pt x="1834" y="389"/>
                    <a:pt x="1822" y="294"/>
                    <a:pt x="1751" y="234"/>
                  </a:cubicBezTo>
                  <a:cubicBezTo>
                    <a:pt x="1545" y="73"/>
                    <a:pt x="1313" y="1"/>
                    <a:pt x="108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tx2"/>
                </a:solidFill>
              </a:endParaRPr>
            </a:p>
          </p:txBody>
        </p:sp>
        <p:sp>
          <p:nvSpPr>
            <p:cNvPr id="56" name="Google Shape;10335;p58"/>
            <p:cNvSpPr/>
            <p:nvPr/>
          </p:nvSpPr>
          <p:spPr>
            <a:xfrm>
              <a:off x="1284212" y="1963766"/>
              <a:ext cx="379489" cy="366046"/>
            </a:xfrm>
            <a:custGeom>
              <a:avLst/>
              <a:gdLst/>
              <a:ahLst/>
              <a:cxnLst/>
              <a:rect l="l" t="t" r="r" b="b"/>
              <a:pathLst>
                <a:path w="11913" h="11491" extrusionOk="0">
                  <a:moveTo>
                    <a:pt x="1031" y="2185"/>
                  </a:moveTo>
                  <a:cubicBezTo>
                    <a:pt x="1151" y="2185"/>
                    <a:pt x="1275" y="2224"/>
                    <a:pt x="1387" y="2311"/>
                  </a:cubicBezTo>
                  <a:cubicBezTo>
                    <a:pt x="1625" y="2489"/>
                    <a:pt x="1673" y="2834"/>
                    <a:pt x="1506" y="3084"/>
                  </a:cubicBezTo>
                  <a:cubicBezTo>
                    <a:pt x="1389" y="3256"/>
                    <a:pt x="1207" y="3337"/>
                    <a:pt x="1026" y="3337"/>
                  </a:cubicBezTo>
                  <a:cubicBezTo>
                    <a:pt x="767" y="3337"/>
                    <a:pt x="510" y="3171"/>
                    <a:pt x="447" y="2870"/>
                  </a:cubicBezTo>
                  <a:cubicBezTo>
                    <a:pt x="376" y="2492"/>
                    <a:pt x="689" y="2185"/>
                    <a:pt x="1031" y="2185"/>
                  </a:cubicBezTo>
                  <a:close/>
                  <a:moveTo>
                    <a:pt x="4269" y="3025"/>
                  </a:moveTo>
                  <a:cubicBezTo>
                    <a:pt x="4364" y="3073"/>
                    <a:pt x="5435" y="3680"/>
                    <a:pt x="5519" y="3739"/>
                  </a:cubicBezTo>
                  <a:lnTo>
                    <a:pt x="4269" y="4454"/>
                  </a:lnTo>
                  <a:lnTo>
                    <a:pt x="4269" y="3025"/>
                  </a:lnTo>
                  <a:close/>
                  <a:moveTo>
                    <a:pt x="7448" y="3025"/>
                  </a:moveTo>
                  <a:lnTo>
                    <a:pt x="7448" y="4454"/>
                  </a:lnTo>
                  <a:lnTo>
                    <a:pt x="6197" y="3739"/>
                  </a:lnTo>
                  <a:lnTo>
                    <a:pt x="7448" y="3025"/>
                  </a:lnTo>
                  <a:close/>
                  <a:moveTo>
                    <a:pt x="2550" y="2268"/>
                  </a:moveTo>
                  <a:cubicBezTo>
                    <a:pt x="2817" y="2268"/>
                    <a:pt x="3085" y="2336"/>
                    <a:pt x="3328" y="2477"/>
                  </a:cubicBezTo>
                  <a:cubicBezTo>
                    <a:pt x="3697" y="2692"/>
                    <a:pt x="3566" y="2608"/>
                    <a:pt x="3935" y="2811"/>
                  </a:cubicBezTo>
                  <a:lnTo>
                    <a:pt x="3935" y="4644"/>
                  </a:lnTo>
                  <a:lnTo>
                    <a:pt x="2328" y="5573"/>
                  </a:lnTo>
                  <a:lnTo>
                    <a:pt x="1744" y="5240"/>
                  </a:lnTo>
                  <a:cubicBezTo>
                    <a:pt x="1375" y="5037"/>
                    <a:pt x="1125" y="4692"/>
                    <a:pt x="1006" y="4275"/>
                  </a:cubicBezTo>
                  <a:cubicBezTo>
                    <a:pt x="947" y="4085"/>
                    <a:pt x="923" y="3870"/>
                    <a:pt x="959" y="3680"/>
                  </a:cubicBezTo>
                  <a:lnTo>
                    <a:pt x="959" y="3680"/>
                  </a:lnTo>
                  <a:cubicBezTo>
                    <a:pt x="981" y="3681"/>
                    <a:pt x="1003" y="3682"/>
                    <a:pt x="1025" y="3682"/>
                  </a:cubicBezTo>
                  <a:cubicBezTo>
                    <a:pt x="1659" y="3682"/>
                    <a:pt x="2129" y="3028"/>
                    <a:pt x="1875" y="2418"/>
                  </a:cubicBezTo>
                  <a:cubicBezTo>
                    <a:pt x="2090" y="2319"/>
                    <a:pt x="2320" y="2268"/>
                    <a:pt x="2550" y="2268"/>
                  </a:cubicBezTo>
                  <a:close/>
                  <a:moveTo>
                    <a:pt x="9186" y="2275"/>
                  </a:moveTo>
                  <a:cubicBezTo>
                    <a:pt x="10067" y="2275"/>
                    <a:pt x="10781" y="2977"/>
                    <a:pt x="10781" y="3858"/>
                  </a:cubicBezTo>
                  <a:cubicBezTo>
                    <a:pt x="10781" y="4418"/>
                    <a:pt x="10460" y="4954"/>
                    <a:pt x="9972" y="5240"/>
                  </a:cubicBezTo>
                  <a:lnTo>
                    <a:pt x="9400" y="5573"/>
                  </a:lnTo>
                  <a:cubicBezTo>
                    <a:pt x="9186" y="5454"/>
                    <a:pt x="7983" y="4751"/>
                    <a:pt x="7793" y="4644"/>
                  </a:cubicBezTo>
                  <a:lnTo>
                    <a:pt x="7793" y="2834"/>
                  </a:lnTo>
                  <a:cubicBezTo>
                    <a:pt x="8245" y="2596"/>
                    <a:pt x="8567" y="2275"/>
                    <a:pt x="9186" y="2275"/>
                  </a:cubicBezTo>
                  <a:close/>
                  <a:moveTo>
                    <a:pt x="3935" y="5013"/>
                  </a:moveTo>
                  <a:lnTo>
                    <a:pt x="3935" y="6478"/>
                  </a:lnTo>
                  <a:lnTo>
                    <a:pt x="2673" y="5751"/>
                  </a:lnTo>
                  <a:lnTo>
                    <a:pt x="3935" y="5013"/>
                  </a:lnTo>
                  <a:close/>
                  <a:moveTo>
                    <a:pt x="7793" y="5037"/>
                  </a:moveTo>
                  <a:cubicBezTo>
                    <a:pt x="7948" y="5120"/>
                    <a:pt x="8900" y="5668"/>
                    <a:pt x="9055" y="5763"/>
                  </a:cubicBezTo>
                  <a:lnTo>
                    <a:pt x="7793" y="6490"/>
                  </a:lnTo>
                  <a:lnTo>
                    <a:pt x="7793" y="5037"/>
                  </a:lnTo>
                  <a:close/>
                  <a:moveTo>
                    <a:pt x="5852" y="3918"/>
                  </a:moveTo>
                  <a:lnTo>
                    <a:pt x="7448" y="4823"/>
                  </a:lnTo>
                  <a:lnTo>
                    <a:pt x="7448" y="6668"/>
                  </a:lnTo>
                  <a:lnTo>
                    <a:pt x="5852" y="7573"/>
                  </a:lnTo>
                  <a:lnTo>
                    <a:pt x="4257" y="6668"/>
                  </a:lnTo>
                  <a:lnTo>
                    <a:pt x="4257" y="4823"/>
                  </a:lnTo>
                  <a:lnTo>
                    <a:pt x="5852" y="3918"/>
                  </a:lnTo>
                  <a:close/>
                  <a:moveTo>
                    <a:pt x="7448" y="7061"/>
                  </a:moveTo>
                  <a:lnTo>
                    <a:pt x="7448" y="8490"/>
                  </a:lnTo>
                  <a:cubicBezTo>
                    <a:pt x="7352" y="8442"/>
                    <a:pt x="6281" y="7835"/>
                    <a:pt x="6197" y="7776"/>
                  </a:cubicBezTo>
                  <a:lnTo>
                    <a:pt x="7448" y="7061"/>
                  </a:lnTo>
                  <a:close/>
                  <a:moveTo>
                    <a:pt x="4269" y="7073"/>
                  </a:moveTo>
                  <a:lnTo>
                    <a:pt x="5519" y="7787"/>
                  </a:lnTo>
                  <a:lnTo>
                    <a:pt x="4269" y="8502"/>
                  </a:lnTo>
                  <a:lnTo>
                    <a:pt x="4269" y="7073"/>
                  </a:lnTo>
                  <a:close/>
                  <a:moveTo>
                    <a:pt x="9376" y="5954"/>
                  </a:moveTo>
                  <a:lnTo>
                    <a:pt x="9960" y="6287"/>
                  </a:lnTo>
                  <a:cubicBezTo>
                    <a:pt x="10329" y="6490"/>
                    <a:pt x="10579" y="6835"/>
                    <a:pt x="10710" y="7252"/>
                  </a:cubicBezTo>
                  <a:cubicBezTo>
                    <a:pt x="10746" y="7430"/>
                    <a:pt x="10757" y="7609"/>
                    <a:pt x="10757" y="7787"/>
                  </a:cubicBezTo>
                  <a:cubicBezTo>
                    <a:pt x="10736" y="7786"/>
                    <a:pt x="10714" y="7785"/>
                    <a:pt x="10693" y="7785"/>
                  </a:cubicBezTo>
                  <a:cubicBezTo>
                    <a:pt x="10049" y="7785"/>
                    <a:pt x="9612" y="8474"/>
                    <a:pt x="9888" y="9085"/>
                  </a:cubicBezTo>
                  <a:cubicBezTo>
                    <a:pt x="9662" y="9190"/>
                    <a:pt x="9412" y="9249"/>
                    <a:pt x="9161" y="9249"/>
                  </a:cubicBezTo>
                  <a:cubicBezTo>
                    <a:pt x="8898" y="9249"/>
                    <a:pt x="8632" y="9184"/>
                    <a:pt x="8388" y="9038"/>
                  </a:cubicBezTo>
                  <a:cubicBezTo>
                    <a:pt x="8007" y="8811"/>
                    <a:pt x="8138" y="8907"/>
                    <a:pt x="7769" y="8692"/>
                  </a:cubicBezTo>
                  <a:lnTo>
                    <a:pt x="7769" y="6883"/>
                  </a:lnTo>
                  <a:lnTo>
                    <a:pt x="9376" y="5954"/>
                  </a:lnTo>
                  <a:close/>
                  <a:moveTo>
                    <a:pt x="10731" y="8111"/>
                  </a:moveTo>
                  <a:cubicBezTo>
                    <a:pt x="10841" y="8111"/>
                    <a:pt x="10950" y="8142"/>
                    <a:pt x="11043" y="8204"/>
                  </a:cubicBezTo>
                  <a:cubicBezTo>
                    <a:pt x="11484" y="8502"/>
                    <a:pt x="11329" y="9157"/>
                    <a:pt x="10841" y="9264"/>
                  </a:cubicBezTo>
                  <a:cubicBezTo>
                    <a:pt x="10802" y="9271"/>
                    <a:pt x="10764" y="9275"/>
                    <a:pt x="10726" y="9275"/>
                  </a:cubicBezTo>
                  <a:cubicBezTo>
                    <a:pt x="10276" y="9275"/>
                    <a:pt x="9982" y="8767"/>
                    <a:pt x="10246" y="8371"/>
                  </a:cubicBezTo>
                  <a:cubicBezTo>
                    <a:pt x="10358" y="8199"/>
                    <a:pt x="10545" y="8111"/>
                    <a:pt x="10731" y="8111"/>
                  </a:cubicBezTo>
                  <a:close/>
                  <a:moveTo>
                    <a:pt x="5852" y="7978"/>
                  </a:moveTo>
                  <a:cubicBezTo>
                    <a:pt x="6043" y="8097"/>
                    <a:pt x="7233" y="8764"/>
                    <a:pt x="7448" y="8883"/>
                  </a:cubicBezTo>
                  <a:lnTo>
                    <a:pt x="7448" y="9585"/>
                  </a:lnTo>
                  <a:cubicBezTo>
                    <a:pt x="7448" y="10466"/>
                    <a:pt x="6733" y="11181"/>
                    <a:pt x="5852" y="11181"/>
                  </a:cubicBezTo>
                  <a:cubicBezTo>
                    <a:pt x="4971" y="11181"/>
                    <a:pt x="4257" y="10466"/>
                    <a:pt x="4257" y="9585"/>
                  </a:cubicBezTo>
                  <a:lnTo>
                    <a:pt x="4257" y="8883"/>
                  </a:lnTo>
                  <a:lnTo>
                    <a:pt x="5852" y="7978"/>
                  </a:lnTo>
                  <a:close/>
                  <a:moveTo>
                    <a:pt x="5852" y="1"/>
                  </a:moveTo>
                  <a:cubicBezTo>
                    <a:pt x="4792" y="1"/>
                    <a:pt x="3935" y="870"/>
                    <a:pt x="3935" y="1918"/>
                  </a:cubicBezTo>
                  <a:lnTo>
                    <a:pt x="3935" y="2430"/>
                  </a:lnTo>
                  <a:cubicBezTo>
                    <a:pt x="3649" y="2263"/>
                    <a:pt x="3757" y="2322"/>
                    <a:pt x="3483" y="2180"/>
                  </a:cubicBezTo>
                  <a:cubicBezTo>
                    <a:pt x="3183" y="2005"/>
                    <a:pt x="2854" y="1922"/>
                    <a:pt x="2529" y="1922"/>
                  </a:cubicBezTo>
                  <a:cubicBezTo>
                    <a:pt x="2235" y="1922"/>
                    <a:pt x="1945" y="1990"/>
                    <a:pt x="1685" y="2120"/>
                  </a:cubicBezTo>
                  <a:cubicBezTo>
                    <a:pt x="1491" y="1915"/>
                    <a:pt x="1256" y="1827"/>
                    <a:pt x="1027" y="1827"/>
                  </a:cubicBezTo>
                  <a:cubicBezTo>
                    <a:pt x="497" y="1827"/>
                    <a:pt x="0" y="2303"/>
                    <a:pt x="125" y="2918"/>
                  </a:cubicBezTo>
                  <a:cubicBezTo>
                    <a:pt x="185" y="3215"/>
                    <a:pt x="375" y="3454"/>
                    <a:pt x="625" y="3573"/>
                  </a:cubicBezTo>
                  <a:cubicBezTo>
                    <a:pt x="530" y="4335"/>
                    <a:pt x="887" y="5109"/>
                    <a:pt x="1578" y="5501"/>
                  </a:cubicBezTo>
                  <a:cubicBezTo>
                    <a:pt x="1816" y="5644"/>
                    <a:pt x="1744" y="5597"/>
                    <a:pt x="1983" y="5728"/>
                  </a:cubicBezTo>
                  <a:lnTo>
                    <a:pt x="1578" y="5954"/>
                  </a:lnTo>
                  <a:cubicBezTo>
                    <a:pt x="982" y="6299"/>
                    <a:pt x="613" y="6942"/>
                    <a:pt x="613" y="7633"/>
                  </a:cubicBezTo>
                  <a:cubicBezTo>
                    <a:pt x="613" y="8633"/>
                    <a:pt x="1375" y="9466"/>
                    <a:pt x="2375" y="9538"/>
                  </a:cubicBezTo>
                  <a:lnTo>
                    <a:pt x="2387" y="9538"/>
                  </a:lnTo>
                  <a:cubicBezTo>
                    <a:pt x="2471" y="9538"/>
                    <a:pt x="2554" y="9478"/>
                    <a:pt x="2554" y="9395"/>
                  </a:cubicBezTo>
                  <a:cubicBezTo>
                    <a:pt x="2566" y="9300"/>
                    <a:pt x="2495" y="9216"/>
                    <a:pt x="2399" y="9216"/>
                  </a:cubicBezTo>
                  <a:cubicBezTo>
                    <a:pt x="1578" y="9145"/>
                    <a:pt x="959" y="8454"/>
                    <a:pt x="959" y="7633"/>
                  </a:cubicBezTo>
                  <a:cubicBezTo>
                    <a:pt x="959" y="7073"/>
                    <a:pt x="1268" y="6537"/>
                    <a:pt x="1756" y="6252"/>
                  </a:cubicBezTo>
                  <a:lnTo>
                    <a:pt x="2340" y="5918"/>
                  </a:lnTo>
                  <a:lnTo>
                    <a:pt x="3947" y="6847"/>
                  </a:lnTo>
                  <a:lnTo>
                    <a:pt x="3947" y="8657"/>
                  </a:lnTo>
                  <a:cubicBezTo>
                    <a:pt x="3411" y="8954"/>
                    <a:pt x="3280" y="9061"/>
                    <a:pt x="3030" y="9157"/>
                  </a:cubicBezTo>
                  <a:cubicBezTo>
                    <a:pt x="2935" y="9180"/>
                    <a:pt x="2887" y="9276"/>
                    <a:pt x="2911" y="9359"/>
                  </a:cubicBezTo>
                  <a:cubicBezTo>
                    <a:pt x="2932" y="9443"/>
                    <a:pt x="3008" y="9480"/>
                    <a:pt x="3082" y="9480"/>
                  </a:cubicBezTo>
                  <a:cubicBezTo>
                    <a:pt x="3093" y="9480"/>
                    <a:pt x="3103" y="9480"/>
                    <a:pt x="3114" y="9478"/>
                  </a:cubicBezTo>
                  <a:cubicBezTo>
                    <a:pt x="3423" y="9395"/>
                    <a:pt x="3578" y="9252"/>
                    <a:pt x="3947" y="9061"/>
                  </a:cubicBezTo>
                  <a:lnTo>
                    <a:pt x="3947" y="9573"/>
                  </a:lnTo>
                  <a:cubicBezTo>
                    <a:pt x="3947" y="10621"/>
                    <a:pt x="4816" y="11490"/>
                    <a:pt x="5864" y="11490"/>
                  </a:cubicBezTo>
                  <a:cubicBezTo>
                    <a:pt x="6924" y="11490"/>
                    <a:pt x="7793" y="10621"/>
                    <a:pt x="7793" y="9573"/>
                  </a:cubicBezTo>
                  <a:lnTo>
                    <a:pt x="7793" y="9085"/>
                  </a:lnTo>
                  <a:cubicBezTo>
                    <a:pt x="8269" y="9347"/>
                    <a:pt x="8591" y="9585"/>
                    <a:pt x="9186" y="9585"/>
                  </a:cubicBezTo>
                  <a:cubicBezTo>
                    <a:pt x="9495" y="9585"/>
                    <a:pt x="9829" y="9514"/>
                    <a:pt x="10115" y="9359"/>
                  </a:cubicBezTo>
                  <a:cubicBezTo>
                    <a:pt x="10277" y="9521"/>
                    <a:pt x="10500" y="9615"/>
                    <a:pt x="10736" y="9615"/>
                  </a:cubicBezTo>
                  <a:cubicBezTo>
                    <a:pt x="10794" y="9615"/>
                    <a:pt x="10853" y="9609"/>
                    <a:pt x="10912" y="9597"/>
                  </a:cubicBezTo>
                  <a:cubicBezTo>
                    <a:pt x="11781" y="9419"/>
                    <a:pt x="11912" y="8216"/>
                    <a:pt x="11091" y="7847"/>
                  </a:cubicBezTo>
                  <a:cubicBezTo>
                    <a:pt x="11162" y="7121"/>
                    <a:pt x="10805" y="6371"/>
                    <a:pt x="10138" y="5990"/>
                  </a:cubicBezTo>
                  <a:cubicBezTo>
                    <a:pt x="9900" y="5847"/>
                    <a:pt x="9972" y="5894"/>
                    <a:pt x="9734" y="5763"/>
                  </a:cubicBezTo>
                  <a:lnTo>
                    <a:pt x="10138" y="5537"/>
                  </a:lnTo>
                  <a:cubicBezTo>
                    <a:pt x="11067" y="5013"/>
                    <a:pt x="11377" y="3823"/>
                    <a:pt x="10853" y="2906"/>
                  </a:cubicBezTo>
                  <a:cubicBezTo>
                    <a:pt x="10507" y="2311"/>
                    <a:pt x="9876" y="1941"/>
                    <a:pt x="9174" y="1941"/>
                  </a:cubicBezTo>
                  <a:cubicBezTo>
                    <a:pt x="8471" y="1941"/>
                    <a:pt x="8067" y="2311"/>
                    <a:pt x="7769" y="2442"/>
                  </a:cubicBezTo>
                  <a:cubicBezTo>
                    <a:pt x="7757" y="2025"/>
                    <a:pt x="7805" y="1834"/>
                    <a:pt x="7733" y="1525"/>
                  </a:cubicBezTo>
                  <a:cubicBezTo>
                    <a:pt x="7711" y="1438"/>
                    <a:pt x="7640" y="1380"/>
                    <a:pt x="7546" y="1380"/>
                  </a:cubicBezTo>
                  <a:cubicBezTo>
                    <a:pt x="7537" y="1380"/>
                    <a:pt x="7528" y="1381"/>
                    <a:pt x="7519" y="1382"/>
                  </a:cubicBezTo>
                  <a:cubicBezTo>
                    <a:pt x="7436" y="1406"/>
                    <a:pt x="7376" y="1489"/>
                    <a:pt x="7388" y="1596"/>
                  </a:cubicBezTo>
                  <a:cubicBezTo>
                    <a:pt x="7448" y="1858"/>
                    <a:pt x="7412" y="2013"/>
                    <a:pt x="7436" y="2632"/>
                  </a:cubicBezTo>
                  <a:lnTo>
                    <a:pt x="5840" y="3549"/>
                  </a:lnTo>
                  <a:lnTo>
                    <a:pt x="4245" y="2632"/>
                  </a:lnTo>
                  <a:lnTo>
                    <a:pt x="4245" y="1941"/>
                  </a:lnTo>
                  <a:cubicBezTo>
                    <a:pt x="4245" y="1060"/>
                    <a:pt x="4959" y="346"/>
                    <a:pt x="5840" y="346"/>
                  </a:cubicBezTo>
                  <a:cubicBezTo>
                    <a:pt x="6364" y="346"/>
                    <a:pt x="6840" y="596"/>
                    <a:pt x="7150" y="1025"/>
                  </a:cubicBezTo>
                  <a:cubicBezTo>
                    <a:pt x="7186" y="1076"/>
                    <a:pt x="7241" y="1100"/>
                    <a:pt x="7294" y="1100"/>
                  </a:cubicBezTo>
                  <a:cubicBezTo>
                    <a:pt x="7328" y="1100"/>
                    <a:pt x="7360" y="1091"/>
                    <a:pt x="7388" y="1072"/>
                  </a:cubicBezTo>
                  <a:cubicBezTo>
                    <a:pt x="7459" y="1013"/>
                    <a:pt x="7471" y="906"/>
                    <a:pt x="7436" y="834"/>
                  </a:cubicBezTo>
                  <a:cubicBezTo>
                    <a:pt x="7078" y="310"/>
                    <a:pt x="6483" y="1"/>
                    <a:pt x="58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4"/>
                </a:solidFill>
              </a:endParaRPr>
            </a:p>
          </p:txBody>
        </p:sp>
      </p:grpSp>
      <p:pic>
        <p:nvPicPr>
          <p:cNvPr id="48" name="Picture 4" descr="The Learning Gate | Tec de Monterrey"/>
          <p:cNvPicPr>
            <a:picLocks noChangeAspect="1" noChangeArrowheads="1"/>
          </p:cNvPicPr>
          <p:nvPr/>
        </p:nvPicPr>
        <p:blipFill>
          <a:blip r:embed="rId4">
            <a:lum bright="100000" contrast="100000"/>
          </a:blip>
          <a:srcRect/>
          <a:stretch>
            <a:fillRect/>
          </a:stretch>
        </p:blipFill>
        <p:spPr bwMode="auto">
          <a:xfrm>
            <a:off x="6033052" y="308116"/>
            <a:ext cx="2818846" cy="494885"/>
          </a:xfrm>
          <a:prstGeom prst="rect">
            <a:avLst/>
          </a:prstGeom>
          <a:noFill/>
        </p:spPr>
      </p:pic>
      <p:cxnSp>
        <p:nvCxnSpPr>
          <p:cNvPr id="54" name="Google Shape;258;p31"/>
          <p:cNvCxnSpPr/>
          <p:nvPr/>
        </p:nvCxnSpPr>
        <p:spPr>
          <a:xfrm>
            <a:off x="1029794" y="473489"/>
            <a:ext cx="0" cy="726300"/>
          </a:xfrm>
          <a:prstGeom prst="straightConnector1">
            <a:avLst/>
          </a:prstGeom>
          <a:noFill/>
          <a:ln w="19050" cap="flat" cmpd="sng">
            <a:solidFill>
              <a:srgbClr val="F3F3F3"/>
            </a:solidFill>
            <a:prstDash val="solid"/>
            <a:round/>
            <a:headEnd type="oval" w="med" len="med"/>
            <a:tailEnd type="oval" w="med" len="med"/>
          </a:ln>
        </p:spPr>
      </p:cxnSp>
      <p:grpSp>
        <p:nvGrpSpPr>
          <p:cNvPr id="57" name="Google Shape;260;p31"/>
          <p:cNvGrpSpPr/>
          <p:nvPr/>
        </p:nvGrpSpPr>
        <p:grpSpPr>
          <a:xfrm>
            <a:off x="501355" y="604619"/>
            <a:ext cx="379958" cy="379958"/>
            <a:chOff x="1190625" y="238125"/>
            <a:chExt cx="5219200" cy="5219200"/>
          </a:xfrm>
        </p:grpSpPr>
        <p:sp>
          <p:nvSpPr>
            <p:cNvPr id="58" name="Google Shape;261;p31"/>
            <p:cNvSpPr/>
            <p:nvPr/>
          </p:nvSpPr>
          <p:spPr>
            <a:xfrm>
              <a:off x="2188775" y="12362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262;p31"/>
            <p:cNvSpPr/>
            <p:nvPr/>
          </p:nvSpPr>
          <p:spPr>
            <a:xfrm>
              <a:off x="5258300" y="12362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263;p31"/>
            <p:cNvSpPr/>
            <p:nvPr/>
          </p:nvSpPr>
          <p:spPr>
            <a:xfrm>
              <a:off x="2188775" y="4305800"/>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264;p31"/>
            <p:cNvSpPr/>
            <p:nvPr/>
          </p:nvSpPr>
          <p:spPr>
            <a:xfrm>
              <a:off x="5258300" y="4305800"/>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265;p31"/>
            <p:cNvSpPr/>
            <p:nvPr/>
          </p:nvSpPr>
          <p:spPr>
            <a:xfrm>
              <a:off x="2188775" y="1236275"/>
              <a:ext cx="3222875" cy="3222875"/>
            </a:xfrm>
            <a:custGeom>
              <a:avLst/>
              <a:gdLst/>
              <a:ahLst/>
              <a:cxnLst/>
              <a:rect l="l" t="t" r="r" b="b"/>
              <a:pathLst>
                <a:path w="128915" h="128915" extrusionOk="0">
                  <a:moveTo>
                    <a:pt x="110517" y="6133"/>
                  </a:moveTo>
                  <a:lnTo>
                    <a:pt x="110517" y="18398"/>
                  </a:lnTo>
                  <a:lnTo>
                    <a:pt x="122782" y="18398"/>
                  </a:lnTo>
                  <a:lnTo>
                    <a:pt x="122782" y="110517"/>
                  </a:lnTo>
                  <a:lnTo>
                    <a:pt x="110517" y="110517"/>
                  </a:lnTo>
                  <a:lnTo>
                    <a:pt x="110517" y="122782"/>
                  </a:lnTo>
                  <a:lnTo>
                    <a:pt x="18398" y="122782"/>
                  </a:lnTo>
                  <a:lnTo>
                    <a:pt x="18398" y="110517"/>
                  </a:lnTo>
                  <a:lnTo>
                    <a:pt x="6133" y="110517"/>
                  </a:lnTo>
                  <a:lnTo>
                    <a:pt x="6133" y="18398"/>
                  </a:lnTo>
                  <a:lnTo>
                    <a:pt x="18398" y="18398"/>
                  </a:lnTo>
                  <a:lnTo>
                    <a:pt x="18398" y="6133"/>
                  </a:lnTo>
                  <a:close/>
                  <a:moveTo>
                    <a:pt x="12266" y="1"/>
                  </a:moveTo>
                  <a:lnTo>
                    <a:pt x="12266" y="12266"/>
                  </a:lnTo>
                  <a:lnTo>
                    <a:pt x="1" y="12266"/>
                  </a:lnTo>
                  <a:lnTo>
                    <a:pt x="1" y="116649"/>
                  </a:lnTo>
                  <a:lnTo>
                    <a:pt x="12266" y="116649"/>
                  </a:lnTo>
                  <a:lnTo>
                    <a:pt x="12266" y="128914"/>
                  </a:lnTo>
                  <a:lnTo>
                    <a:pt x="116649" y="128914"/>
                  </a:lnTo>
                  <a:lnTo>
                    <a:pt x="116649" y="116649"/>
                  </a:lnTo>
                  <a:lnTo>
                    <a:pt x="128914" y="116649"/>
                  </a:lnTo>
                  <a:lnTo>
                    <a:pt x="128914" y="12266"/>
                  </a:lnTo>
                  <a:lnTo>
                    <a:pt x="116649" y="12266"/>
                  </a:lnTo>
                  <a:lnTo>
                    <a:pt x="116649"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266;p31"/>
            <p:cNvSpPr/>
            <p:nvPr/>
          </p:nvSpPr>
          <p:spPr>
            <a:xfrm>
              <a:off x="2495400" y="1849525"/>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267;p31"/>
            <p:cNvSpPr/>
            <p:nvPr/>
          </p:nvSpPr>
          <p:spPr>
            <a:xfrm>
              <a:off x="2802025" y="1849525"/>
              <a:ext cx="154150" cy="154150"/>
            </a:xfrm>
            <a:custGeom>
              <a:avLst/>
              <a:gdLst/>
              <a:ahLst/>
              <a:cxnLst/>
              <a:rect l="l" t="t" r="r" b="b"/>
              <a:pathLst>
                <a:path w="6166" h="6166" extrusionOk="0">
                  <a:moveTo>
                    <a:pt x="1" y="1"/>
                  </a:moveTo>
                  <a:lnTo>
                    <a:pt x="1"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268;p31"/>
            <p:cNvSpPr/>
            <p:nvPr/>
          </p:nvSpPr>
          <p:spPr>
            <a:xfrm>
              <a:off x="3109475" y="1849525"/>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269;p31"/>
            <p:cNvSpPr/>
            <p:nvPr/>
          </p:nvSpPr>
          <p:spPr>
            <a:xfrm>
              <a:off x="3416100" y="1849525"/>
              <a:ext cx="154150" cy="154150"/>
            </a:xfrm>
            <a:custGeom>
              <a:avLst/>
              <a:gdLst/>
              <a:ahLst/>
              <a:cxnLst/>
              <a:rect l="l" t="t" r="r" b="b"/>
              <a:pathLst>
                <a:path w="6166" h="6166" extrusionOk="0">
                  <a:moveTo>
                    <a:pt x="1" y="1"/>
                  </a:moveTo>
                  <a:lnTo>
                    <a:pt x="1"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270;p31"/>
            <p:cNvSpPr/>
            <p:nvPr/>
          </p:nvSpPr>
          <p:spPr>
            <a:xfrm>
              <a:off x="3723550" y="1849525"/>
              <a:ext cx="153325" cy="154150"/>
            </a:xfrm>
            <a:custGeom>
              <a:avLst/>
              <a:gdLst/>
              <a:ahLst/>
              <a:cxnLst/>
              <a:rect l="l" t="t" r="r" b="b"/>
              <a:pathLst>
                <a:path w="6133" h="6166" extrusionOk="0">
                  <a:moveTo>
                    <a:pt x="0" y="1"/>
                  </a:moveTo>
                  <a:lnTo>
                    <a:pt x="0"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271;p31"/>
            <p:cNvSpPr/>
            <p:nvPr/>
          </p:nvSpPr>
          <p:spPr>
            <a:xfrm>
              <a:off x="4030175" y="1849525"/>
              <a:ext cx="154150" cy="154150"/>
            </a:xfrm>
            <a:custGeom>
              <a:avLst/>
              <a:gdLst/>
              <a:ahLst/>
              <a:cxnLst/>
              <a:rect l="l" t="t" r="r" b="b"/>
              <a:pathLst>
                <a:path w="6166" h="6166" extrusionOk="0">
                  <a:moveTo>
                    <a:pt x="0" y="1"/>
                  </a:moveTo>
                  <a:lnTo>
                    <a:pt x="0"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272;p31"/>
            <p:cNvSpPr/>
            <p:nvPr/>
          </p:nvSpPr>
          <p:spPr>
            <a:xfrm>
              <a:off x="4337625" y="1849525"/>
              <a:ext cx="153325" cy="154150"/>
            </a:xfrm>
            <a:custGeom>
              <a:avLst/>
              <a:gdLst/>
              <a:ahLst/>
              <a:cxnLst/>
              <a:rect l="l" t="t" r="r" b="b"/>
              <a:pathLst>
                <a:path w="6133" h="6166" extrusionOk="0">
                  <a:moveTo>
                    <a:pt x="0" y="1"/>
                  </a:moveTo>
                  <a:lnTo>
                    <a:pt x="0"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273;p31"/>
            <p:cNvSpPr/>
            <p:nvPr/>
          </p:nvSpPr>
          <p:spPr>
            <a:xfrm>
              <a:off x="4644250" y="1849525"/>
              <a:ext cx="154150" cy="154150"/>
            </a:xfrm>
            <a:custGeom>
              <a:avLst/>
              <a:gdLst/>
              <a:ahLst/>
              <a:cxnLst/>
              <a:rect l="l" t="t" r="r" b="b"/>
              <a:pathLst>
                <a:path w="6166" h="6166" extrusionOk="0">
                  <a:moveTo>
                    <a:pt x="0" y="1"/>
                  </a:moveTo>
                  <a:lnTo>
                    <a:pt x="0" y="6166"/>
                  </a:lnTo>
                  <a:lnTo>
                    <a:pt x="6165" y="6166"/>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274;p31"/>
            <p:cNvSpPr/>
            <p:nvPr/>
          </p:nvSpPr>
          <p:spPr>
            <a:xfrm>
              <a:off x="2802025" y="1542900"/>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275;p31"/>
            <p:cNvSpPr/>
            <p:nvPr/>
          </p:nvSpPr>
          <p:spPr>
            <a:xfrm>
              <a:off x="3109475" y="1542900"/>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276;p31"/>
            <p:cNvSpPr/>
            <p:nvPr/>
          </p:nvSpPr>
          <p:spPr>
            <a:xfrm>
              <a:off x="3416100" y="1542900"/>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277;p31"/>
            <p:cNvSpPr/>
            <p:nvPr/>
          </p:nvSpPr>
          <p:spPr>
            <a:xfrm>
              <a:off x="3723550" y="1542900"/>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278;p31"/>
            <p:cNvSpPr/>
            <p:nvPr/>
          </p:nvSpPr>
          <p:spPr>
            <a:xfrm>
              <a:off x="4030175" y="1542900"/>
              <a:ext cx="154150" cy="153350"/>
            </a:xfrm>
            <a:custGeom>
              <a:avLst/>
              <a:gdLst/>
              <a:ahLst/>
              <a:cxnLst/>
              <a:rect l="l" t="t" r="r" b="b"/>
              <a:pathLst>
                <a:path w="6166" h="6134" extrusionOk="0">
                  <a:moveTo>
                    <a:pt x="0" y="1"/>
                  </a:moveTo>
                  <a:lnTo>
                    <a:pt x="0"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279;p31"/>
            <p:cNvSpPr/>
            <p:nvPr/>
          </p:nvSpPr>
          <p:spPr>
            <a:xfrm>
              <a:off x="4337625" y="1542900"/>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280;p31"/>
            <p:cNvSpPr/>
            <p:nvPr/>
          </p:nvSpPr>
          <p:spPr>
            <a:xfrm>
              <a:off x="4644250" y="1542900"/>
              <a:ext cx="154150" cy="153350"/>
            </a:xfrm>
            <a:custGeom>
              <a:avLst/>
              <a:gdLst/>
              <a:ahLst/>
              <a:cxnLst/>
              <a:rect l="l" t="t" r="r" b="b"/>
              <a:pathLst>
                <a:path w="6166" h="6134" extrusionOk="0">
                  <a:moveTo>
                    <a:pt x="0" y="1"/>
                  </a:moveTo>
                  <a:lnTo>
                    <a:pt x="0" y="6133"/>
                  </a:lnTo>
                  <a:lnTo>
                    <a:pt x="6165" y="6133"/>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281;p31"/>
            <p:cNvSpPr/>
            <p:nvPr/>
          </p:nvSpPr>
          <p:spPr>
            <a:xfrm>
              <a:off x="4951675" y="1849525"/>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282;p31"/>
            <p:cNvSpPr/>
            <p:nvPr/>
          </p:nvSpPr>
          <p:spPr>
            <a:xfrm>
              <a:off x="2495400" y="21569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283;p31"/>
            <p:cNvSpPr/>
            <p:nvPr/>
          </p:nvSpPr>
          <p:spPr>
            <a:xfrm>
              <a:off x="2802025" y="2156975"/>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284;p31"/>
            <p:cNvSpPr/>
            <p:nvPr/>
          </p:nvSpPr>
          <p:spPr>
            <a:xfrm>
              <a:off x="4644250" y="2771050"/>
              <a:ext cx="154150" cy="153325"/>
            </a:xfrm>
            <a:custGeom>
              <a:avLst/>
              <a:gdLst/>
              <a:ahLst/>
              <a:cxnLst/>
              <a:rect l="l" t="t" r="r" b="b"/>
              <a:pathLst>
                <a:path w="6166" h="6133" extrusionOk="0">
                  <a:moveTo>
                    <a:pt x="0" y="0"/>
                  </a:moveTo>
                  <a:lnTo>
                    <a:pt x="0" y="6133"/>
                  </a:lnTo>
                  <a:lnTo>
                    <a:pt x="6165" y="6133"/>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285;p31"/>
            <p:cNvSpPr/>
            <p:nvPr/>
          </p:nvSpPr>
          <p:spPr>
            <a:xfrm>
              <a:off x="4644250" y="2463600"/>
              <a:ext cx="154150" cy="154150"/>
            </a:xfrm>
            <a:custGeom>
              <a:avLst/>
              <a:gdLst/>
              <a:ahLst/>
              <a:cxnLst/>
              <a:rect l="l" t="t" r="r" b="b"/>
              <a:pathLst>
                <a:path w="6166" h="6166" extrusionOk="0">
                  <a:moveTo>
                    <a:pt x="0" y="1"/>
                  </a:moveTo>
                  <a:lnTo>
                    <a:pt x="0" y="6166"/>
                  </a:lnTo>
                  <a:lnTo>
                    <a:pt x="6165" y="6166"/>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286;p31"/>
            <p:cNvSpPr/>
            <p:nvPr/>
          </p:nvSpPr>
          <p:spPr>
            <a:xfrm>
              <a:off x="4644250" y="3077675"/>
              <a:ext cx="154150" cy="154150"/>
            </a:xfrm>
            <a:custGeom>
              <a:avLst/>
              <a:gdLst/>
              <a:ahLst/>
              <a:cxnLst/>
              <a:rect l="l" t="t" r="r" b="b"/>
              <a:pathLst>
                <a:path w="6166" h="6166" extrusionOk="0">
                  <a:moveTo>
                    <a:pt x="0" y="0"/>
                  </a:moveTo>
                  <a:lnTo>
                    <a:pt x="0" y="6166"/>
                  </a:lnTo>
                  <a:lnTo>
                    <a:pt x="6165" y="6166"/>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287;p31"/>
            <p:cNvSpPr/>
            <p:nvPr/>
          </p:nvSpPr>
          <p:spPr>
            <a:xfrm>
              <a:off x="4644250" y="3385125"/>
              <a:ext cx="154150" cy="153325"/>
            </a:xfrm>
            <a:custGeom>
              <a:avLst/>
              <a:gdLst/>
              <a:ahLst/>
              <a:cxnLst/>
              <a:rect l="l" t="t" r="r" b="b"/>
              <a:pathLst>
                <a:path w="6166" h="6133" extrusionOk="0">
                  <a:moveTo>
                    <a:pt x="0" y="0"/>
                  </a:moveTo>
                  <a:lnTo>
                    <a:pt x="0" y="6133"/>
                  </a:lnTo>
                  <a:lnTo>
                    <a:pt x="6165" y="6133"/>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288;p31"/>
            <p:cNvSpPr/>
            <p:nvPr/>
          </p:nvSpPr>
          <p:spPr>
            <a:xfrm>
              <a:off x="4951675" y="2771050"/>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289;p31"/>
            <p:cNvSpPr/>
            <p:nvPr/>
          </p:nvSpPr>
          <p:spPr>
            <a:xfrm>
              <a:off x="4951675" y="2463600"/>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290;p31"/>
            <p:cNvSpPr/>
            <p:nvPr/>
          </p:nvSpPr>
          <p:spPr>
            <a:xfrm>
              <a:off x="4951675" y="3077675"/>
              <a:ext cx="153350" cy="154150"/>
            </a:xfrm>
            <a:custGeom>
              <a:avLst/>
              <a:gdLst/>
              <a:ahLst/>
              <a:cxnLst/>
              <a:rect l="l" t="t" r="r" b="b"/>
              <a:pathLst>
                <a:path w="6134" h="6166" extrusionOk="0">
                  <a:moveTo>
                    <a:pt x="1" y="0"/>
                  </a:moveTo>
                  <a:lnTo>
                    <a:pt x="1" y="6166"/>
                  </a:lnTo>
                  <a:lnTo>
                    <a:pt x="6133" y="6166"/>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291;p31"/>
            <p:cNvSpPr/>
            <p:nvPr/>
          </p:nvSpPr>
          <p:spPr>
            <a:xfrm>
              <a:off x="4951675" y="3385125"/>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292;p31"/>
            <p:cNvSpPr/>
            <p:nvPr/>
          </p:nvSpPr>
          <p:spPr>
            <a:xfrm>
              <a:off x="4644250" y="2156975"/>
              <a:ext cx="154150" cy="153350"/>
            </a:xfrm>
            <a:custGeom>
              <a:avLst/>
              <a:gdLst/>
              <a:ahLst/>
              <a:cxnLst/>
              <a:rect l="l" t="t" r="r" b="b"/>
              <a:pathLst>
                <a:path w="6166" h="6134" extrusionOk="0">
                  <a:moveTo>
                    <a:pt x="0" y="1"/>
                  </a:moveTo>
                  <a:lnTo>
                    <a:pt x="0" y="6133"/>
                  </a:lnTo>
                  <a:lnTo>
                    <a:pt x="6165" y="6133"/>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293;p31"/>
            <p:cNvSpPr/>
            <p:nvPr/>
          </p:nvSpPr>
          <p:spPr>
            <a:xfrm>
              <a:off x="4951675" y="21569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294;p31"/>
            <p:cNvSpPr/>
            <p:nvPr/>
          </p:nvSpPr>
          <p:spPr>
            <a:xfrm>
              <a:off x="2495400" y="3691750"/>
              <a:ext cx="153350" cy="154150"/>
            </a:xfrm>
            <a:custGeom>
              <a:avLst/>
              <a:gdLst/>
              <a:ahLst/>
              <a:cxnLst/>
              <a:rect l="l" t="t" r="r" b="b"/>
              <a:pathLst>
                <a:path w="6134" h="6166" extrusionOk="0">
                  <a:moveTo>
                    <a:pt x="1" y="0"/>
                  </a:moveTo>
                  <a:lnTo>
                    <a:pt x="1"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295;p31"/>
            <p:cNvSpPr/>
            <p:nvPr/>
          </p:nvSpPr>
          <p:spPr>
            <a:xfrm>
              <a:off x="2802025" y="3691750"/>
              <a:ext cx="154150" cy="154150"/>
            </a:xfrm>
            <a:custGeom>
              <a:avLst/>
              <a:gdLst/>
              <a:ahLst/>
              <a:cxnLst/>
              <a:rect l="l" t="t" r="r" b="b"/>
              <a:pathLst>
                <a:path w="6166" h="6166" extrusionOk="0">
                  <a:moveTo>
                    <a:pt x="1" y="0"/>
                  </a:moveTo>
                  <a:lnTo>
                    <a:pt x="1" y="6165"/>
                  </a:lnTo>
                  <a:lnTo>
                    <a:pt x="6166" y="6165"/>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296;p31"/>
            <p:cNvSpPr/>
            <p:nvPr/>
          </p:nvSpPr>
          <p:spPr>
            <a:xfrm>
              <a:off x="3109475" y="3691750"/>
              <a:ext cx="153350" cy="154150"/>
            </a:xfrm>
            <a:custGeom>
              <a:avLst/>
              <a:gdLst/>
              <a:ahLst/>
              <a:cxnLst/>
              <a:rect l="l" t="t" r="r" b="b"/>
              <a:pathLst>
                <a:path w="6134" h="6166" extrusionOk="0">
                  <a:moveTo>
                    <a:pt x="1" y="0"/>
                  </a:moveTo>
                  <a:lnTo>
                    <a:pt x="1"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297;p31"/>
            <p:cNvSpPr/>
            <p:nvPr/>
          </p:nvSpPr>
          <p:spPr>
            <a:xfrm>
              <a:off x="3416100" y="3691750"/>
              <a:ext cx="154150" cy="154150"/>
            </a:xfrm>
            <a:custGeom>
              <a:avLst/>
              <a:gdLst/>
              <a:ahLst/>
              <a:cxnLst/>
              <a:rect l="l" t="t" r="r" b="b"/>
              <a:pathLst>
                <a:path w="6166" h="6166" extrusionOk="0">
                  <a:moveTo>
                    <a:pt x="1" y="0"/>
                  </a:moveTo>
                  <a:lnTo>
                    <a:pt x="1" y="6165"/>
                  </a:lnTo>
                  <a:lnTo>
                    <a:pt x="6166" y="6165"/>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298;p31"/>
            <p:cNvSpPr/>
            <p:nvPr/>
          </p:nvSpPr>
          <p:spPr>
            <a:xfrm>
              <a:off x="3723550" y="3691750"/>
              <a:ext cx="153325" cy="154150"/>
            </a:xfrm>
            <a:custGeom>
              <a:avLst/>
              <a:gdLst/>
              <a:ahLst/>
              <a:cxnLst/>
              <a:rect l="l" t="t" r="r" b="b"/>
              <a:pathLst>
                <a:path w="6133" h="6166" extrusionOk="0">
                  <a:moveTo>
                    <a:pt x="0" y="0"/>
                  </a:moveTo>
                  <a:lnTo>
                    <a:pt x="0"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299;p31"/>
            <p:cNvSpPr/>
            <p:nvPr/>
          </p:nvSpPr>
          <p:spPr>
            <a:xfrm>
              <a:off x="4030175" y="3691750"/>
              <a:ext cx="154150" cy="154150"/>
            </a:xfrm>
            <a:custGeom>
              <a:avLst/>
              <a:gdLst/>
              <a:ahLst/>
              <a:cxnLst/>
              <a:rect l="l" t="t" r="r" b="b"/>
              <a:pathLst>
                <a:path w="6166" h="6166" extrusionOk="0">
                  <a:moveTo>
                    <a:pt x="0" y="0"/>
                  </a:moveTo>
                  <a:lnTo>
                    <a:pt x="0" y="6165"/>
                  </a:lnTo>
                  <a:lnTo>
                    <a:pt x="6166" y="6165"/>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300;p31"/>
            <p:cNvSpPr/>
            <p:nvPr/>
          </p:nvSpPr>
          <p:spPr>
            <a:xfrm>
              <a:off x="2495400" y="3385125"/>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301;p31"/>
            <p:cNvSpPr/>
            <p:nvPr/>
          </p:nvSpPr>
          <p:spPr>
            <a:xfrm>
              <a:off x="2802025" y="3385125"/>
              <a:ext cx="154150" cy="153325"/>
            </a:xfrm>
            <a:custGeom>
              <a:avLst/>
              <a:gdLst/>
              <a:ahLst/>
              <a:cxnLst/>
              <a:rect l="l" t="t" r="r" b="b"/>
              <a:pathLst>
                <a:path w="6166" h="6133" extrusionOk="0">
                  <a:moveTo>
                    <a:pt x="1" y="0"/>
                  </a:moveTo>
                  <a:lnTo>
                    <a:pt x="1" y="6133"/>
                  </a:lnTo>
                  <a:lnTo>
                    <a:pt x="6166" y="6133"/>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302;p31"/>
            <p:cNvSpPr/>
            <p:nvPr/>
          </p:nvSpPr>
          <p:spPr>
            <a:xfrm>
              <a:off x="4337625" y="3691750"/>
              <a:ext cx="153325" cy="154150"/>
            </a:xfrm>
            <a:custGeom>
              <a:avLst/>
              <a:gdLst/>
              <a:ahLst/>
              <a:cxnLst/>
              <a:rect l="l" t="t" r="r" b="b"/>
              <a:pathLst>
                <a:path w="6133" h="6166" extrusionOk="0">
                  <a:moveTo>
                    <a:pt x="0" y="0"/>
                  </a:moveTo>
                  <a:lnTo>
                    <a:pt x="0"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 name="Google Shape;303;p31"/>
            <p:cNvSpPr/>
            <p:nvPr/>
          </p:nvSpPr>
          <p:spPr>
            <a:xfrm>
              <a:off x="4644250" y="3691750"/>
              <a:ext cx="154150" cy="154150"/>
            </a:xfrm>
            <a:custGeom>
              <a:avLst/>
              <a:gdLst/>
              <a:ahLst/>
              <a:cxnLst/>
              <a:rect l="l" t="t" r="r" b="b"/>
              <a:pathLst>
                <a:path w="6166" h="6166" extrusionOk="0">
                  <a:moveTo>
                    <a:pt x="0" y="0"/>
                  </a:moveTo>
                  <a:lnTo>
                    <a:pt x="0" y="6165"/>
                  </a:lnTo>
                  <a:lnTo>
                    <a:pt x="6165" y="6165"/>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304;p31"/>
            <p:cNvSpPr/>
            <p:nvPr/>
          </p:nvSpPr>
          <p:spPr>
            <a:xfrm>
              <a:off x="2802025" y="3999175"/>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305;p31"/>
            <p:cNvSpPr/>
            <p:nvPr/>
          </p:nvSpPr>
          <p:spPr>
            <a:xfrm>
              <a:off x="3109475" y="39991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306;p31"/>
            <p:cNvSpPr/>
            <p:nvPr/>
          </p:nvSpPr>
          <p:spPr>
            <a:xfrm>
              <a:off x="2802025" y="2771050"/>
              <a:ext cx="154150" cy="153325"/>
            </a:xfrm>
            <a:custGeom>
              <a:avLst/>
              <a:gdLst/>
              <a:ahLst/>
              <a:cxnLst/>
              <a:rect l="l" t="t" r="r" b="b"/>
              <a:pathLst>
                <a:path w="6166" h="6133" extrusionOk="0">
                  <a:moveTo>
                    <a:pt x="1" y="0"/>
                  </a:moveTo>
                  <a:lnTo>
                    <a:pt x="1" y="6133"/>
                  </a:lnTo>
                  <a:lnTo>
                    <a:pt x="6166" y="6133"/>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 name="Google Shape;307;p31"/>
            <p:cNvSpPr/>
            <p:nvPr/>
          </p:nvSpPr>
          <p:spPr>
            <a:xfrm>
              <a:off x="2802025" y="2463600"/>
              <a:ext cx="154150" cy="154150"/>
            </a:xfrm>
            <a:custGeom>
              <a:avLst/>
              <a:gdLst/>
              <a:ahLst/>
              <a:cxnLst/>
              <a:rect l="l" t="t" r="r" b="b"/>
              <a:pathLst>
                <a:path w="6166" h="6166" extrusionOk="0">
                  <a:moveTo>
                    <a:pt x="1" y="1"/>
                  </a:moveTo>
                  <a:lnTo>
                    <a:pt x="1"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308;p31"/>
            <p:cNvSpPr/>
            <p:nvPr/>
          </p:nvSpPr>
          <p:spPr>
            <a:xfrm>
              <a:off x="2802025" y="3077675"/>
              <a:ext cx="154150" cy="154150"/>
            </a:xfrm>
            <a:custGeom>
              <a:avLst/>
              <a:gdLst/>
              <a:ahLst/>
              <a:cxnLst/>
              <a:rect l="l" t="t" r="r" b="b"/>
              <a:pathLst>
                <a:path w="6166" h="6166" extrusionOk="0">
                  <a:moveTo>
                    <a:pt x="1" y="0"/>
                  </a:moveTo>
                  <a:lnTo>
                    <a:pt x="1" y="6166"/>
                  </a:lnTo>
                  <a:lnTo>
                    <a:pt x="6166" y="6166"/>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309;p31"/>
            <p:cNvSpPr/>
            <p:nvPr/>
          </p:nvSpPr>
          <p:spPr>
            <a:xfrm>
              <a:off x="2495400" y="2771050"/>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310;p31"/>
            <p:cNvSpPr/>
            <p:nvPr/>
          </p:nvSpPr>
          <p:spPr>
            <a:xfrm>
              <a:off x="2495400" y="2463600"/>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311;p31"/>
            <p:cNvSpPr/>
            <p:nvPr/>
          </p:nvSpPr>
          <p:spPr>
            <a:xfrm>
              <a:off x="2495400" y="3077675"/>
              <a:ext cx="153350" cy="154150"/>
            </a:xfrm>
            <a:custGeom>
              <a:avLst/>
              <a:gdLst/>
              <a:ahLst/>
              <a:cxnLst/>
              <a:rect l="l" t="t" r="r" b="b"/>
              <a:pathLst>
                <a:path w="6134" h="6166" extrusionOk="0">
                  <a:moveTo>
                    <a:pt x="1" y="0"/>
                  </a:moveTo>
                  <a:lnTo>
                    <a:pt x="1" y="6166"/>
                  </a:lnTo>
                  <a:lnTo>
                    <a:pt x="6133" y="6166"/>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 name="Google Shape;312;p31"/>
            <p:cNvSpPr/>
            <p:nvPr/>
          </p:nvSpPr>
          <p:spPr>
            <a:xfrm>
              <a:off x="3416100" y="3999175"/>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313;p31"/>
            <p:cNvSpPr/>
            <p:nvPr/>
          </p:nvSpPr>
          <p:spPr>
            <a:xfrm>
              <a:off x="3723550" y="3999175"/>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314;p31"/>
            <p:cNvSpPr/>
            <p:nvPr/>
          </p:nvSpPr>
          <p:spPr>
            <a:xfrm>
              <a:off x="4030175" y="3999175"/>
              <a:ext cx="154150" cy="153350"/>
            </a:xfrm>
            <a:custGeom>
              <a:avLst/>
              <a:gdLst/>
              <a:ahLst/>
              <a:cxnLst/>
              <a:rect l="l" t="t" r="r" b="b"/>
              <a:pathLst>
                <a:path w="6166" h="6134" extrusionOk="0">
                  <a:moveTo>
                    <a:pt x="0" y="1"/>
                  </a:moveTo>
                  <a:lnTo>
                    <a:pt x="0"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315;p31"/>
            <p:cNvSpPr/>
            <p:nvPr/>
          </p:nvSpPr>
          <p:spPr>
            <a:xfrm>
              <a:off x="4337625" y="3999175"/>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316;p31"/>
            <p:cNvSpPr/>
            <p:nvPr/>
          </p:nvSpPr>
          <p:spPr>
            <a:xfrm>
              <a:off x="4644250" y="3999175"/>
              <a:ext cx="154150" cy="153350"/>
            </a:xfrm>
            <a:custGeom>
              <a:avLst/>
              <a:gdLst/>
              <a:ahLst/>
              <a:cxnLst/>
              <a:rect l="l" t="t" r="r" b="b"/>
              <a:pathLst>
                <a:path w="6166" h="6134" extrusionOk="0">
                  <a:moveTo>
                    <a:pt x="0" y="1"/>
                  </a:moveTo>
                  <a:lnTo>
                    <a:pt x="0" y="6133"/>
                  </a:lnTo>
                  <a:lnTo>
                    <a:pt x="6165" y="6133"/>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317;p31"/>
            <p:cNvSpPr/>
            <p:nvPr/>
          </p:nvSpPr>
          <p:spPr>
            <a:xfrm>
              <a:off x="4951675" y="3691750"/>
              <a:ext cx="153350" cy="154150"/>
            </a:xfrm>
            <a:custGeom>
              <a:avLst/>
              <a:gdLst/>
              <a:ahLst/>
              <a:cxnLst/>
              <a:rect l="l" t="t" r="r" b="b"/>
              <a:pathLst>
                <a:path w="6134" h="6166" extrusionOk="0">
                  <a:moveTo>
                    <a:pt x="1" y="0"/>
                  </a:moveTo>
                  <a:lnTo>
                    <a:pt x="1"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318;p31"/>
            <p:cNvSpPr/>
            <p:nvPr/>
          </p:nvSpPr>
          <p:spPr>
            <a:xfrm>
              <a:off x="1728025" y="775525"/>
              <a:ext cx="4144375" cy="4144375"/>
            </a:xfrm>
            <a:custGeom>
              <a:avLst/>
              <a:gdLst/>
              <a:ahLst/>
              <a:cxnLst/>
              <a:rect l="l" t="t" r="r" b="b"/>
              <a:pathLst>
                <a:path w="165775" h="165775" extrusionOk="0">
                  <a:moveTo>
                    <a:pt x="154097" y="12298"/>
                  </a:moveTo>
                  <a:lnTo>
                    <a:pt x="154097" y="154292"/>
                  </a:lnTo>
                  <a:lnTo>
                    <a:pt x="12102" y="154292"/>
                  </a:lnTo>
                  <a:lnTo>
                    <a:pt x="12102" y="12298"/>
                  </a:lnTo>
                  <a:close/>
                  <a:moveTo>
                    <a:pt x="14810" y="0"/>
                  </a:moveTo>
                  <a:lnTo>
                    <a:pt x="14810" y="6166"/>
                  </a:lnTo>
                  <a:lnTo>
                    <a:pt x="5970" y="6166"/>
                  </a:lnTo>
                  <a:lnTo>
                    <a:pt x="5970" y="19181"/>
                  </a:lnTo>
                  <a:lnTo>
                    <a:pt x="0" y="19181"/>
                  </a:lnTo>
                  <a:lnTo>
                    <a:pt x="0" y="25314"/>
                  </a:lnTo>
                  <a:lnTo>
                    <a:pt x="5970" y="25314"/>
                  </a:lnTo>
                  <a:lnTo>
                    <a:pt x="5970" y="37579"/>
                  </a:lnTo>
                  <a:lnTo>
                    <a:pt x="0" y="37579"/>
                  </a:lnTo>
                  <a:lnTo>
                    <a:pt x="0" y="43711"/>
                  </a:lnTo>
                  <a:lnTo>
                    <a:pt x="5970" y="43711"/>
                  </a:lnTo>
                  <a:lnTo>
                    <a:pt x="5970" y="55944"/>
                  </a:lnTo>
                  <a:lnTo>
                    <a:pt x="0" y="55944"/>
                  </a:lnTo>
                  <a:lnTo>
                    <a:pt x="0" y="62109"/>
                  </a:lnTo>
                  <a:lnTo>
                    <a:pt x="5970" y="62109"/>
                  </a:lnTo>
                  <a:lnTo>
                    <a:pt x="5970" y="74341"/>
                  </a:lnTo>
                  <a:lnTo>
                    <a:pt x="0" y="74341"/>
                  </a:lnTo>
                  <a:lnTo>
                    <a:pt x="0" y="80474"/>
                  </a:lnTo>
                  <a:lnTo>
                    <a:pt x="5970" y="80474"/>
                  </a:lnTo>
                  <a:lnTo>
                    <a:pt x="5970" y="92739"/>
                  </a:lnTo>
                  <a:lnTo>
                    <a:pt x="0" y="92739"/>
                  </a:lnTo>
                  <a:lnTo>
                    <a:pt x="0" y="98871"/>
                  </a:lnTo>
                  <a:lnTo>
                    <a:pt x="5970" y="98871"/>
                  </a:lnTo>
                  <a:lnTo>
                    <a:pt x="5970" y="111136"/>
                  </a:lnTo>
                  <a:lnTo>
                    <a:pt x="0" y="111136"/>
                  </a:lnTo>
                  <a:lnTo>
                    <a:pt x="0" y="117269"/>
                  </a:lnTo>
                  <a:lnTo>
                    <a:pt x="5970" y="117269"/>
                  </a:lnTo>
                  <a:lnTo>
                    <a:pt x="5970" y="129501"/>
                  </a:lnTo>
                  <a:lnTo>
                    <a:pt x="0" y="129501"/>
                  </a:lnTo>
                  <a:lnTo>
                    <a:pt x="0" y="135634"/>
                  </a:lnTo>
                  <a:lnTo>
                    <a:pt x="5970" y="135634"/>
                  </a:lnTo>
                  <a:lnTo>
                    <a:pt x="5970" y="147899"/>
                  </a:lnTo>
                  <a:lnTo>
                    <a:pt x="0" y="147899"/>
                  </a:lnTo>
                  <a:lnTo>
                    <a:pt x="0" y="154031"/>
                  </a:lnTo>
                  <a:lnTo>
                    <a:pt x="5970" y="154031"/>
                  </a:lnTo>
                  <a:lnTo>
                    <a:pt x="5970" y="160425"/>
                  </a:lnTo>
                  <a:lnTo>
                    <a:pt x="15332" y="160425"/>
                  </a:lnTo>
                  <a:lnTo>
                    <a:pt x="15332" y="165775"/>
                  </a:lnTo>
                  <a:lnTo>
                    <a:pt x="21497" y="165775"/>
                  </a:lnTo>
                  <a:lnTo>
                    <a:pt x="21497" y="160425"/>
                  </a:lnTo>
                  <a:lnTo>
                    <a:pt x="33729" y="160425"/>
                  </a:lnTo>
                  <a:lnTo>
                    <a:pt x="33729" y="165775"/>
                  </a:lnTo>
                  <a:lnTo>
                    <a:pt x="39862" y="165775"/>
                  </a:lnTo>
                  <a:lnTo>
                    <a:pt x="39862" y="160425"/>
                  </a:lnTo>
                  <a:lnTo>
                    <a:pt x="52127" y="160425"/>
                  </a:lnTo>
                  <a:lnTo>
                    <a:pt x="52127" y="165775"/>
                  </a:lnTo>
                  <a:lnTo>
                    <a:pt x="58260" y="165775"/>
                  </a:lnTo>
                  <a:lnTo>
                    <a:pt x="58260" y="160425"/>
                  </a:lnTo>
                  <a:lnTo>
                    <a:pt x="70492" y="160425"/>
                  </a:lnTo>
                  <a:lnTo>
                    <a:pt x="70492" y="165775"/>
                  </a:lnTo>
                  <a:lnTo>
                    <a:pt x="76657" y="165775"/>
                  </a:lnTo>
                  <a:lnTo>
                    <a:pt x="76657" y="160425"/>
                  </a:lnTo>
                  <a:lnTo>
                    <a:pt x="88890" y="160425"/>
                  </a:lnTo>
                  <a:lnTo>
                    <a:pt x="88890" y="165775"/>
                  </a:lnTo>
                  <a:lnTo>
                    <a:pt x="95022" y="165775"/>
                  </a:lnTo>
                  <a:lnTo>
                    <a:pt x="95022" y="160425"/>
                  </a:lnTo>
                  <a:lnTo>
                    <a:pt x="107287" y="160425"/>
                  </a:lnTo>
                  <a:lnTo>
                    <a:pt x="107287" y="165775"/>
                  </a:lnTo>
                  <a:lnTo>
                    <a:pt x="113420" y="165775"/>
                  </a:lnTo>
                  <a:lnTo>
                    <a:pt x="113420" y="160425"/>
                  </a:lnTo>
                  <a:lnTo>
                    <a:pt x="125685" y="160425"/>
                  </a:lnTo>
                  <a:lnTo>
                    <a:pt x="125685" y="165775"/>
                  </a:lnTo>
                  <a:lnTo>
                    <a:pt x="131817" y="165775"/>
                  </a:lnTo>
                  <a:lnTo>
                    <a:pt x="131817" y="160425"/>
                  </a:lnTo>
                  <a:lnTo>
                    <a:pt x="144050" y="160425"/>
                  </a:lnTo>
                  <a:lnTo>
                    <a:pt x="144050" y="165775"/>
                  </a:lnTo>
                  <a:lnTo>
                    <a:pt x="150182" y="165775"/>
                  </a:lnTo>
                  <a:lnTo>
                    <a:pt x="150182" y="160425"/>
                  </a:lnTo>
                  <a:lnTo>
                    <a:pt x="160229" y="160425"/>
                  </a:lnTo>
                  <a:lnTo>
                    <a:pt x="160229" y="150215"/>
                  </a:lnTo>
                  <a:lnTo>
                    <a:pt x="165775" y="150215"/>
                  </a:lnTo>
                  <a:lnTo>
                    <a:pt x="165775" y="144050"/>
                  </a:lnTo>
                  <a:lnTo>
                    <a:pt x="160229" y="144050"/>
                  </a:lnTo>
                  <a:lnTo>
                    <a:pt x="160229" y="131817"/>
                  </a:lnTo>
                  <a:lnTo>
                    <a:pt x="165775" y="131817"/>
                  </a:lnTo>
                  <a:lnTo>
                    <a:pt x="165775" y="125685"/>
                  </a:lnTo>
                  <a:lnTo>
                    <a:pt x="160229" y="125685"/>
                  </a:lnTo>
                  <a:lnTo>
                    <a:pt x="160229" y="113420"/>
                  </a:lnTo>
                  <a:lnTo>
                    <a:pt x="165775" y="113420"/>
                  </a:lnTo>
                  <a:lnTo>
                    <a:pt x="165775" y="107287"/>
                  </a:lnTo>
                  <a:lnTo>
                    <a:pt x="160229" y="107287"/>
                  </a:lnTo>
                  <a:lnTo>
                    <a:pt x="160229" y="95022"/>
                  </a:lnTo>
                  <a:lnTo>
                    <a:pt x="165775" y="95022"/>
                  </a:lnTo>
                  <a:lnTo>
                    <a:pt x="165775" y="88890"/>
                  </a:lnTo>
                  <a:lnTo>
                    <a:pt x="160229" y="88890"/>
                  </a:lnTo>
                  <a:lnTo>
                    <a:pt x="160229" y="76657"/>
                  </a:lnTo>
                  <a:lnTo>
                    <a:pt x="165775" y="76657"/>
                  </a:lnTo>
                  <a:lnTo>
                    <a:pt x="165775" y="70525"/>
                  </a:lnTo>
                  <a:lnTo>
                    <a:pt x="160229" y="70525"/>
                  </a:lnTo>
                  <a:lnTo>
                    <a:pt x="160229" y="58260"/>
                  </a:lnTo>
                  <a:lnTo>
                    <a:pt x="165775" y="58260"/>
                  </a:lnTo>
                  <a:lnTo>
                    <a:pt x="165775" y="52127"/>
                  </a:lnTo>
                  <a:lnTo>
                    <a:pt x="160229" y="52127"/>
                  </a:lnTo>
                  <a:lnTo>
                    <a:pt x="160229" y="39862"/>
                  </a:lnTo>
                  <a:lnTo>
                    <a:pt x="165775" y="39862"/>
                  </a:lnTo>
                  <a:lnTo>
                    <a:pt x="165775" y="33729"/>
                  </a:lnTo>
                  <a:lnTo>
                    <a:pt x="160229" y="33729"/>
                  </a:lnTo>
                  <a:lnTo>
                    <a:pt x="160229" y="21497"/>
                  </a:lnTo>
                  <a:lnTo>
                    <a:pt x="165775" y="21497"/>
                  </a:lnTo>
                  <a:lnTo>
                    <a:pt x="165775" y="15332"/>
                  </a:lnTo>
                  <a:lnTo>
                    <a:pt x="160229" y="15332"/>
                  </a:lnTo>
                  <a:lnTo>
                    <a:pt x="160229" y="6166"/>
                  </a:lnTo>
                  <a:lnTo>
                    <a:pt x="149660" y="6166"/>
                  </a:lnTo>
                  <a:lnTo>
                    <a:pt x="149660" y="0"/>
                  </a:lnTo>
                  <a:lnTo>
                    <a:pt x="143528" y="0"/>
                  </a:lnTo>
                  <a:lnTo>
                    <a:pt x="143528" y="6166"/>
                  </a:lnTo>
                  <a:lnTo>
                    <a:pt x="131263" y="6166"/>
                  </a:lnTo>
                  <a:lnTo>
                    <a:pt x="131263" y="0"/>
                  </a:lnTo>
                  <a:lnTo>
                    <a:pt x="125130" y="0"/>
                  </a:lnTo>
                  <a:lnTo>
                    <a:pt x="125130" y="6166"/>
                  </a:lnTo>
                  <a:lnTo>
                    <a:pt x="112898" y="6166"/>
                  </a:lnTo>
                  <a:lnTo>
                    <a:pt x="112898" y="0"/>
                  </a:lnTo>
                  <a:lnTo>
                    <a:pt x="106733" y="0"/>
                  </a:lnTo>
                  <a:lnTo>
                    <a:pt x="106733" y="6166"/>
                  </a:lnTo>
                  <a:lnTo>
                    <a:pt x="94500" y="6166"/>
                  </a:lnTo>
                  <a:lnTo>
                    <a:pt x="94500" y="0"/>
                  </a:lnTo>
                  <a:lnTo>
                    <a:pt x="88368" y="0"/>
                  </a:lnTo>
                  <a:lnTo>
                    <a:pt x="88368" y="6166"/>
                  </a:lnTo>
                  <a:lnTo>
                    <a:pt x="76103" y="6166"/>
                  </a:lnTo>
                  <a:lnTo>
                    <a:pt x="76103" y="0"/>
                  </a:lnTo>
                  <a:lnTo>
                    <a:pt x="69970" y="0"/>
                  </a:lnTo>
                  <a:lnTo>
                    <a:pt x="69970" y="6166"/>
                  </a:lnTo>
                  <a:lnTo>
                    <a:pt x="57738" y="6166"/>
                  </a:lnTo>
                  <a:lnTo>
                    <a:pt x="57738" y="0"/>
                  </a:lnTo>
                  <a:lnTo>
                    <a:pt x="51572" y="0"/>
                  </a:lnTo>
                  <a:lnTo>
                    <a:pt x="51572" y="6166"/>
                  </a:lnTo>
                  <a:lnTo>
                    <a:pt x="39340" y="6166"/>
                  </a:lnTo>
                  <a:lnTo>
                    <a:pt x="39340" y="0"/>
                  </a:lnTo>
                  <a:lnTo>
                    <a:pt x="33208" y="0"/>
                  </a:lnTo>
                  <a:lnTo>
                    <a:pt x="33208" y="6166"/>
                  </a:lnTo>
                  <a:lnTo>
                    <a:pt x="20942" y="6166"/>
                  </a:lnTo>
                  <a:lnTo>
                    <a:pt x="20942"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319;p31"/>
            <p:cNvSpPr/>
            <p:nvPr/>
          </p:nvSpPr>
          <p:spPr>
            <a:xfrm>
              <a:off x="3416100" y="2463600"/>
              <a:ext cx="460775" cy="768225"/>
            </a:xfrm>
            <a:custGeom>
              <a:avLst/>
              <a:gdLst/>
              <a:ahLst/>
              <a:cxnLst/>
              <a:rect l="l" t="t" r="r" b="b"/>
              <a:pathLst>
                <a:path w="18431" h="30729" extrusionOk="0">
                  <a:moveTo>
                    <a:pt x="12298" y="6166"/>
                  </a:moveTo>
                  <a:lnTo>
                    <a:pt x="12298" y="15789"/>
                  </a:lnTo>
                  <a:lnTo>
                    <a:pt x="6166" y="15789"/>
                  </a:lnTo>
                  <a:lnTo>
                    <a:pt x="6166" y="6166"/>
                  </a:lnTo>
                  <a:close/>
                  <a:moveTo>
                    <a:pt x="1" y="1"/>
                  </a:moveTo>
                  <a:lnTo>
                    <a:pt x="1" y="30729"/>
                  </a:lnTo>
                  <a:lnTo>
                    <a:pt x="6166" y="30729"/>
                  </a:lnTo>
                  <a:lnTo>
                    <a:pt x="6166" y="21921"/>
                  </a:lnTo>
                  <a:lnTo>
                    <a:pt x="12298" y="21921"/>
                  </a:lnTo>
                  <a:lnTo>
                    <a:pt x="12298" y="30729"/>
                  </a:lnTo>
                  <a:lnTo>
                    <a:pt x="18431" y="30729"/>
                  </a:lnTo>
                  <a:lnTo>
                    <a:pt x="18431"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320;p31"/>
            <p:cNvSpPr/>
            <p:nvPr/>
          </p:nvSpPr>
          <p:spPr>
            <a:xfrm>
              <a:off x="4030175" y="2463600"/>
              <a:ext cx="159050" cy="777200"/>
            </a:xfrm>
            <a:custGeom>
              <a:avLst/>
              <a:gdLst/>
              <a:ahLst/>
              <a:cxnLst/>
              <a:rect l="l" t="t" r="r" b="b"/>
              <a:pathLst>
                <a:path w="6362" h="31088" extrusionOk="0">
                  <a:moveTo>
                    <a:pt x="6166" y="1"/>
                  </a:moveTo>
                  <a:lnTo>
                    <a:pt x="0" y="33"/>
                  </a:lnTo>
                  <a:lnTo>
                    <a:pt x="229" y="31087"/>
                  </a:lnTo>
                  <a:lnTo>
                    <a:pt x="6361" y="31055"/>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321;p31"/>
            <p:cNvSpPr/>
            <p:nvPr/>
          </p:nvSpPr>
          <p:spPr>
            <a:xfrm>
              <a:off x="209825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 name="Google Shape;322;p31"/>
            <p:cNvSpPr/>
            <p:nvPr/>
          </p:nvSpPr>
          <p:spPr>
            <a:xfrm>
              <a:off x="255820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323;p31"/>
            <p:cNvSpPr/>
            <p:nvPr/>
          </p:nvSpPr>
          <p:spPr>
            <a:xfrm>
              <a:off x="3017325" y="238125"/>
              <a:ext cx="154150" cy="384100"/>
            </a:xfrm>
            <a:custGeom>
              <a:avLst/>
              <a:gdLst/>
              <a:ahLst/>
              <a:cxnLst/>
              <a:rect l="l" t="t" r="r" b="b"/>
              <a:pathLst>
                <a:path w="6166" h="15364" extrusionOk="0">
                  <a:moveTo>
                    <a:pt x="0" y="0"/>
                  </a:moveTo>
                  <a:lnTo>
                    <a:pt x="0"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324;p31"/>
            <p:cNvSpPr/>
            <p:nvPr/>
          </p:nvSpPr>
          <p:spPr>
            <a:xfrm>
              <a:off x="3477275" y="238125"/>
              <a:ext cx="153325" cy="384100"/>
            </a:xfrm>
            <a:custGeom>
              <a:avLst/>
              <a:gdLst/>
              <a:ahLst/>
              <a:cxnLst/>
              <a:rect l="l" t="t" r="r" b="b"/>
              <a:pathLst>
                <a:path w="6133" h="15364"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325;p31"/>
            <p:cNvSpPr/>
            <p:nvPr/>
          </p:nvSpPr>
          <p:spPr>
            <a:xfrm>
              <a:off x="393720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326;p31"/>
            <p:cNvSpPr/>
            <p:nvPr/>
          </p:nvSpPr>
          <p:spPr>
            <a:xfrm>
              <a:off x="4396325" y="238125"/>
              <a:ext cx="154150" cy="384100"/>
            </a:xfrm>
            <a:custGeom>
              <a:avLst/>
              <a:gdLst/>
              <a:ahLst/>
              <a:cxnLst/>
              <a:rect l="l" t="t" r="r" b="b"/>
              <a:pathLst>
                <a:path w="6166" h="15364" extrusionOk="0">
                  <a:moveTo>
                    <a:pt x="1" y="0"/>
                  </a:moveTo>
                  <a:lnTo>
                    <a:pt x="1"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327;p31"/>
            <p:cNvSpPr/>
            <p:nvPr/>
          </p:nvSpPr>
          <p:spPr>
            <a:xfrm>
              <a:off x="4856275" y="238125"/>
              <a:ext cx="153325" cy="384100"/>
            </a:xfrm>
            <a:custGeom>
              <a:avLst/>
              <a:gdLst/>
              <a:ahLst/>
              <a:cxnLst/>
              <a:rect l="l" t="t" r="r" b="b"/>
              <a:pathLst>
                <a:path w="6133" h="15364"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 name="Google Shape;328;p31"/>
            <p:cNvSpPr/>
            <p:nvPr/>
          </p:nvSpPr>
          <p:spPr>
            <a:xfrm>
              <a:off x="531620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 name="Google Shape;329;p31"/>
            <p:cNvSpPr/>
            <p:nvPr/>
          </p:nvSpPr>
          <p:spPr>
            <a:xfrm>
              <a:off x="1190625" y="4472975"/>
              <a:ext cx="384100" cy="153350"/>
            </a:xfrm>
            <a:custGeom>
              <a:avLst/>
              <a:gdLst/>
              <a:ahLst/>
              <a:cxnLst/>
              <a:rect l="l" t="t" r="r" b="b"/>
              <a:pathLst>
                <a:path w="15364"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330;p31"/>
            <p:cNvSpPr/>
            <p:nvPr/>
          </p:nvSpPr>
          <p:spPr>
            <a:xfrm>
              <a:off x="1190625" y="4013050"/>
              <a:ext cx="384100" cy="153325"/>
            </a:xfrm>
            <a:custGeom>
              <a:avLst/>
              <a:gdLst/>
              <a:ahLst/>
              <a:cxnLst/>
              <a:rect l="l" t="t" r="r" b="b"/>
              <a:pathLst>
                <a:path w="15364"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331;p31"/>
            <p:cNvSpPr/>
            <p:nvPr/>
          </p:nvSpPr>
          <p:spPr>
            <a:xfrm>
              <a:off x="1190625" y="3553100"/>
              <a:ext cx="384100" cy="154150"/>
            </a:xfrm>
            <a:custGeom>
              <a:avLst/>
              <a:gdLst/>
              <a:ahLst/>
              <a:cxnLst/>
              <a:rect l="l" t="t" r="r" b="b"/>
              <a:pathLst>
                <a:path w="15364"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332;p31"/>
            <p:cNvSpPr/>
            <p:nvPr/>
          </p:nvSpPr>
          <p:spPr>
            <a:xfrm>
              <a:off x="1190625" y="3093975"/>
              <a:ext cx="384100" cy="153350"/>
            </a:xfrm>
            <a:custGeom>
              <a:avLst/>
              <a:gdLst/>
              <a:ahLst/>
              <a:cxnLst/>
              <a:rect l="l" t="t" r="r" b="b"/>
              <a:pathLst>
                <a:path w="15364"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333;p31"/>
            <p:cNvSpPr/>
            <p:nvPr/>
          </p:nvSpPr>
          <p:spPr>
            <a:xfrm>
              <a:off x="1190625" y="2634050"/>
              <a:ext cx="384100" cy="153325"/>
            </a:xfrm>
            <a:custGeom>
              <a:avLst/>
              <a:gdLst/>
              <a:ahLst/>
              <a:cxnLst/>
              <a:rect l="l" t="t" r="r" b="b"/>
              <a:pathLst>
                <a:path w="15364"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334;p31"/>
            <p:cNvSpPr/>
            <p:nvPr/>
          </p:nvSpPr>
          <p:spPr>
            <a:xfrm>
              <a:off x="1190625" y="2174100"/>
              <a:ext cx="384100" cy="154150"/>
            </a:xfrm>
            <a:custGeom>
              <a:avLst/>
              <a:gdLst/>
              <a:ahLst/>
              <a:cxnLst/>
              <a:rect l="l" t="t" r="r" b="b"/>
              <a:pathLst>
                <a:path w="15364"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335;p31"/>
            <p:cNvSpPr/>
            <p:nvPr/>
          </p:nvSpPr>
          <p:spPr>
            <a:xfrm>
              <a:off x="1190625" y="1714975"/>
              <a:ext cx="384100" cy="153350"/>
            </a:xfrm>
            <a:custGeom>
              <a:avLst/>
              <a:gdLst/>
              <a:ahLst/>
              <a:cxnLst/>
              <a:rect l="l" t="t" r="r" b="b"/>
              <a:pathLst>
                <a:path w="15364"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336;p31"/>
            <p:cNvSpPr/>
            <p:nvPr/>
          </p:nvSpPr>
          <p:spPr>
            <a:xfrm>
              <a:off x="1190625" y="1255025"/>
              <a:ext cx="384100" cy="153350"/>
            </a:xfrm>
            <a:custGeom>
              <a:avLst/>
              <a:gdLst/>
              <a:ahLst/>
              <a:cxnLst/>
              <a:rect l="l" t="t" r="r" b="b"/>
              <a:pathLst>
                <a:path w="15364" h="6134" extrusionOk="0">
                  <a:moveTo>
                    <a:pt x="0" y="1"/>
                  </a:moveTo>
                  <a:lnTo>
                    <a:pt x="0" y="6134"/>
                  </a:lnTo>
                  <a:lnTo>
                    <a:pt x="15364" y="6134"/>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337;p31"/>
            <p:cNvSpPr/>
            <p:nvPr/>
          </p:nvSpPr>
          <p:spPr>
            <a:xfrm>
              <a:off x="5329250" y="5073200"/>
              <a:ext cx="154150" cy="384125"/>
            </a:xfrm>
            <a:custGeom>
              <a:avLst/>
              <a:gdLst/>
              <a:ahLst/>
              <a:cxnLst/>
              <a:rect l="l" t="t" r="r" b="b"/>
              <a:pathLst>
                <a:path w="6166" h="15365" extrusionOk="0">
                  <a:moveTo>
                    <a:pt x="1" y="0"/>
                  </a:moveTo>
                  <a:lnTo>
                    <a:pt x="1"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 name="Google Shape;338;p31"/>
            <p:cNvSpPr/>
            <p:nvPr/>
          </p:nvSpPr>
          <p:spPr>
            <a:xfrm>
              <a:off x="4870125" y="5073200"/>
              <a:ext cx="153350" cy="384125"/>
            </a:xfrm>
            <a:custGeom>
              <a:avLst/>
              <a:gdLst/>
              <a:ahLst/>
              <a:cxnLst/>
              <a:rect l="l" t="t" r="r" b="b"/>
              <a:pathLst>
                <a:path w="6134" h="15365"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 name="Google Shape;339;p31"/>
            <p:cNvSpPr/>
            <p:nvPr/>
          </p:nvSpPr>
          <p:spPr>
            <a:xfrm>
              <a:off x="4410200" y="5073200"/>
              <a:ext cx="153325" cy="384125"/>
            </a:xfrm>
            <a:custGeom>
              <a:avLst/>
              <a:gdLst/>
              <a:ahLst/>
              <a:cxnLst/>
              <a:rect l="l" t="t" r="r" b="b"/>
              <a:pathLst>
                <a:path w="6133" h="15365"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340;p31"/>
            <p:cNvSpPr/>
            <p:nvPr/>
          </p:nvSpPr>
          <p:spPr>
            <a:xfrm>
              <a:off x="3950250" y="5073200"/>
              <a:ext cx="153350" cy="384125"/>
            </a:xfrm>
            <a:custGeom>
              <a:avLst/>
              <a:gdLst/>
              <a:ahLst/>
              <a:cxnLst/>
              <a:rect l="l" t="t" r="r" b="b"/>
              <a:pathLst>
                <a:path w="6134" h="15365"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341;p31"/>
            <p:cNvSpPr/>
            <p:nvPr/>
          </p:nvSpPr>
          <p:spPr>
            <a:xfrm>
              <a:off x="3491125" y="5073200"/>
              <a:ext cx="153350" cy="384125"/>
            </a:xfrm>
            <a:custGeom>
              <a:avLst/>
              <a:gdLst/>
              <a:ahLst/>
              <a:cxnLst/>
              <a:rect l="l" t="t" r="r" b="b"/>
              <a:pathLst>
                <a:path w="6134" h="15365"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342;p31"/>
            <p:cNvSpPr/>
            <p:nvPr/>
          </p:nvSpPr>
          <p:spPr>
            <a:xfrm>
              <a:off x="3031200" y="5073200"/>
              <a:ext cx="153325" cy="384125"/>
            </a:xfrm>
            <a:custGeom>
              <a:avLst/>
              <a:gdLst/>
              <a:ahLst/>
              <a:cxnLst/>
              <a:rect l="l" t="t" r="r" b="b"/>
              <a:pathLst>
                <a:path w="6133" h="15365"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343;p31"/>
            <p:cNvSpPr/>
            <p:nvPr/>
          </p:nvSpPr>
          <p:spPr>
            <a:xfrm>
              <a:off x="2571250" y="5073200"/>
              <a:ext cx="153325" cy="384125"/>
            </a:xfrm>
            <a:custGeom>
              <a:avLst/>
              <a:gdLst/>
              <a:ahLst/>
              <a:cxnLst/>
              <a:rect l="l" t="t" r="r" b="b"/>
              <a:pathLst>
                <a:path w="6133" h="15365"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344;p31"/>
            <p:cNvSpPr/>
            <p:nvPr/>
          </p:nvSpPr>
          <p:spPr>
            <a:xfrm>
              <a:off x="2111300" y="5073200"/>
              <a:ext cx="154150" cy="384125"/>
            </a:xfrm>
            <a:custGeom>
              <a:avLst/>
              <a:gdLst/>
              <a:ahLst/>
              <a:cxnLst/>
              <a:rect l="l" t="t" r="r" b="b"/>
              <a:pathLst>
                <a:path w="6166" h="15365" extrusionOk="0">
                  <a:moveTo>
                    <a:pt x="1" y="0"/>
                  </a:moveTo>
                  <a:lnTo>
                    <a:pt x="1"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345;p31"/>
            <p:cNvSpPr/>
            <p:nvPr/>
          </p:nvSpPr>
          <p:spPr>
            <a:xfrm>
              <a:off x="6025700" y="1158800"/>
              <a:ext cx="384125" cy="154150"/>
            </a:xfrm>
            <a:custGeom>
              <a:avLst/>
              <a:gdLst/>
              <a:ahLst/>
              <a:cxnLst/>
              <a:rect l="l" t="t" r="r" b="b"/>
              <a:pathLst>
                <a:path w="15365"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 name="Google Shape;346;p31"/>
            <p:cNvSpPr/>
            <p:nvPr/>
          </p:nvSpPr>
          <p:spPr>
            <a:xfrm>
              <a:off x="6025700" y="1618750"/>
              <a:ext cx="384125" cy="153325"/>
            </a:xfrm>
            <a:custGeom>
              <a:avLst/>
              <a:gdLst/>
              <a:ahLst/>
              <a:cxnLst/>
              <a:rect l="l" t="t" r="r" b="b"/>
              <a:pathLst>
                <a:path w="15365"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347;p31"/>
            <p:cNvSpPr/>
            <p:nvPr/>
          </p:nvSpPr>
          <p:spPr>
            <a:xfrm>
              <a:off x="6025700" y="2078700"/>
              <a:ext cx="384125" cy="153325"/>
            </a:xfrm>
            <a:custGeom>
              <a:avLst/>
              <a:gdLst/>
              <a:ahLst/>
              <a:cxnLst/>
              <a:rect l="l" t="t" r="r" b="b"/>
              <a:pathLst>
                <a:path w="15365"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348;p31"/>
            <p:cNvSpPr/>
            <p:nvPr/>
          </p:nvSpPr>
          <p:spPr>
            <a:xfrm>
              <a:off x="6025700" y="2538625"/>
              <a:ext cx="384125" cy="153350"/>
            </a:xfrm>
            <a:custGeom>
              <a:avLst/>
              <a:gdLst/>
              <a:ahLst/>
              <a:cxnLst/>
              <a:rect l="l" t="t" r="r" b="b"/>
              <a:pathLst>
                <a:path w="15365"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349;p31"/>
            <p:cNvSpPr/>
            <p:nvPr/>
          </p:nvSpPr>
          <p:spPr>
            <a:xfrm>
              <a:off x="6025700" y="2997750"/>
              <a:ext cx="384125" cy="153350"/>
            </a:xfrm>
            <a:custGeom>
              <a:avLst/>
              <a:gdLst/>
              <a:ahLst/>
              <a:cxnLst/>
              <a:rect l="l" t="t" r="r" b="b"/>
              <a:pathLst>
                <a:path w="15365"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350;p31"/>
            <p:cNvSpPr/>
            <p:nvPr/>
          </p:nvSpPr>
          <p:spPr>
            <a:xfrm>
              <a:off x="6025700" y="3457700"/>
              <a:ext cx="384125" cy="153325"/>
            </a:xfrm>
            <a:custGeom>
              <a:avLst/>
              <a:gdLst/>
              <a:ahLst/>
              <a:cxnLst/>
              <a:rect l="l" t="t" r="r" b="b"/>
              <a:pathLst>
                <a:path w="15365"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 name="Google Shape;351;p31"/>
            <p:cNvSpPr/>
            <p:nvPr/>
          </p:nvSpPr>
          <p:spPr>
            <a:xfrm>
              <a:off x="6025700" y="3917625"/>
              <a:ext cx="384125" cy="153350"/>
            </a:xfrm>
            <a:custGeom>
              <a:avLst/>
              <a:gdLst/>
              <a:ahLst/>
              <a:cxnLst/>
              <a:rect l="l" t="t" r="r" b="b"/>
              <a:pathLst>
                <a:path w="15365"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 name="Google Shape;352;p31"/>
            <p:cNvSpPr/>
            <p:nvPr/>
          </p:nvSpPr>
          <p:spPr>
            <a:xfrm>
              <a:off x="6025700" y="4376750"/>
              <a:ext cx="384125" cy="154150"/>
            </a:xfrm>
            <a:custGeom>
              <a:avLst/>
              <a:gdLst/>
              <a:ahLst/>
              <a:cxnLst/>
              <a:rect l="l" t="t" r="r" b="b"/>
              <a:pathLst>
                <a:path w="15365"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0"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3">
          <a:extLst>
            <a:ext uri="{FF2B5EF4-FFF2-40B4-BE49-F238E27FC236}">
              <a16:creationId xmlns:a16="http://schemas.microsoft.com/office/drawing/2014/main" id="{4680C55B-736C-A138-E389-FE6324051A4B}"/>
            </a:ext>
          </a:extLst>
        </p:cNvPr>
        <p:cNvGrpSpPr/>
        <p:nvPr/>
      </p:nvGrpSpPr>
      <p:grpSpPr>
        <a:xfrm>
          <a:off x="0" y="0"/>
          <a:ext cx="0" cy="0"/>
          <a:chOff x="0" y="0"/>
          <a:chExt cx="0" cy="0"/>
        </a:xfrm>
      </p:grpSpPr>
      <p:sp>
        <p:nvSpPr>
          <p:cNvPr id="174" name="Google Shape;174;p30">
            <a:extLst>
              <a:ext uri="{FF2B5EF4-FFF2-40B4-BE49-F238E27FC236}">
                <a16:creationId xmlns:a16="http://schemas.microsoft.com/office/drawing/2014/main" id="{E8F74953-0CAD-5EB4-5485-9DB9828E7A73}"/>
              </a:ext>
            </a:extLst>
          </p:cNvPr>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p>
            <a:pPr lvl="0"/>
            <a:r>
              <a:rPr lang="en" sz="4000" dirty="0"/>
              <a:t>CLASE ANTERIOR</a:t>
            </a:r>
            <a:endParaRPr sz="4000" dirty="0"/>
          </a:p>
        </p:txBody>
      </p:sp>
      <p:sp>
        <p:nvSpPr>
          <p:cNvPr id="175" name="Google Shape;175;p30">
            <a:extLst>
              <a:ext uri="{FF2B5EF4-FFF2-40B4-BE49-F238E27FC236}">
                <a16:creationId xmlns:a16="http://schemas.microsoft.com/office/drawing/2014/main" id="{893F1F36-7FE3-9F5F-4F2A-F38DB9623BE7}"/>
              </a:ext>
            </a:extLst>
          </p:cNvPr>
          <p:cNvSpPr txBox="1">
            <a:spLocks noGrp="1"/>
          </p:cNvSpPr>
          <p:nvPr>
            <p:ph type="subTitle" idx="1"/>
          </p:nvPr>
        </p:nvSpPr>
        <p:spPr>
          <a:xfrm>
            <a:off x="4917750" y="3290549"/>
            <a:ext cx="3425700" cy="1091779"/>
          </a:xfrm>
          <a:prstGeom prst="rect">
            <a:avLst/>
          </a:prstGeom>
        </p:spPr>
        <p:txBody>
          <a:bodyPr spcFirstLastPara="1" wrap="square" lIns="91425" tIns="91425" rIns="91425" bIns="91425" anchor="t" anchorCtr="0">
            <a:noAutofit/>
          </a:bodyPr>
          <a:lstStyle/>
          <a:p>
            <a:pPr marL="146050" lvl="0" indent="0">
              <a:buSzPts val="1300"/>
            </a:pPr>
            <a:r>
              <a:rPr lang="es-ES" dirty="0"/>
              <a:t> -Indexación</a:t>
            </a:r>
          </a:p>
          <a:p>
            <a:pPr marL="146050" lvl="0" indent="0">
              <a:buSzPts val="1300"/>
            </a:pPr>
            <a:r>
              <a:rPr lang="es-ES" dirty="0"/>
              <a:t> -Segmentación</a:t>
            </a:r>
          </a:p>
        </p:txBody>
      </p:sp>
      <p:sp>
        <p:nvSpPr>
          <p:cNvPr id="176" name="Google Shape;176;p30">
            <a:extLst>
              <a:ext uri="{FF2B5EF4-FFF2-40B4-BE49-F238E27FC236}">
                <a16:creationId xmlns:a16="http://schemas.microsoft.com/office/drawing/2014/main" id="{7E6143CB-5F05-679C-4606-78DAF3ECA9D6}"/>
              </a:ext>
            </a:extLst>
          </p:cNvPr>
          <p:cNvSpPr txBox="1">
            <a:spLocks noGrp="1"/>
          </p:cNvSpPr>
          <p:nvPr>
            <p:ph type="title" idx="2"/>
          </p:nvPr>
        </p:nvSpPr>
        <p:spPr>
          <a:xfrm>
            <a:off x="4849169" y="1001125"/>
            <a:ext cx="2348799"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03</a:t>
            </a:r>
            <a:endParaRPr dirty="0"/>
          </a:p>
        </p:txBody>
      </p:sp>
      <p:cxnSp>
        <p:nvCxnSpPr>
          <p:cNvPr id="177" name="Google Shape;177;p30">
            <a:extLst>
              <a:ext uri="{FF2B5EF4-FFF2-40B4-BE49-F238E27FC236}">
                <a16:creationId xmlns:a16="http://schemas.microsoft.com/office/drawing/2014/main" id="{0C540975-3966-9C3A-D983-7EB912D38ACB}"/>
              </a:ext>
            </a:extLst>
          </p:cNvPr>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pic>
        <p:nvPicPr>
          <p:cNvPr id="6" name="Picture 4" descr="The Learning Gate | Tec de Monterrey">
            <a:extLst>
              <a:ext uri="{FF2B5EF4-FFF2-40B4-BE49-F238E27FC236}">
                <a16:creationId xmlns:a16="http://schemas.microsoft.com/office/drawing/2014/main" id="{41D7DC80-9B1B-988A-FE53-199FC036B68A}"/>
              </a:ext>
            </a:extLst>
          </p:cNvPr>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7" name="Google Shape;136;p27">
            <a:extLst>
              <a:ext uri="{FF2B5EF4-FFF2-40B4-BE49-F238E27FC236}">
                <a16:creationId xmlns:a16="http://schemas.microsoft.com/office/drawing/2014/main" id="{6210329B-14B3-708C-D718-A58B73BA58D9}"/>
              </a:ext>
            </a:extLst>
          </p:cNvPr>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PhD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3203235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2CAF87A2-33FC-9040-16E5-AAFE60311C22}"/>
            </a:ext>
          </a:extLst>
        </p:cNvPr>
        <p:cNvGrpSpPr/>
        <p:nvPr/>
      </p:nvGrpSpPr>
      <p:grpSpPr>
        <a:xfrm>
          <a:off x="0" y="0"/>
          <a:ext cx="0" cy="0"/>
          <a:chOff x="0" y="0"/>
          <a:chExt cx="0" cy="0"/>
        </a:xfrm>
      </p:grpSpPr>
      <p:pic>
        <p:nvPicPr>
          <p:cNvPr id="48" name="Picture 4" descr="The Learning Gate | Tec de Monterrey">
            <a:extLst>
              <a:ext uri="{FF2B5EF4-FFF2-40B4-BE49-F238E27FC236}">
                <a16:creationId xmlns:a16="http://schemas.microsoft.com/office/drawing/2014/main" id="{31F1F15F-E2E8-4F7F-3FC4-5E77AB13F44A}"/>
              </a:ext>
            </a:extLst>
          </p:cNvPr>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a:extLst>
              <a:ext uri="{FF2B5EF4-FFF2-40B4-BE49-F238E27FC236}">
                <a16:creationId xmlns:a16="http://schemas.microsoft.com/office/drawing/2014/main" id="{C624E8A5-B853-0711-7732-A3559462C475}"/>
              </a:ext>
            </a:extLst>
          </p:cNvPr>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INDEXACIÓN</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0746ECA1-A9B5-4092-296A-B985E1054865}"/>
              </a:ext>
            </a:extLst>
          </p:cNvPr>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a:extLst>
              <a:ext uri="{FF2B5EF4-FFF2-40B4-BE49-F238E27FC236}">
                <a16:creationId xmlns:a16="http://schemas.microsoft.com/office/drawing/2014/main" id="{9DFC7D94-5770-6EFA-2EDD-62F4C4821607}"/>
              </a:ext>
            </a:extLst>
          </p:cNvPr>
          <p:cNvSpPr txBox="1"/>
          <p:nvPr/>
        </p:nvSpPr>
        <p:spPr>
          <a:xfrm>
            <a:off x="292283" y="1424343"/>
            <a:ext cx="8711040"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¿Cómo se ejecuta la indexación?</a:t>
            </a:r>
          </a:p>
          <a:p>
            <a:pPr algn="just"/>
            <a:r>
              <a:rPr lang="es-ES" sz="1600"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En programación, </a:t>
            </a:r>
            <a:r>
              <a:rPr lang="es-ES" sz="1600" b="1"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la indexación </a:t>
            </a:r>
            <a:r>
              <a:rPr lang="es-ES" sz="1600"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se refiere a la práctica de </a:t>
            </a:r>
            <a:r>
              <a:rPr lang="es-ES" sz="1600" b="1" i="1"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crear un índice </a:t>
            </a:r>
            <a:r>
              <a:rPr lang="es-ES" sz="1600"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para un conjunto de datos, como una base de datos o una colección de documentos, con el fin de acelerar la búsqueda y recuperación de información. Similar a un índice en un libro, un índice en programación permite acceder rápidamente a elementos específicos sin tener que examinar todo el conjunto de datos. </a:t>
            </a:r>
            <a:endParaRPr lang="es-ES" dirty="0">
              <a:solidFill>
                <a:srgbClr val="F3F3F3"/>
              </a:solidFill>
              <a:latin typeface="Fira Sans Condensed Light"/>
              <a:ea typeface="Fira Sans Condensed Light"/>
              <a:cs typeface="Fira Sans Condensed Light"/>
              <a:sym typeface="Fira Sans Condensed Light"/>
            </a:endParaRPr>
          </a:p>
        </p:txBody>
      </p:sp>
      <p:sp>
        <p:nvSpPr>
          <p:cNvPr id="10" name="Google Shape;136;p27">
            <a:extLst>
              <a:ext uri="{FF2B5EF4-FFF2-40B4-BE49-F238E27FC236}">
                <a16:creationId xmlns:a16="http://schemas.microsoft.com/office/drawing/2014/main" id="{54BA0893-5E59-AB85-07C1-C437C38D667D}"/>
              </a:ext>
            </a:extLst>
          </p:cNvPr>
          <p:cNvSpPr txBox="1">
            <a:spLocks/>
          </p:cNvSpPr>
          <p:nvPr/>
        </p:nvSpPr>
        <p:spPr>
          <a:xfrm>
            <a:off x="-93784" y="5004845"/>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Arreglos Unidimensionales y Multidimensionales">
            <a:extLst>
              <a:ext uri="{FF2B5EF4-FFF2-40B4-BE49-F238E27FC236}">
                <a16:creationId xmlns:a16="http://schemas.microsoft.com/office/drawing/2014/main" id="{D86D7D2F-425C-5A99-60B6-5FB8D620FC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5773" y="2934047"/>
            <a:ext cx="4932454" cy="1901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9908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E2D6AB38-741F-D262-F31E-06FBA0862AD4}"/>
            </a:ext>
          </a:extLst>
        </p:cNvPr>
        <p:cNvGrpSpPr/>
        <p:nvPr/>
      </p:nvGrpSpPr>
      <p:grpSpPr>
        <a:xfrm>
          <a:off x="0" y="0"/>
          <a:ext cx="0" cy="0"/>
          <a:chOff x="0" y="0"/>
          <a:chExt cx="0" cy="0"/>
        </a:xfrm>
      </p:grpSpPr>
      <p:sp>
        <p:nvSpPr>
          <p:cNvPr id="151" name="Google Shape;699;p36">
            <a:extLst>
              <a:ext uri="{FF2B5EF4-FFF2-40B4-BE49-F238E27FC236}">
                <a16:creationId xmlns:a16="http://schemas.microsoft.com/office/drawing/2014/main" id="{A755728B-BCA3-3183-B012-E350FA341D46}"/>
              </a:ext>
            </a:extLst>
          </p:cNvPr>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2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Indexación</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581C140A-226F-5C24-F749-4B841FB2F026}"/>
              </a:ext>
            </a:extLst>
          </p:cNvPr>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a:extLst>
              <a:ext uri="{FF2B5EF4-FFF2-40B4-BE49-F238E27FC236}">
                <a16:creationId xmlns:a16="http://schemas.microsoft.com/office/drawing/2014/main" id="{0227093C-1E4E-BCC2-2484-4F6DDD4248D8}"/>
              </a:ext>
            </a:extLst>
          </p:cNvPr>
          <p:cNvSpPr txBox="1"/>
          <p:nvPr/>
        </p:nvSpPr>
        <p:spPr>
          <a:xfrm>
            <a:off x="378522" y="1253244"/>
            <a:ext cx="8662473" cy="3268361"/>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1.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Crear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un nuevo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con 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Indexación</a:t>
            </a:r>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2.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Ingresar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la base 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datos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correspondiente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país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asignado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s-ES" sz="1600" b="1" dirty="0">
                <a:solidFill>
                  <a:schemeClr val="tx2"/>
                </a:solidFill>
                <a:latin typeface="Fira Sans Condensed Light" panose="020B0604020202020204" charset="0"/>
                <a:cs typeface="Times New Roman" panose="02020603050405020304" pitchFamily="18" charset="0"/>
              </a:rPr>
              <a:t>Archivo “listings.csv.gz”</a:t>
            </a: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s-E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3.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Obtener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los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siguientes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arreglos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partir</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la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técnica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Indexación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a:t>
            </a: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(a)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Un array 2D con las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columnas</a:t>
            </a:r>
            <a:r>
              <a:rPr lang="en-US" sz="1600" b="1" dirty="0">
                <a:solidFill>
                  <a:schemeClr val="tx2"/>
                </a:solidFill>
                <a:latin typeface="Fira Sans Condensed Light" panose="020B0604020202020204" charset="0"/>
                <a:cs typeface="Times New Roman" panose="02020603050405020304" pitchFamily="18" charset="0"/>
              </a:rPr>
              <a:t>: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host_name</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host_since</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neighbourhood</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property_type</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room_type</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price. </a:t>
            </a:r>
          </a:p>
          <a:p>
            <a:pPr algn="just"/>
            <a:r>
              <a:rPr lang="en-US" sz="1600" b="1" dirty="0">
                <a:solidFill>
                  <a:schemeClr val="tx2"/>
                </a:solidFill>
                <a:latin typeface="Fira Sans Condensed Light" panose="020B0604020202020204" charset="0"/>
                <a:cs typeface="Times New Roman" panose="02020603050405020304" pitchFamily="18" charset="0"/>
              </a:rPr>
              <a:t>(b)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Un array 2D con las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filas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1, 50, 100-200, 499, 500, 605, 1500, 8000, 15000. </a:t>
            </a:r>
          </a:p>
          <a:p>
            <a:pPr algn="just"/>
            <a:r>
              <a:rPr lang="en-US" sz="1600" b="1" dirty="0">
                <a:solidFill>
                  <a:schemeClr val="tx2"/>
                </a:solidFill>
                <a:latin typeface="Fira Sans Condensed Light" panose="020B0604020202020204" charset="0"/>
                <a:cs typeface="Times New Roman" panose="02020603050405020304" pitchFamily="18" charset="0"/>
              </a:rPr>
              <a:t>(c)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Un array 2D con las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filas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125, 252, 300-550, 700, 1000, 1250-la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última</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fila </a:t>
            </a:r>
            <a:r>
              <a:rPr lang="en-US" sz="1600" b="1" dirty="0">
                <a:solidFill>
                  <a:schemeClr val="tx2"/>
                </a:solidFill>
                <a:latin typeface="Fira Sans Condensed Light" panose="020B0604020202020204" charset="0"/>
                <a:cs typeface="Times New Roman" panose="02020603050405020304" pitchFamily="18" charset="0"/>
              </a:rPr>
              <a:t>y</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con las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columnas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host_id</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host_location</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host_acceptance_rate</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bathrooms, amenities,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review_scores_value</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p>
          <a:p>
            <a:pPr algn="just"/>
            <a:r>
              <a:rPr lang="en-US" sz="1600" b="1" dirty="0">
                <a:solidFill>
                  <a:schemeClr val="tx2"/>
                </a:solidFill>
                <a:latin typeface="Fira Sans Condensed Light" panose="020B0604020202020204" charset="0"/>
                <a:cs typeface="Times New Roman" panose="02020603050405020304" pitchFamily="18" charset="0"/>
              </a:rPr>
              <a:t>(d) Un array 2D con las 50 </a:t>
            </a:r>
            <a:r>
              <a:rPr lang="en-US" sz="1600" b="1" dirty="0" err="1">
                <a:solidFill>
                  <a:schemeClr val="tx2"/>
                </a:solidFill>
                <a:latin typeface="Fira Sans Condensed Light" panose="020B0604020202020204" charset="0"/>
                <a:cs typeface="Times New Roman" panose="02020603050405020304" pitchFamily="18" charset="0"/>
              </a:rPr>
              <a:t>columnas</a:t>
            </a:r>
            <a:r>
              <a:rPr lang="en-US" sz="1600" b="1" dirty="0">
                <a:solidFill>
                  <a:schemeClr val="tx2"/>
                </a:solidFill>
                <a:latin typeface="Fira Sans Condensed Light" panose="020B0604020202020204" charset="0"/>
                <a:cs typeface="Times New Roman" panose="02020603050405020304" pitchFamily="18" charset="0"/>
              </a:rPr>
              <a:t> que </a:t>
            </a:r>
            <a:r>
              <a:rPr lang="en-US" sz="1600" b="1" dirty="0" err="1">
                <a:solidFill>
                  <a:schemeClr val="tx2"/>
                </a:solidFill>
                <a:latin typeface="Fira Sans Condensed Light" panose="020B0604020202020204" charset="0"/>
                <a:cs typeface="Times New Roman" panose="02020603050405020304" pitchFamily="18" charset="0"/>
              </a:rPr>
              <a:t>seleccionaste</a:t>
            </a:r>
            <a:r>
              <a:rPr lang="en-US" sz="1600" b="1" dirty="0">
                <a:solidFill>
                  <a:schemeClr val="tx2"/>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en</a:t>
            </a:r>
            <a:r>
              <a:rPr lang="en-US" sz="1600" b="1" dirty="0">
                <a:solidFill>
                  <a:schemeClr val="tx2"/>
                </a:solidFill>
                <a:latin typeface="Fira Sans Condensed Light" panose="020B0604020202020204" charset="0"/>
                <a:cs typeface="Times New Roman" panose="02020603050405020304" pitchFamily="18" charset="0"/>
              </a:rPr>
              <a:t> la </a:t>
            </a:r>
            <a:r>
              <a:rPr lang="en-US" sz="1600" b="1" dirty="0" err="1">
                <a:solidFill>
                  <a:schemeClr val="tx2"/>
                </a:solidFill>
                <a:latin typeface="Fira Sans Condensed Light" panose="020B0604020202020204" charset="0"/>
                <a:cs typeface="Times New Roman" panose="02020603050405020304" pitchFamily="18" charset="0"/>
              </a:rPr>
              <a:t>etapa</a:t>
            </a:r>
            <a:r>
              <a:rPr lang="en-US" sz="1600" b="1" dirty="0">
                <a:solidFill>
                  <a:schemeClr val="tx2"/>
                </a:solidFill>
                <a:latin typeface="Fira Sans Condensed Light" panose="020B0604020202020204" charset="0"/>
                <a:cs typeface="Times New Roman" panose="02020603050405020304" pitchFamily="18" charset="0"/>
              </a:rPr>
              <a:t> de </a:t>
            </a:r>
            <a:r>
              <a:rPr lang="en-US" sz="1600" b="1" dirty="0" err="1">
                <a:solidFill>
                  <a:schemeClr val="tx2"/>
                </a:solidFill>
                <a:latin typeface="Fira Sans Condensed Light" panose="020B0604020202020204" charset="0"/>
                <a:cs typeface="Times New Roman" panose="02020603050405020304" pitchFamily="18" charset="0"/>
              </a:rPr>
              <a:t>entendimiento</a:t>
            </a:r>
            <a:r>
              <a:rPr lang="en-US" sz="1600" b="1" dirty="0">
                <a:solidFill>
                  <a:schemeClr val="tx2"/>
                </a:solidFill>
                <a:latin typeface="Fira Sans Condensed Light" panose="020B0604020202020204" charset="0"/>
                <a:cs typeface="Times New Roman" panose="02020603050405020304" pitchFamily="18" charset="0"/>
              </a:rPr>
              <a:t> de </a:t>
            </a:r>
            <a:r>
              <a:rPr lang="en-US" sz="1600" b="1" dirty="0" err="1">
                <a:solidFill>
                  <a:schemeClr val="tx2"/>
                </a:solidFill>
                <a:latin typeface="Fira Sans Condensed Light" panose="020B0604020202020204" charset="0"/>
                <a:cs typeface="Times New Roman" panose="02020603050405020304" pitchFamily="18" charset="0"/>
              </a:rPr>
              <a:t>los</a:t>
            </a:r>
            <a:r>
              <a:rPr lang="en-US" sz="1600" b="1" dirty="0">
                <a:solidFill>
                  <a:schemeClr val="tx2"/>
                </a:solidFill>
                <a:latin typeface="Fira Sans Condensed Light" panose="020B0604020202020204" charset="0"/>
                <a:cs typeface="Times New Roman" panose="02020603050405020304" pitchFamily="18" charset="0"/>
              </a:rPr>
              <a:t> datos </a:t>
            </a:r>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a:extLst>
              <a:ext uri="{FF2B5EF4-FFF2-40B4-BE49-F238E27FC236}">
                <a16:creationId xmlns:a16="http://schemas.microsoft.com/office/drawing/2014/main" id="{D027E89A-2556-3411-2501-3229953E142B}"/>
              </a:ext>
            </a:extLst>
          </p:cNvPr>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3" name="Picture 4" descr="The Learning Gate | Tec de Monterrey">
            <a:extLst>
              <a:ext uri="{FF2B5EF4-FFF2-40B4-BE49-F238E27FC236}">
                <a16:creationId xmlns:a16="http://schemas.microsoft.com/office/drawing/2014/main" id="{21A4E62D-0E4E-9C5E-C880-A901540C321E}"/>
              </a:ext>
            </a:extLst>
          </p:cNvPr>
          <p:cNvPicPr>
            <a:picLocks noChangeAspect="1" noChangeArrowheads="1"/>
          </p:cNvPicPr>
          <p:nvPr/>
        </p:nvPicPr>
        <p:blipFill>
          <a:blip r:embed="rId3">
            <a:lum bright="100000" contrast="100000"/>
          </a:blip>
          <a:srcRect/>
          <a:stretch>
            <a:fillRect/>
          </a:stretch>
        </p:blipFill>
        <p:spPr bwMode="auto">
          <a:xfrm>
            <a:off x="6033052" y="272947"/>
            <a:ext cx="2818846" cy="494885"/>
          </a:xfrm>
          <a:prstGeom prst="rect">
            <a:avLst/>
          </a:prstGeom>
          <a:noFill/>
        </p:spPr>
      </p:pic>
    </p:spTree>
    <p:extLst>
      <p:ext uri="{BB962C8B-B14F-4D97-AF65-F5344CB8AC3E}">
        <p14:creationId xmlns:p14="http://schemas.microsoft.com/office/powerpoint/2010/main" val="213754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F3126370-FE3A-15B7-AC41-8BDD0EE7A315}"/>
            </a:ext>
          </a:extLst>
        </p:cNvPr>
        <p:cNvGrpSpPr/>
        <p:nvPr/>
      </p:nvGrpSpPr>
      <p:grpSpPr>
        <a:xfrm>
          <a:off x="0" y="0"/>
          <a:ext cx="0" cy="0"/>
          <a:chOff x="0" y="0"/>
          <a:chExt cx="0" cy="0"/>
        </a:xfrm>
      </p:grpSpPr>
      <p:sp>
        <p:nvSpPr>
          <p:cNvPr id="151" name="Google Shape;699;p36">
            <a:extLst>
              <a:ext uri="{FF2B5EF4-FFF2-40B4-BE49-F238E27FC236}">
                <a16:creationId xmlns:a16="http://schemas.microsoft.com/office/drawing/2014/main" id="{A93B1ADB-BF3A-0C5A-9026-8CA1F5F807ED}"/>
              </a:ext>
            </a:extLst>
          </p:cNvPr>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2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Indexación</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2E4CCB87-49C5-6E48-F38C-7F189DA208A3}"/>
              </a:ext>
            </a:extLst>
          </p:cNvPr>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a:extLst>
              <a:ext uri="{FF2B5EF4-FFF2-40B4-BE49-F238E27FC236}">
                <a16:creationId xmlns:a16="http://schemas.microsoft.com/office/drawing/2014/main" id="{D1A1B827-5CCF-A8E5-4B9C-4168963C5B15}"/>
              </a:ext>
            </a:extLst>
          </p:cNvPr>
          <p:cNvSpPr txBox="1"/>
          <p:nvPr/>
        </p:nvSpPr>
        <p:spPr>
          <a:xfrm>
            <a:off x="378522" y="1253244"/>
            <a:ext cx="8662473" cy="3268361"/>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4.</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Generar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un </a:t>
            </a:r>
            <a:r>
              <a:rPr lang="en-US" sz="1600" b="1" dirty="0">
                <a:solidFill>
                  <a:schemeClr val="tx2"/>
                </a:solidFill>
                <a:latin typeface="Fira Sans Condensed Light" panose="020B0604020202020204" charset="0"/>
                <a:cs typeface="Times New Roman" panose="02020603050405020304" pitchFamily="18" charset="0"/>
              </a:rPr>
              <a:t>Archivo.csv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por</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cada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dataframe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obtenido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punto 3</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respaldarlo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GitHub.</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5.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Crear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código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Visual Studio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o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Google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Colab</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respaldarlo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GitHub.</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6. Subir </a:t>
            </a:r>
            <a:r>
              <a:rPr lang="en-US" sz="1600" dirty="0" err="1">
                <a:solidFill>
                  <a:schemeClr val="tx2"/>
                </a:solidFill>
                <a:latin typeface="Fira Sans Condensed Light" panose="020B0604020202020204" charset="0"/>
                <a:cs typeface="Times New Roman" panose="02020603050405020304" pitchFamily="18" charset="0"/>
              </a:rPr>
              <a:t>el</a:t>
            </a:r>
            <a:r>
              <a:rPr lang="en-US" sz="1600" dirty="0">
                <a:solidFill>
                  <a:schemeClr val="tx2"/>
                </a:solidFill>
                <a:latin typeface="Fira Sans Condensed Light" panose="020B0604020202020204" charset="0"/>
                <a:cs typeface="Times New Roman" panose="02020603050405020304" pitchFamily="18" charset="0"/>
              </a:rPr>
              <a:t> link del </a:t>
            </a:r>
            <a:r>
              <a:rPr lang="en-US" sz="1600" dirty="0" err="1">
                <a:solidFill>
                  <a:schemeClr val="tx2"/>
                </a:solidFill>
                <a:latin typeface="Fira Sans Condensed Light" panose="020B0604020202020204" charset="0"/>
                <a:cs typeface="Times New Roman" panose="02020603050405020304" pitchFamily="18" charset="0"/>
              </a:rPr>
              <a:t>repositorio</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en</a:t>
            </a:r>
            <a:r>
              <a:rPr lang="en-US" sz="1600" dirty="0">
                <a:solidFill>
                  <a:schemeClr val="tx2"/>
                </a:solidFill>
                <a:latin typeface="Fira Sans Condensed Light" panose="020B0604020202020204" charset="0"/>
                <a:cs typeface="Times New Roman" panose="02020603050405020304" pitchFamily="18" charset="0"/>
              </a:rPr>
              <a:t> CANVAS para </a:t>
            </a:r>
            <a:r>
              <a:rPr lang="en-US" sz="1600" b="1" dirty="0">
                <a:solidFill>
                  <a:schemeClr val="tx2"/>
                </a:solidFill>
                <a:latin typeface="Fira Sans Condensed Light" panose="020B0604020202020204" charset="0"/>
                <a:cs typeface="Times New Roman" panose="02020603050405020304" pitchFamily="18" charset="0"/>
              </a:rPr>
              <a:t>“</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Evaluación</a:t>
            </a:r>
            <a:r>
              <a:rPr lang="en-US" sz="1600" b="1" dirty="0">
                <a:solidFill>
                  <a:schemeClr val="tx2"/>
                </a:solidFill>
                <a:latin typeface="Fira Sans Condensed Light" panose="020B0604020202020204" charset="0"/>
                <a:cs typeface="Times New Roman" panose="02020603050405020304" pitchFamily="18" charset="0"/>
              </a:rPr>
              <a:t>”</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a:extLst>
              <a:ext uri="{FF2B5EF4-FFF2-40B4-BE49-F238E27FC236}">
                <a16:creationId xmlns:a16="http://schemas.microsoft.com/office/drawing/2014/main" id="{9DBD206E-5D7A-57DC-8D03-C2C705ECC1E4}"/>
              </a:ext>
            </a:extLst>
          </p:cNvPr>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3" name="Picture 4" descr="The Learning Gate | Tec de Monterrey">
            <a:extLst>
              <a:ext uri="{FF2B5EF4-FFF2-40B4-BE49-F238E27FC236}">
                <a16:creationId xmlns:a16="http://schemas.microsoft.com/office/drawing/2014/main" id="{8A1F9184-89D0-2E59-9C37-F032C026EF3C}"/>
              </a:ext>
            </a:extLst>
          </p:cNvPr>
          <p:cNvPicPr>
            <a:picLocks noChangeAspect="1" noChangeArrowheads="1"/>
          </p:cNvPicPr>
          <p:nvPr/>
        </p:nvPicPr>
        <p:blipFill>
          <a:blip r:embed="rId3">
            <a:lum bright="100000" contrast="100000"/>
          </a:blip>
          <a:srcRect/>
          <a:stretch>
            <a:fillRect/>
          </a:stretch>
        </p:blipFill>
        <p:spPr bwMode="auto">
          <a:xfrm>
            <a:off x="6033052" y="272947"/>
            <a:ext cx="2818846" cy="494885"/>
          </a:xfrm>
          <a:prstGeom prst="rect">
            <a:avLst/>
          </a:prstGeom>
          <a:noFill/>
        </p:spPr>
      </p:pic>
    </p:spTree>
    <p:extLst>
      <p:ext uri="{BB962C8B-B14F-4D97-AF65-F5344CB8AC3E}">
        <p14:creationId xmlns:p14="http://schemas.microsoft.com/office/powerpoint/2010/main" val="3925636033"/>
      </p:ext>
    </p:extLst>
  </p:cSld>
  <p:clrMapOvr>
    <a:masterClrMapping/>
  </p:clrMapOvr>
</p:sld>
</file>

<file path=ppt/theme/theme1.xml><?xml version="1.0" encoding="utf-8"?>
<a:theme xmlns:a="http://schemas.openxmlformats.org/drawingml/2006/main"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10998</TotalTime>
  <Words>1452</Words>
  <Application>Microsoft Office PowerPoint</Application>
  <PresentationFormat>Presentación en pantalla (16:9)</PresentationFormat>
  <Paragraphs>224</Paragraphs>
  <Slides>20</Slides>
  <Notes>20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20</vt:i4>
      </vt:variant>
    </vt:vector>
  </HeadingPairs>
  <TitlesOfParts>
    <vt:vector size="26" baseType="lpstr">
      <vt:lpstr>Anton</vt:lpstr>
      <vt:lpstr>Fira Sans Condensed Light</vt:lpstr>
      <vt:lpstr>Rajdhani</vt:lpstr>
      <vt:lpstr>Arial</vt:lpstr>
      <vt:lpstr>Advent Pro Light</vt:lpstr>
      <vt:lpstr>Ai Tech Agency by Slidesgo</vt:lpstr>
      <vt:lpstr>Presentación de PowerPoint</vt:lpstr>
      <vt:lpstr>Bienvenida</vt:lpstr>
      <vt:lpstr>Presentación de PowerPoint</vt:lpstr>
      <vt:lpstr>METODOLOGÍA CRISP DM</vt:lpstr>
      <vt:lpstr>ANALÍTICA DE DATOS</vt:lpstr>
      <vt:lpstr>CLASE ANTERIOR</vt:lpstr>
      <vt:lpstr>Presentación de PowerPoint</vt:lpstr>
      <vt:lpstr>Presentación de PowerPoint</vt:lpstr>
      <vt:lpstr>Presentación de PowerPoint</vt:lpstr>
      <vt:lpstr>Presentación de PowerPoint</vt:lpstr>
      <vt:lpstr>Presentación de PowerPoint</vt:lpstr>
      <vt:lpstr>CLASE ACTUAL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DEFENSA DOCTORAL</dc:title>
  <dc:creator>Alfredo Garcia</dc:creator>
  <cp:lastModifiedBy>Alfredo Garcia Suarez</cp:lastModifiedBy>
  <cp:revision>305</cp:revision>
  <dcterms:modified xsi:type="dcterms:W3CDTF">2025-08-21T19:03:47Z</dcterms:modified>
</cp:coreProperties>
</file>