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357" r:id="rId3"/>
    <p:sldId id="358" r:id="rId4"/>
    <p:sldId id="360" r:id="rId5"/>
    <p:sldId id="361" r:id="rId6"/>
    <p:sldId id="443" r:id="rId7"/>
    <p:sldId id="363" r:id="rId8"/>
    <p:sldId id="362" r:id="rId9"/>
    <p:sldId id="364" r:id="rId10"/>
    <p:sldId id="426" r:id="rId11"/>
    <p:sldId id="365" r:id="rId12"/>
    <p:sldId id="366" r:id="rId13"/>
    <p:sldId id="367" r:id="rId14"/>
    <p:sldId id="378" r:id="rId15"/>
    <p:sldId id="370" r:id="rId16"/>
    <p:sldId id="371" r:id="rId17"/>
    <p:sldId id="425" r:id="rId18"/>
    <p:sldId id="372" r:id="rId19"/>
    <p:sldId id="375" r:id="rId20"/>
    <p:sldId id="374" r:id="rId21"/>
    <p:sldId id="373" r:id="rId22"/>
    <p:sldId id="376" r:id="rId23"/>
    <p:sldId id="377" r:id="rId24"/>
    <p:sldId id="280" r:id="rId25"/>
  </p:sldIdLst>
  <p:sldSz cx="9144000" cy="5143500" type="screen16x9"/>
  <p:notesSz cx="6858000" cy="9144000"/>
  <p:embeddedFontLst>
    <p:embeddedFont>
      <p:font typeface="Advent Pro Light" panose="020B0604020202020204" charset="0"/>
      <p:regular r:id="rId27"/>
      <p:bold r:id="rId28"/>
    </p:embeddedFont>
    <p:embeddedFont>
      <p:font typeface="Anton" pitchFamily="2" charset="0"/>
      <p:regular r:id="rId29"/>
    </p:embeddedFont>
    <p:embeddedFont>
      <p:font typeface="Fira Sans Condensed Light" panose="020B0403050000020004" pitchFamily="34" charset="0"/>
      <p:regular r:id="rId30"/>
      <p:bold r:id="rId31"/>
      <p:italic r:id="rId32"/>
      <p:boldItalic r:id="rId33"/>
    </p:embeddedFont>
    <p:embeddedFont>
      <p:font typeface="Rajdhani"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798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1245DA13-4526-EE48-4147-5A6D3F5EC63A}"/>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8348A8F6-3EE8-48FE-3199-15DA9D53CC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0705169E-31FE-58BB-C2E8-34A211D9C1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449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TI3001C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12 de Agosto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rot="16200000" flipH="1">
            <a:off x="4356537" y="3231930"/>
            <a:ext cx="2564526" cy="10510"/>
          </a:xfrm>
          <a:prstGeom prst="straightConnector1">
            <a:avLst/>
          </a:prstGeom>
          <a:noFill/>
          <a:ln w="19050" cap="flat" cmpd="sng">
            <a:solidFill>
              <a:srgbClr val="F3F3F3"/>
            </a:solidFill>
            <a:prstDash val="solid"/>
            <a:round/>
            <a:headEnd type="oval" w="med" len="med"/>
            <a:tailEnd type="oval" w="med" len="med"/>
          </a:ln>
        </p:spPr>
      </p:cxnSp>
      <p:pic>
        <p:nvPicPr>
          <p:cNvPr id="46082" name="Picture 2" descr="Como empezar a analizar datos con Python usando Google Colab | by Gustavo  Juantorena | Medium"/>
          <p:cNvPicPr>
            <a:picLocks noChangeAspect="1" noChangeArrowheads="1"/>
          </p:cNvPicPr>
          <p:nvPr/>
        </p:nvPicPr>
        <p:blipFill>
          <a:blip r:embed="rId4"/>
          <a:srcRect/>
          <a:stretch>
            <a:fillRect/>
          </a:stretch>
        </p:blipFill>
        <p:spPr bwMode="auto">
          <a:xfrm>
            <a:off x="344761" y="2019463"/>
            <a:ext cx="5083632" cy="2258247"/>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5673449" y="1813864"/>
            <a:ext cx="32813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Colaboratory</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Colab</a:t>
            </a:r>
            <a:r>
              <a:rPr lang="es-ES" sz="1600" dirty="0">
                <a:solidFill>
                  <a:schemeClr val="accent4"/>
                </a:solidFill>
                <a:latin typeface="Fira Sans Condensed Light" panose="020B0604020202020204" charset="0"/>
                <a:cs typeface="Times New Roman" panose="02020603050405020304" pitchFamily="18" charset="0"/>
              </a:rPr>
              <a:t>, también conocido como "</a:t>
            </a:r>
            <a:r>
              <a:rPr lang="es-ES" sz="1600" dirty="0" err="1">
                <a:solidFill>
                  <a:schemeClr val="accent4"/>
                </a:solidFill>
                <a:latin typeface="Fira Sans Condensed Light" panose="020B0604020202020204" charset="0"/>
                <a:cs typeface="Times New Roman" panose="02020603050405020304" pitchFamily="18" charset="0"/>
              </a:rPr>
              <a:t>Colaboratory</a:t>
            </a:r>
            <a:r>
              <a:rPr lang="es-ES" sz="1600" dirty="0">
                <a:solidFill>
                  <a:schemeClr val="accent4"/>
                </a:solidFill>
                <a:latin typeface="Fira Sans Condensed Light" panose="020B0604020202020204" charset="0"/>
                <a:cs typeface="Times New Roman" panose="02020603050405020304" pitchFamily="18" charset="0"/>
              </a:rPr>
              <a:t>", te permite programar y ejecutar </a:t>
            </a:r>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utilizando la </a:t>
            </a:r>
            <a:r>
              <a:rPr lang="es-ES" sz="1600" dirty="0" err="1">
                <a:solidFill>
                  <a:schemeClr val="accent4"/>
                </a:solidFill>
                <a:latin typeface="Fira Sans Condensed Light" panose="020B0604020202020204" charset="0"/>
                <a:cs typeface="Times New Roman" panose="02020603050405020304" pitchFamily="18" charset="0"/>
              </a:rPr>
              <a:t>notebook</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Jupyter</a:t>
            </a:r>
            <a:r>
              <a:rPr lang="es-ES" sz="1600" dirty="0">
                <a:solidFill>
                  <a:schemeClr val="accent4"/>
                </a:solidFill>
                <a:latin typeface="Fira Sans Condensed Light" panose="020B0604020202020204" charset="0"/>
                <a:cs typeface="Times New Roman" panose="02020603050405020304" pitchFamily="18" charset="0"/>
              </a:rPr>
              <a:t> en tu navegador con las siguientes ventajas:</a:t>
            </a:r>
          </a:p>
          <a:p>
            <a:pPr algn="just"/>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b="1" dirty="0">
                <a:solidFill>
                  <a:schemeClr val="accent4"/>
                </a:solidFill>
                <a:latin typeface="Fira Sans Condensed Light" panose="020B0604020202020204" charset="0"/>
                <a:cs typeface="Times New Roman" panose="02020603050405020304" pitchFamily="18" charset="0"/>
              </a:rPr>
              <a:t>-</a:t>
            </a:r>
            <a:r>
              <a:rPr lang="es-ES" sz="1600" dirty="0">
                <a:solidFill>
                  <a:schemeClr val="accent4"/>
                </a:solidFill>
                <a:latin typeface="Fira Sans Condensed Light" panose="020B0604020202020204" charset="0"/>
                <a:cs typeface="Times New Roman" panose="02020603050405020304" pitchFamily="18" charset="0"/>
              </a:rPr>
              <a:t>No requiere configuración</a:t>
            </a:r>
          </a:p>
          <a:p>
            <a:pPr algn="just"/>
            <a:r>
              <a:rPr lang="es-ES" sz="1600" dirty="0">
                <a:solidFill>
                  <a:schemeClr val="accent4"/>
                </a:solidFill>
                <a:latin typeface="Fira Sans Condensed Light" panose="020B0604020202020204" charset="0"/>
                <a:cs typeface="Times New Roman" panose="02020603050405020304" pitchFamily="18" charset="0"/>
              </a:rPr>
              <a:t>-Da acceso gratuito a </a:t>
            </a:r>
            <a:r>
              <a:rPr lang="es-ES" sz="1600" dirty="0" err="1">
                <a:solidFill>
                  <a:schemeClr val="accent4"/>
                </a:solidFill>
                <a:latin typeface="Fira Sans Condensed Light" panose="020B0604020202020204" charset="0"/>
                <a:cs typeface="Times New Roman" panose="02020603050405020304" pitchFamily="18" charset="0"/>
              </a:rPr>
              <a:t>GPUs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-Permite compartir contenido fácilmente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https://colab.research.google.com/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34041" y="29332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Abrir Nuevo cuaderno </a:t>
            </a:r>
          </a:p>
          <a:p>
            <a:pPr algn="just"/>
            <a:r>
              <a:rPr lang="es-ES" sz="1600" dirty="0">
                <a:solidFill>
                  <a:schemeClr val="accent4"/>
                </a:solidFill>
                <a:latin typeface="Fira Sans Condensed Light" panose="020B0604020202020204" charset="0"/>
                <a:cs typeface="Times New Roman" panose="02020603050405020304" pitchFamily="18" charset="0"/>
              </a:rPr>
              <a:t>Archivo/Nuevo cuaderno/Nombre: Hola mundo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Instalar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librerias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requeridas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pandas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numpy</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a:t>
            </a:r>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matplotlib</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NumPy: Funciones basicas de algebra - ▷ Cursos de Programación de 0 a  Experto © Garantizados"/>
          <p:cNvPicPr>
            <a:picLocks noChangeAspect="1" noChangeArrowheads="1"/>
          </p:cNvPicPr>
          <p:nvPr/>
        </p:nvPicPr>
        <p:blipFill>
          <a:blip r:embed="rId4"/>
          <a:srcRect/>
          <a:stretch>
            <a:fillRect/>
          </a:stretch>
        </p:blipFill>
        <p:spPr bwMode="auto">
          <a:xfrm>
            <a:off x="6952016" y="2020913"/>
            <a:ext cx="1833364" cy="1131067"/>
          </a:xfrm>
          <a:prstGeom prst="rect">
            <a:avLst/>
          </a:prstGeom>
          <a:noFill/>
        </p:spPr>
      </p:pic>
      <p:pic>
        <p:nvPicPr>
          <p:cNvPr id="2052" name="Picture 4" descr="Pandas - EcuRed"/>
          <p:cNvPicPr>
            <a:picLocks noChangeAspect="1" noChangeArrowheads="1"/>
          </p:cNvPicPr>
          <p:nvPr/>
        </p:nvPicPr>
        <p:blipFill>
          <a:blip r:embed="rId5"/>
          <a:srcRect/>
          <a:stretch>
            <a:fillRect/>
          </a:stretch>
        </p:blipFill>
        <p:spPr bwMode="auto">
          <a:xfrm>
            <a:off x="3816180" y="2005602"/>
            <a:ext cx="2745279" cy="1147196"/>
          </a:xfrm>
          <a:prstGeom prst="rect">
            <a:avLst/>
          </a:prstGeom>
          <a:noFill/>
        </p:spPr>
      </p:pic>
      <p:pic>
        <p:nvPicPr>
          <p:cNvPr id="2054" name="Picture 6" descr="Caso práctico con Matplotlib y Geopandas - Adictos al trabajo Tutoriales"/>
          <p:cNvPicPr>
            <a:picLocks noChangeAspect="1" noChangeArrowheads="1"/>
          </p:cNvPicPr>
          <p:nvPr/>
        </p:nvPicPr>
        <p:blipFill>
          <a:blip r:embed="rId6"/>
          <a:srcRect/>
          <a:stretch>
            <a:fillRect/>
          </a:stretch>
        </p:blipFill>
        <p:spPr bwMode="auto">
          <a:xfrm>
            <a:off x="3817883" y="3471043"/>
            <a:ext cx="2750706" cy="1051035"/>
          </a:xfrm>
          <a:prstGeom prst="rect">
            <a:avLst/>
          </a:prstGeom>
          <a:noFill/>
        </p:spPr>
      </p:pic>
      <p:pic>
        <p:nvPicPr>
          <p:cNvPr id="2056" name="Picture 8" descr="Create python jupyter notebooks by Naazneen_jatu | Fiverr"/>
          <p:cNvPicPr>
            <a:picLocks noChangeAspect="1" noChangeArrowheads="1"/>
          </p:cNvPicPr>
          <p:nvPr/>
        </p:nvPicPr>
        <p:blipFill>
          <a:blip r:embed="rId7"/>
          <a:srcRect/>
          <a:stretch>
            <a:fillRect/>
          </a:stretch>
        </p:blipFill>
        <p:spPr bwMode="auto">
          <a:xfrm>
            <a:off x="6838485" y="3444877"/>
            <a:ext cx="2098687" cy="106181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4"/>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Analítica de datos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GitHub del curso</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70339" y="2891910"/>
            <a:ext cx="9144000" cy="824233"/>
          </a:xfrm>
          <a:prstGeom prst="rect">
            <a:avLst/>
          </a:prstGeom>
          <a:noFill/>
          <a:ln>
            <a:noFill/>
          </a:ln>
        </p:spPr>
        <p:txBody>
          <a:bodyPr spcFirstLastPara="1" wrap="square" lIns="91425" tIns="182875" rIns="91425" bIns="0" anchor="t" anchorCtr="0">
            <a:noAutofit/>
          </a:bodyPr>
          <a:lstStyle/>
          <a:p>
            <a:pPr algn="just"/>
            <a:r>
              <a:rPr lang="es-ES" sz="1700" b="1" dirty="0">
                <a:solidFill>
                  <a:srgbClr val="F3F3F3"/>
                </a:solidFill>
                <a:latin typeface="Fira Sans Condensed Light"/>
                <a:ea typeface="Fira Sans Condensed Light"/>
                <a:cs typeface="Fira Sans Condensed Light"/>
                <a:sym typeface="Fira Sans Condensed Light"/>
              </a:rPr>
              <a:t>https://github.com/freddy-7/Analitica_de_Datos_y_Herramientas_de_Inteligencia_Artificial_I_2025.git</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4290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4"/>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4"/>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5298" name="Picture 2"/>
          <p:cNvPicPr>
            <a:picLocks noChangeAspect="1" noChangeArrowheads="1"/>
          </p:cNvPicPr>
          <p:nvPr/>
        </p:nvPicPr>
        <p:blipFill>
          <a:blip r:embed="rId4"/>
          <a:srcRect t="12069" r="76897" b="31610"/>
          <a:stretch>
            <a:fillRect/>
          </a:stretch>
        </p:blipFill>
        <p:spPr bwMode="auto">
          <a:xfrm>
            <a:off x="5244663" y="977460"/>
            <a:ext cx="2982954" cy="4088524"/>
          </a:xfrm>
          <a:prstGeom prst="rect">
            <a:avLst/>
          </a:prstGeom>
          <a:noFill/>
          <a:ln w="9525">
            <a:noFill/>
            <a:miter lim="800000"/>
            <a:headEnd/>
            <a:tailEnd/>
          </a:ln>
          <a:effectLst/>
        </p:spPr>
      </p:pic>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Consola</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6322" name="Picture 2"/>
          <p:cNvPicPr>
            <a:picLocks noChangeAspect="1" noChangeArrowheads="1"/>
          </p:cNvPicPr>
          <p:nvPr/>
        </p:nvPicPr>
        <p:blipFill>
          <a:blip r:embed="rId4"/>
          <a:srcRect t="11925" r="76735" b="31208"/>
          <a:stretch>
            <a:fillRect/>
          </a:stretch>
        </p:blipFill>
        <p:spPr bwMode="auto">
          <a:xfrm>
            <a:off x="5244663" y="1054977"/>
            <a:ext cx="2952061" cy="4056993"/>
          </a:xfrm>
          <a:prstGeom prst="rect">
            <a:avLst/>
          </a:prstGeom>
          <a:noFill/>
          <a:ln w="9525">
            <a:noFill/>
            <a:miter lim="800000"/>
            <a:headEnd/>
            <a:tailEnd/>
          </a:ln>
          <a:effectLst/>
        </p:spPr>
      </p:pic>
      <p:sp>
        <p:nvSpPr>
          <p:cNvPr id="9" name="Google Shape;1603;p42"/>
          <p:cNvSpPr txBox="1"/>
          <p:nvPr/>
        </p:nvSpPr>
        <p:spPr>
          <a:xfrm>
            <a:off x="476084" y="3238003"/>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Clonar repositorio en carpeta proyecto</a:t>
            </a:r>
          </a:p>
          <a:p>
            <a:pPr algn="just"/>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clone https://github.com/freddy-7/proyecto1.git</a:t>
            </a:r>
            <a:endParaRPr lang="es-ES" dirty="0">
              <a:solidFill>
                <a:srgbClr val="F3F3F3"/>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https://itesm.zoom.us/my/alfredo.garcia</a:t>
            </a:r>
          </a:p>
          <a:p>
            <a:pPr marL="0" indent="0" algn="ctr">
              <a:buClr>
                <a:schemeClr val="dk1"/>
              </a:buClr>
              <a:buFont typeface="Arial"/>
              <a:buNone/>
            </a:pPr>
            <a:r>
              <a:rPr lang="es-ES"/>
              <a:t> </a:t>
            </a:r>
            <a:endParaRPr lang="es-ES" dirty="0"/>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Genera </a:t>
            </a:r>
            <a:r>
              <a:rPr lang="es-ES" sz="1600" b="1" dirty="0">
                <a:solidFill>
                  <a:schemeClr val="accent4"/>
                </a:solidFill>
                <a:latin typeface="Fira Sans Condensed Light" panose="020B0604020202020204" charset="0"/>
                <a:cs typeface="Times New Roman" panose="02020603050405020304" pitchFamily="18" charset="0"/>
              </a:rPr>
              <a:t>soluciones a las problemáticas </a:t>
            </a:r>
            <a:r>
              <a:rPr lang="es-ES" sz="1600" dirty="0">
                <a:solidFill>
                  <a:schemeClr val="accent4"/>
                </a:solidFill>
                <a:latin typeface="Fira Sans Condensed Light" panose="020B0604020202020204" charset="0"/>
                <a:cs typeface="Times New Roman" panose="02020603050405020304" pitchFamily="18" charset="0"/>
              </a:rPr>
              <a:t>de su ámbito profesional, con la incorporación inteligente y oportuna de </a:t>
            </a:r>
            <a:r>
              <a:rPr lang="es-ES" sz="1600" b="1" dirty="0">
                <a:solidFill>
                  <a:schemeClr val="accent4"/>
                </a:solidFill>
                <a:latin typeface="Fira Sans Condensed Light" panose="020B0604020202020204" charset="0"/>
                <a:cs typeface="Times New Roman" panose="02020603050405020304" pitchFamily="18" charset="0"/>
              </a:rPr>
              <a:t>tecnologías digitales de vanguardia</a:t>
            </a:r>
            <a:r>
              <a:rPr lang="es-ES" sz="1600" dirty="0">
                <a:solidFill>
                  <a:schemeClr val="accent4"/>
                </a:solidFill>
                <a:latin typeface="Fira Sans Condensed Light" panose="020B0604020202020204" charset="0"/>
                <a:cs typeface="Times New Roman" panose="02020603050405020304" pitchFamily="18" charset="0"/>
              </a:rPr>
              <a:t>.</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Fines de Aprendizaje</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p:cNvSpPr txBox="1"/>
          <p:nvPr/>
        </p:nvSpPr>
        <p:spPr>
          <a:xfrm>
            <a:off x="2038469" y="2788357"/>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Evalúa </a:t>
            </a:r>
            <a:r>
              <a:rPr lang="es-ES" sz="1600" b="1" dirty="0">
                <a:solidFill>
                  <a:schemeClr val="accent4"/>
                </a:solidFill>
                <a:latin typeface="Fira Sans Condensed Light" panose="020B0604020202020204" charset="0"/>
                <a:cs typeface="Times New Roman" panose="02020603050405020304" pitchFamily="18" charset="0"/>
              </a:rPr>
              <a:t>diversas tecnologías de la información</a:t>
            </a:r>
            <a:r>
              <a:rPr lang="es-ES" sz="1600" dirty="0">
                <a:solidFill>
                  <a:schemeClr val="accent4"/>
                </a:solidFill>
                <a:latin typeface="Fira Sans Condensed Light" panose="020B0604020202020204" charset="0"/>
                <a:cs typeface="Times New Roman" panose="02020603050405020304" pitchFamily="18" charset="0"/>
              </a:rPr>
              <a:t>, con apertura en la búsqueda e </a:t>
            </a:r>
            <a:r>
              <a:rPr lang="es-ES" sz="1600" b="1" dirty="0">
                <a:solidFill>
                  <a:schemeClr val="accent4"/>
                </a:solidFill>
                <a:latin typeface="Fira Sans Condensed Light" panose="020B0604020202020204" charset="0"/>
                <a:cs typeface="Times New Roman" panose="02020603050405020304" pitchFamily="18" charset="0"/>
              </a:rPr>
              <a:t>implementación de alternativas </a:t>
            </a:r>
            <a:r>
              <a:rPr lang="es-ES" sz="1600" dirty="0">
                <a:solidFill>
                  <a:schemeClr val="accent4"/>
                </a:solidFill>
                <a:latin typeface="Fira Sans Condensed Light" panose="020B0604020202020204" charset="0"/>
                <a:cs typeface="Times New Roman" panose="02020603050405020304" pitchFamily="18" charset="0"/>
              </a:rPr>
              <a:t>relevantes en la transformación de la práctica profesional.</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p:cNvPicPr>
            <a:picLocks noChangeAspect="1" noChangeArrowheads="1"/>
          </p:cNvPicPr>
          <p:nvPr/>
        </p:nvPicPr>
        <p:blipFill>
          <a:blip r:embed="rId3"/>
          <a:srcRect b="4570"/>
          <a:stretch>
            <a:fillRect/>
          </a:stretch>
        </p:blipFill>
        <p:spPr bwMode="auto">
          <a:xfrm>
            <a:off x="1325218" y="2940323"/>
            <a:ext cx="557213" cy="531749"/>
          </a:xfrm>
          <a:prstGeom prst="rect">
            <a:avLst/>
          </a:prstGeom>
          <a:noFill/>
        </p:spPr>
      </p:pic>
      <p:sp>
        <p:nvSpPr>
          <p:cNvPr id="8" name="Google Shape;1603;p42"/>
          <p:cNvSpPr txBox="1"/>
          <p:nvPr/>
        </p:nvSpPr>
        <p:spPr>
          <a:xfrm>
            <a:off x="2021904" y="376570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Utiliza </a:t>
            </a:r>
            <a:r>
              <a:rPr lang="es-ES" sz="1600" b="1" dirty="0">
                <a:solidFill>
                  <a:schemeClr val="accent4"/>
                </a:solidFill>
                <a:latin typeface="Fira Sans Condensed Light" panose="020B0604020202020204" charset="0"/>
                <a:cs typeface="Times New Roman" panose="02020603050405020304" pitchFamily="18" charset="0"/>
              </a:rPr>
              <a:t>tecnologías digitales</a:t>
            </a:r>
            <a:r>
              <a:rPr lang="es-ES" sz="1600" dirty="0">
                <a:solidFill>
                  <a:schemeClr val="accent4"/>
                </a:solidFill>
                <a:latin typeface="Fira Sans Condensed Light" panose="020B0604020202020204" charset="0"/>
                <a:cs typeface="Times New Roman" panose="02020603050405020304" pitchFamily="18" charset="0"/>
              </a:rPr>
              <a:t>, mediante estrategias conscientes que generan valor en distintos ámbitos de la vida en su conjunto.</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9" name="Picture 2" descr="Idea y objetivo concepto | Vector Premium"/>
          <p:cNvPicPr>
            <a:picLocks noChangeAspect="1" noChangeArrowheads="1"/>
          </p:cNvPicPr>
          <p:nvPr/>
        </p:nvPicPr>
        <p:blipFill>
          <a:blip r:embed="rId3"/>
          <a:srcRect b="4570"/>
          <a:stretch>
            <a:fillRect/>
          </a:stretch>
        </p:blipFill>
        <p:spPr bwMode="auto">
          <a:xfrm>
            <a:off x="1308653" y="3917670"/>
            <a:ext cx="557213" cy="531749"/>
          </a:xfrm>
          <a:prstGeom prst="rect">
            <a:avLst/>
          </a:prstGeom>
          <a:noFill/>
        </p:spPr>
      </p:pic>
      <p:pic>
        <p:nvPicPr>
          <p:cNvPr id="1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2"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7351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7" y="736174"/>
            <a:ext cx="161013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graphicFrame>
        <p:nvGraphicFramePr>
          <p:cNvPr id="647" name="Google Shape;647;p33"/>
          <p:cNvGraphicFramePr/>
          <p:nvPr>
            <p:extLst>
              <p:ext uri="{D42A27DB-BD31-4B8C-83A1-F6EECF244321}">
                <p14:modId xmlns:p14="http://schemas.microsoft.com/office/powerpoint/2010/main" val="2703050200"/>
              </p:ext>
            </p:extLst>
          </p:nvPr>
        </p:nvGraphicFramePr>
        <p:xfrm>
          <a:off x="278228" y="1631612"/>
          <a:ext cx="8587543" cy="3200340"/>
        </p:xfrm>
        <a:graphic>
          <a:graphicData uri="http://schemas.openxmlformats.org/drawingml/2006/table">
            <a:tbl>
              <a:tblPr>
                <a:noFill/>
                <a:tableStyleId>{95E397FE-706D-4E7D-AA01-638484C1D090}</a:tableStyleId>
              </a:tblPr>
              <a:tblGrid>
                <a:gridCol w="2160172">
                  <a:extLst>
                    <a:ext uri="{9D8B030D-6E8A-4147-A177-3AD203B41FA5}">
                      <a16:colId xmlns:a16="http://schemas.microsoft.com/office/drawing/2014/main" val="20000"/>
                    </a:ext>
                  </a:extLst>
                </a:gridCol>
                <a:gridCol w="2215662">
                  <a:extLst>
                    <a:ext uri="{9D8B030D-6E8A-4147-A177-3AD203B41FA5}">
                      <a16:colId xmlns:a16="http://schemas.microsoft.com/office/drawing/2014/main" val="20001"/>
                    </a:ext>
                  </a:extLst>
                </a:gridCol>
                <a:gridCol w="1910861">
                  <a:extLst>
                    <a:ext uri="{9D8B030D-6E8A-4147-A177-3AD203B41FA5}">
                      <a16:colId xmlns:a16="http://schemas.microsoft.com/office/drawing/2014/main" val="20002"/>
                    </a:ext>
                  </a:extLst>
                </a:gridCol>
                <a:gridCol w="2300848">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T1</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T2</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T3</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3000" b="1" dirty="0">
                          <a:solidFill>
                            <a:srgbClr val="F3F3F3"/>
                          </a:solidFill>
                          <a:latin typeface="Rajdhani"/>
                          <a:ea typeface="Rajdhani"/>
                          <a:cs typeface="Rajdhani"/>
                          <a:sym typeface="Rajdhani"/>
                        </a:rPr>
                        <a:t>RETO</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0"/>
                  </a:ext>
                </a:extLst>
              </a:tr>
              <a:tr h="1907289">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UF1-M6. Arreglos y Matrices. Indexación y Operaciones Fundamentales</a:t>
                      </a:r>
                    </a:p>
                    <a:p>
                      <a:pPr marL="0" lvl="0" indent="0" algn="ctr" rtl="0">
                        <a:spcBef>
                          <a:spcPts val="0"/>
                        </a:spcBef>
                        <a:spcAft>
                          <a:spcPts val="0"/>
                        </a:spcAft>
                        <a:buNone/>
                      </a:pPr>
                      <a:endParaRPr lang="es-E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baseline="0" dirty="0" err="1">
                          <a:solidFill>
                            <a:srgbClr val="F3F3F3"/>
                          </a:solidFill>
                          <a:latin typeface="Fira Sans Condensed Light"/>
                          <a:ea typeface="Fira Sans Condensed Light"/>
                          <a:cs typeface="Fira Sans Condensed Light"/>
                          <a:sym typeface="Fira Sans Condensed Light"/>
                        </a:rPr>
                        <a:t>Presencial</a:t>
                      </a:r>
                      <a:r>
                        <a:rPr lang="en-US" sz="1200" b="1" baseline="0" dirty="0">
                          <a:solidFill>
                            <a:srgbClr val="F3F3F3"/>
                          </a:solidFill>
                          <a:latin typeface="Fira Sans Condensed Light"/>
                          <a:ea typeface="Fira Sans Condensed Light"/>
                          <a:cs typeface="Fira Sans Condensed Light"/>
                          <a:sym typeface="Fira Sans Condensed Light"/>
                        </a:rPr>
                        <a:t> Campus Puebla</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Martes</a:t>
                      </a:r>
                      <a:r>
                        <a:rPr lang="en-US" sz="1200" baseline="0" dirty="0">
                          <a:solidFill>
                            <a:srgbClr val="F3F3F3"/>
                          </a:solidFill>
                          <a:latin typeface="Fira Sans Condensed Light"/>
                          <a:ea typeface="Fira Sans Condensed Light"/>
                          <a:cs typeface="Fira Sans Condensed Light"/>
                          <a:sym typeface="Fira Sans Condensed Light"/>
                        </a:rPr>
                        <a:t> 17:30 a 19:00,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Viernes 13:00 a 15:30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b="1" baseline="0" dirty="0">
                          <a:solidFill>
                            <a:srgbClr val="F3F3F3"/>
                          </a:solidFill>
                          <a:latin typeface="Fira Sans Condensed Light"/>
                          <a:ea typeface="Fira Sans Condensed Light"/>
                          <a:cs typeface="Fira Sans Condensed Light"/>
                          <a:sym typeface="Fira Sans Condensed Light"/>
                        </a:rPr>
                        <a:t>Virtual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Jueves 13:00 a 15:00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UF2- M2. Carga y almacenamiento de datos y</a:t>
                      </a:r>
                    </a:p>
                    <a:p>
                      <a:pPr marL="0" lvl="0" indent="0" algn="ctr" rtl="0">
                        <a:spcBef>
                          <a:spcPts val="0"/>
                        </a:spcBef>
                        <a:spcAft>
                          <a:spcPts val="0"/>
                        </a:spcAft>
                        <a:buNone/>
                      </a:pPr>
                      <a:endParaRPr lang="es-E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baseline="0" dirty="0" err="1">
                          <a:solidFill>
                            <a:srgbClr val="F3F3F3"/>
                          </a:solidFill>
                          <a:latin typeface="Fira Sans Condensed Light"/>
                          <a:ea typeface="Fira Sans Condensed Light"/>
                          <a:cs typeface="Fira Sans Condensed Light"/>
                          <a:sym typeface="Fira Sans Condensed Light"/>
                        </a:rPr>
                        <a:t>Presencial</a:t>
                      </a:r>
                      <a:r>
                        <a:rPr lang="en-US" sz="1200" b="1" baseline="0" dirty="0">
                          <a:solidFill>
                            <a:srgbClr val="F3F3F3"/>
                          </a:solidFill>
                          <a:latin typeface="Fira Sans Condensed Light"/>
                          <a:ea typeface="Fira Sans Condensed Light"/>
                          <a:cs typeface="Fira Sans Condensed Light"/>
                          <a:sym typeface="Fira Sans Condensed Light"/>
                        </a:rPr>
                        <a:t> Campus Puebla</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Martes</a:t>
                      </a:r>
                      <a:r>
                        <a:rPr lang="en-US" sz="1200" baseline="0" dirty="0">
                          <a:solidFill>
                            <a:srgbClr val="F3F3F3"/>
                          </a:solidFill>
                          <a:latin typeface="Fira Sans Condensed Light"/>
                          <a:ea typeface="Fira Sans Condensed Light"/>
                          <a:cs typeface="Fira Sans Condensed Light"/>
                          <a:sym typeface="Fira Sans Condensed Light"/>
                        </a:rPr>
                        <a:t> 17:30 a 19:00,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Viernes 13:00 a 15:30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b="1" baseline="0" dirty="0">
                          <a:solidFill>
                            <a:srgbClr val="F3F3F3"/>
                          </a:solidFill>
                          <a:latin typeface="Fira Sans Condensed Light"/>
                          <a:ea typeface="Fira Sans Condensed Light"/>
                          <a:cs typeface="Fira Sans Condensed Light"/>
                          <a:sym typeface="Fira Sans Condensed Light"/>
                        </a:rPr>
                        <a:t>Virtual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Jueves 13:00 a 15:00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UF2-M3 Preprocesamiento y limpieza de datos</a:t>
                      </a: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baseline="0" dirty="0" err="1">
                          <a:solidFill>
                            <a:srgbClr val="F3F3F3"/>
                          </a:solidFill>
                          <a:latin typeface="Fira Sans Condensed Light"/>
                          <a:ea typeface="Fira Sans Condensed Light"/>
                          <a:cs typeface="Fira Sans Condensed Light"/>
                          <a:sym typeface="Fira Sans Condensed Light"/>
                        </a:rPr>
                        <a:t>Presencial</a:t>
                      </a:r>
                      <a:r>
                        <a:rPr lang="en-US" sz="1200" b="1" baseline="0" dirty="0">
                          <a:solidFill>
                            <a:srgbClr val="F3F3F3"/>
                          </a:solidFill>
                          <a:latin typeface="Fira Sans Condensed Light"/>
                          <a:ea typeface="Fira Sans Condensed Light"/>
                          <a:cs typeface="Fira Sans Condensed Light"/>
                          <a:sym typeface="Fira Sans Condensed Light"/>
                        </a:rPr>
                        <a:t> Campus Puebla</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Martes</a:t>
                      </a:r>
                      <a:r>
                        <a:rPr lang="en-US" sz="1200" baseline="0" dirty="0">
                          <a:solidFill>
                            <a:srgbClr val="F3F3F3"/>
                          </a:solidFill>
                          <a:latin typeface="Fira Sans Condensed Light"/>
                          <a:ea typeface="Fira Sans Condensed Light"/>
                          <a:cs typeface="Fira Sans Condensed Light"/>
                          <a:sym typeface="Fira Sans Condensed Light"/>
                        </a:rPr>
                        <a:t> 17:30 a 19:00,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Viernes 13:00 a 15:30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b="1" baseline="0" dirty="0">
                          <a:solidFill>
                            <a:srgbClr val="F3F3F3"/>
                          </a:solidFill>
                          <a:latin typeface="Fira Sans Condensed Light"/>
                          <a:ea typeface="Fira Sans Condensed Light"/>
                          <a:cs typeface="Fira Sans Condensed Light"/>
                          <a:sym typeface="Fira Sans Condensed Light"/>
                        </a:rPr>
                        <a:t>Virtual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Jueves 13:00 a 15:00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err="1">
                          <a:solidFill>
                            <a:srgbClr val="F3F3F3"/>
                          </a:solidFill>
                          <a:latin typeface="Fira Sans Condensed Light"/>
                          <a:ea typeface="Fira Sans Condensed Light"/>
                          <a:cs typeface="Fira Sans Condensed Light"/>
                          <a:sym typeface="Fira Sans Condensed Light"/>
                        </a:rPr>
                        <a:t>Seguimiento</a:t>
                      </a:r>
                      <a:endParaRPr lang="en-U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1"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baseline="0" dirty="0" err="1">
                          <a:solidFill>
                            <a:srgbClr val="F3F3F3"/>
                          </a:solidFill>
                          <a:latin typeface="Fira Sans Condensed Light"/>
                          <a:ea typeface="Fira Sans Condensed Light"/>
                          <a:cs typeface="Fira Sans Condensed Light"/>
                          <a:sym typeface="Fira Sans Condensed Light"/>
                        </a:rPr>
                        <a:t>Presencial</a:t>
                      </a:r>
                      <a:r>
                        <a:rPr lang="en-US" sz="1200" b="1" baseline="0" dirty="0">
                          <a:solidFill>
                            <a:srgbClr val="F3F3F3"/>
                          </a:solidFill>
                          <a:latin typeface="Fira Sans Condensed Light"/>
                          <a:ea typeface="Fira Sans Condensed Light"/>
                          <a:cs typeface="Fira Sans Condensed Light"/>
                          <a:sym typeface="Fira Sans Condensed Light"/>
                        </a:rPr>
                        <a:t> Campus Puebla</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Martes</a:t>
                      </a:r>
                      <a:r>
                        <a:rPr lang="en-US" sz="1200" baseline="0" dirty="0">
                          <a:solidFill>
                            <a:srgbClr val="F3F3F3"/>
                          </a:solidFill>
                          <a:latin typeface="Fira Sans Condensed Light"/>
                          <a:ea typeface="Fira Sans Condensed Light"/>
                          <a:cs typeface="Fira Sans Condensed Light"/>
                          <a:sym typeface="Fira Sans Condensed Light"/>
                        </a:rPr>
                        <a:t> 17:30 a 19:00,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Viernes 13:00 a 15:30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b="1" baseline="0" dirty="0">
                          <a:solidFill>
                            <a:srgbClr val="F3F3F3"/>
                          </a:solidFill>
                          <a:latin typeface="Fira Sans Condensed Light"/>
                          <a:ea typeface="Fira Sans Condensed Light"/>
                          <a:cs typeface="Fira Sans Condensed Light"/>
                          <a:sym typeface="Fira Sans Condensed Light"/>
                        </a:rPr>
                        <a:t>Virtual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Jueves 13:00 a 15:00</a:t>
                      </a: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1"/>
                  </a:ext>
                </a:extLst>
              </a:tr>
            </a:tbl>
          </a:graphicData>
        </a:graphic>
      </p:graphicFrame>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pic>
        <p:nvPicPr>
          <p:cNvPr id="30722" name="Picture 2" descr="Trucos para organizar mejor la agenda de trabajo | Organizar tareas"/>
          <p:cNvPicPr>
            <a:picLocks noChangeAspect="1" noChangeArrowheads="1"/>
          </p:cNvPicPr>
          <p:nvPr/>
        </p:nvPicPr>
        <p:blipFill>
          <a:blip r:embed="rId4"/>
          <a:srcRect/>
          <a:stretch>
            <a:fillRect/>
          </a:stretch>
        </p:blipFill>
        <p:spPr bwMode="auto">
          <a:xfrm>
            <a:off x="404054" y="617633"/>
            <a:ext cx="1414807" cy="874608"/>
          </a:xfrm>
          <a:prstGeom prst="rect">
            <a:avLst/>
          </a:prstGeom>
          <a:noFill/>
        </p:spPr>
      </p:pic>
      <p:cxnSp>
        <p:nvCxnSpPr>
          <p:cNvPr id="8" name="Google Shape;137;p27"/>
          <p:cNvCxnSpPr/>
          <p:nvPr/>
        </p:nvCxnSpPr>
        <p:spPr>
          <a:xfrm>
            <a:off x="2060232" y="733511"/>
            <a:ext cx="0" cy="6306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28802" y="5028291"/>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5765A591-0C59-68E7-BB5E-5D87E655A16A}"/>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9BB33CEC-6F73-77DE-F0AB-412DF3B4D548}"/>
              </a:ext>
            </a:extLst>
          </p:cNvPr>
          <p:cNvSpPr txBox="1">
            <a:spLocks noGrp="1"/>
          </p:cNvSpPr>
          <p:nvPr>
            <p:ph type="title"/>
          </p:nvPr>
        </p:nvSpPr>
        <p:spPr>
          <a:xfrm>
            <a:off x="3121458" y="1416912"/>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CLASE VIRTUAL  DE LOS DÍAS VIERNES</a:t>
            </a:r>
            <a:endParaRPr dirty="0"/>
          </a:p>
        </p:txBody>
      </p:sp>
      <p:pic>
        <p:nvPicPr>
          <p:cNvPr id="6" name="Picture 4" descr="The Learning Gate | Tec de Monterrey">
            <a:extLst>
              <a:ext uri="{FF2B5EF4-FFF2-40B4-BE49-F238E27FC236}">
                <a16:creationId xmlns:a16="http://schemas.microsoft.com/office/drawing/2014/main" id="{5406E40F-54D0-9529-0917-E877C92C0560}"/>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a:extLst>
              <a:ext uri="{FF2B5EF4-FFF2-40B4-BE49-F238E27FC236}">
                <a16:creationId xmlns:a16="http://schemas.microsoft.com/office/drawing/2014/main" id="{42052FCF-6515-23F1-C2C0-013587FEB796}"/>
              </a:ext>
            </a:extLst>
          </p:cNvPr>
          <p:cNvCxnSpPr/>
          <p:nvPr/>
        </p:nvCxnSpPr>
        <p:spPr>
          <a:xfrm>
            <a:off x="2943102" y="1403738"/>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a:extLst>
              <a:ext uri="{FF2B5EF4-FFF2-40B4-BE49-F238E27FC236}">
                <a16:creationId xmlns:a16="http://schemas.microsoft.com/office/drawing/2014/main" id="{4CB2D040-D306-3095-3696-690B652230B0}"/>
              </a:ext>
            </a:extLst>
          </p:cNvPr>
          <p:cNvPicPr>
            <a:picLocks noChangeAspect="1" noChangeArrowheads="1"/>
          </p:cNvPicPr>
          <p:nvPr/>
        </p:nvPicPr>
        <p:blipFill>
          <a:blip r:embed="rId4"/>
          <a:srcRect/>
          <a:stretch>
            <a:fillRect/>
          </a:stretch>
        </p:blipFill>
        <p:spPr bwMode="auto">
          <a:xfrm>
            <a:off x="291044" y="1051034"/>
            <a:ext cx="2410373" cy="1355835"/>
          </a:xfrm>
          <a:prstGeom prst="rect">
            <a:avLst/>
          </a:prstGeom>
          <a:noFill/>
        </p:spPr>
      </p:pic>
      <p:sp>
        <p:nvSpPr>
          <p:cNvPr id="9" name="Google Shape;1762;p45">
            <a:extLst>
              <a:ext uri="{FF2B5EF4-FFF2-40B4-BE49-F238E27FC236}">
                <a16:creationId xmlns:a16="http://schemas.microsoft.com/office/drawing/2014/main" id="{0793AEAE-5A69-0A9D-C7CE-1DB39A7057BE}"/>
              </a:ext>
            </a:extLst>
          </p:cNvPr>
          <p:cNvSpPr txBox="1">
            <a:spLocks/>
          </p:cNvSpPr>
          <p:nvPr/>
        </p:nvSpPr>
        <p:spPr>
          <a:xfrm>
            <a:off x="1364190" y="2571750"/>
            <a:ext cx="6654857" cy="169216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endParaRPr lang="es-ES" sz="1600" b="1" dirty="0">
              <a:solidFill>
                <a:schemeClr val="bg1">
                  <a:lumMod val="60000"/>
                  <a:lumOff val="40000"/>
                </a:schemeClr>
              </a:solidFill>
            </a:endParaRPr>
          </a:p>
          <a:p>
            <a:r>
              <a:rPr lang="es-ES" sz="1600" b="1" dirty="0">
                <a:solidFill>
                  <a:schemeClr val="tx2"/>
                </a:solidFill>
              </a:rPr>
              <a:t>Entrar Zoom Reunión</a:t>
            </a:r>
          </a:p>
          <a:p>
            <a:endParaRPr lang="es-ES" sz="1600" b="1" dirty="0">
              <a:solidFill>
                <a:schemeClr val="tx2"/>
              </a:solidFill>
            </a:endParaRPr>
          </a:p>
          <a:p>
            <a:r>
              <a:rPr lang="es-ES" sz="1600" b="1" dirty="0">
                <a:solidFill>
                  <a:schemeClr val="bg1">
                    <a:lumMod val="60000"/>
                    <a:lumOff val="40000"/>
                  </a:schemeClr>
                </a:solidFill>
              </a:rPr>
              <a:t>https://itesm.zoom.us/my/alfredo.garcia</a:t>
            </a:r>
          </a:p>
          <a:p>
            <a:pPr marL="152400" indent="0">
              <a:buNone/>
            </a:pPr>
            <a:endParaRPr lang="en-US" dirty="0"/>
          </a:p>
        </p:txBody>
      </p:sp>
      <p:sp>
        <p:nvSpPr>
          <p:cNvPr id="7" name="Google Shape;136;p27">
            <a:extLst>
              <a:ext uri="{FF2B5EF4-FFF2-40B4-BE49-F238E27FC236}">
                <a16:creationId xmlns:a16="http://schemas.microsoft.com/office/drawing/2014/main" id="{5D97DFCD-4567-FE61-3233-E419BA30D043}"/>
              </a:ext>
            </a:extLst>
          </p:cNvPr>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7696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3121458" y="1416912"/>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DINÁMICA DE CLASES </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2943102" y="1403738"/>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291044" y="1051034"/>
            <a:ext cx="2410373" cy="1355835"/>
          </a:xfrm>
          <a:prstGeom prst="rect">
            <a:avLst/>
          </a:prstGeom>
          <a:noFill/>
        </p:spPr>
      </p:pic>
      <p:sp>
        <p:nvSpPr>
          <p:cNvPr id="9" name="Google Shape;1762;p45"/>
          <p:cNvSpPr txBox="1">
            <a:spLocks/>
          </p:cNvSpPr>
          <p:nvPr/>
        </p:nvSpPr>
        <p:spPr>
          <a:xfrm>
            <a:off x="1303288" y="2837794"/>
            <a:ext cx="6654857" cy="169216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pPr>
              <a:buNone/>
            </a:pPr>
            <a:endParaRPr lang="es-ES" sz="1400" b="1" dirty="0"/>
          </a:p>
          <a:p>
            <a:r>
              <a:rPr lang="en-US" sz="1600" b="1" dirty="0" err="1">
                <a:solidFill>
                  <a:schemeClr val="bg1">
                    <a:lumMod val="60000"/>
                    <a:lumOff val="40000"/>
                  </a:schemeClr>
                </a:solidFill>
              </a:rPr>
              <a:t>Introducción</a:t>
            </a:r>
            <a:r>
              <a:rPr lang="en-US" sz="1600" b="1" dirty="0">
                <a:solidFill>
                  <a:schemeClr val="bg1">
                    <a:lumMod val="60000"/>
                    <a:lumOff val="40000"/>
                  </a:schemeClr>
                </a:solidFill>
              </a:rPr>
              <a:t>:</a:t>
            </a:r>
            <a:r>
              <a:rPr lang="en-US" sz="1600" b="1" dirty="0"/>
              <a:t> </a:t>
            </a:r>
            <a:r>
              <a:rPr lang="en-US" sz="1600" dirty="0" err="1"/>
              <a:t>Teória</a:t>
            </a:r>
            <a:r>
              <a:rPr lang="en-US" sz="1600" dirty="0"/>
              <a:t> y </a:t>
            </a:r>
            <a:r>
              <a:rPr lang="en-US" sz="1600" dirty="0" err="1"/>
              <a:t>descripción</a:t>
            </a:r>
            <a:r>
              <a:rPr lang="en-US" sz="1600" dirty="0"/>
              <a:t> de </a:t>
            </a:r>
            <a:r>
              <a:rPr lang="en-US" sz="1600" dirty="0" err="1"/>
              <a:t>conceptos</a:t>
            </a:r>
            <a:r>
              <a:rPr lang="en-US" sz="1600" dirty="0"/>
              <a:t> y </a:t>
            </a:r>
            <a:r>
              <a:rPr lang="en-US" sz="1600" dirty="0" err="1"/>
              <a:t>procedimientos</a:t>
            </a:r>
            <a:r>
              <a:rPr lang="en-US" sz="1600" dirty="0"/>
              <a:t>.</a:t>
            </a:r>
            <a:endParaRPr lang="es-ES" sz="1600" dirty="0"/>
          </a:p>
          <a:p>
            <a:endParaRPr lang="es-ES" sz="1600" b="1" dirty="0"/>
          </a:p>
          <a:p>
            <a:r>
              <a:rPr lang="es-ES" sz="1600" b="1" dirty="0">
                <a:solidFill>
                  <a:schemeClr val="bg1">
                    <a:lumMod val="60000"/>
                    <a:lumOff val="40000"/>
                  </a:schemeClr>
                </a:solidFill>
              </a:rPr>
              <a:t>Desarrollo: </a:t>
            </a:r>
            <a:r>
              <a:rPr lang="es-ES" sz="1600" dirty="0"/>
              <a:t>Aplicación y seguimiento práctico de los conceptos teóricos.</a:t>
            </a:r>
          </a:p>
          <a:p>
            <a:endParaRPr lang="es-ES" sz="1600" b="1" dirty="0"/>
          </a:p>
          <a:p>
            <a:r>
              <a:rPr lang="es-ES" sz="1600" b="1" dirty="0">
                <a:solidFill>
                  <a:schemeClr val="bg1">
                    <a:lumMod val="60000"/>
                    <a:lumOff val="40000"/>
                  </a:schemeClr>
                </a:solidFill>
              </a:rPr>
              <a:t>Finalización:  </a:t>
            </a:r>
            <a:r>
              <a:rPr lang="es-ES" sz="1600" dirty="0"/>
              <a:t>Practica individual o por equipos de retos por sesión. </a:t>
            </a:r>
            <a:endParaRPr lang="en-US" sz="1600" dirty="0"/>
          </a:p>
          <a:p>
            <a:endParaRPr lang="es-ES" sz="1400" dirty="0"/>
          </a:p>
          <a:p>
            <a:pPr marL="1066800" lvl="2" indent="0">
              <a:buNone/>
            </a:pP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ACERCA DEL FACILITADOR</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pic>
        <p:nvPicPr>
          <p:cNvPr id="34818" name="Picture 2" descr="C:\Users\Alfredo Garcia\Desktop\FaceApp_1659560400894.jpg"/>
          <p:cNvPicPr>
            <a:picLocks noChangeAspect="1" noChangeArrowheads="1"/>
          </p:cNvPicPr>
          <p:nvPr/>
        </p:nvPicPr>
        <p:blipFill>
          <a:blip r:embed="rId4"/>
          <a:srcRect/>
          <a:stretch>
            <a:fillRect/>
          </a:stretch>
        </p:blipFill>
        <p:spPr bwMode="auto">
          <a:xfrm>
            <a:off x="882486" y="927279"/>
            <a:ext cx="894962" cy="1060397"/>
          </a:xfrm>
          <a:prstGeom prst="rect">
            <a:avLst/>
          </a:prstGeom>
          <a:noFill/>
        </p:spPr>
      </p:pic>
      <p:sp>
        <p:nvSpPr>
          <p:cNvPr id="10" name="Google Shape;1762;p45"/>
          <p:cNvSpPr txBox="1">
            <a:spLocks/>
          </p:cNvSpPr>
          <p:nvPr/>
        </p:nvSpPr>
        <p:spPr>
          <a:xfrm>
            <a:off x="2130251" y="469576"/>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r>
              <a:rPr lang="es-ES" sz="1400" b="1" dirty="0"/>
              <a:t>Doctorado en Ingeniería del Lenguaje  y del Conocimiento</a:t>
            </a:r>
          </a:p>
          <a:p>
            <a:endParaRPr lang="es-ES" sz="1400" b="1" dirty="0"/>
          </a:p>
          <a:p>
            <a:r>
              <a:rPr lang="es-ES" sz="1400" b="1" dirty="0"/>
              <a:t>Inteligencia Artificial</a:t>
            </a:r>
          </a:p>
          <a:p>
            <a:endParaRPr lang="es-ES" sz="1400" b="1" dirty="0"/>
          </a:p>
          <a:p>
            <a:r>
              <a:rPr lang="es-ES" sz="1400" b="1" dirty="0"/>
              <a:t>Desarrollo </a:t>
            </a:r>
            <a:r>
              <a:rPr lang="es-ES" sz="1400" b="1" dirty="0" err="1"/>
              <a:t>IoT</a:t>
            </a:r>
            <a:endParaRPr lang="es-ES" sz="1400" b="1" dirty="0"/>
          </a:p>
          <a:p>
            <a:endParaRPr lang="en-US" sz="1400" b="1" dirty="0"/>
          </a:p>
          <a:p>
            <a:r>
              <a:rPr lang="es-ES" sz="1400" b="1" dirty="0"/>
              <a:t>Interacción Humano-Computador</a:t>
            </a:r>
          </a:p>
          <a:p>
            <a:endParaRPr lang="en-US" sz="1400" b="1" dirty="0"/>
          </a:p>
          <a:p>
            <a:r>
              <a:rPr lang="es-ES" sz="1400" b="1" dirty="0"/>
              <a:t>Sistema Nacional de Investigadores SNI</a:t>
            </a:r>
          </a:p>
          <a:p>
            <a:endParaRPr lang="en-US" sz="1400" b="1" dirty="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INTRODUCCIÓN</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-Analítica de datos </a:t>
            </a:r>
          </a:p>
          <a:p>
            <a:pPr marL="146050" lvl="0" indent="0">
              <a:buSzPts val="1300"/>
            </a:pPr>
            <a:r>
              <a:rPr lang="es-ES" dirty="0"/>
              <a:t> -Plataformas en la nube</a:t>
            </a:r>
          </a:p>
          <a:p>
            <a:pPr marL="146050" lvl="0" indent="0">
              <a:buSzPts val="1300"/>
            </a:pPr>
            <a:r>
              <a:rPr lang="es-ES" dirty="0"/>
              <a:t> -Plataformas de almacenamiento local</a:t>
            </a:r>
          </a:p>
          <a:p>
            <a:pPr marL="146050" lvl="0" indent="0">
              <a:buSzPts val="1300"/>
            </a:pPr>
            <a:endParaRPr lang="es-ES"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10124</TotalTime>
  <Words>1213</Words>
  <Application>Microsoft Office PowerPoint</Application>
  <PresentationFormat>Presentación en pantalla (16:9)</PresentationFormat>
  <Paragraphs>263</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Anton</vt:lpstr>
      <vt:lpstr>Fira Sans Condensed Light</vt:lpstr>
      <vt:lpstr>Advent Pro Light</vt:lpstr>
      <vt:lpstr>Rajdhani</vt:lpstr>
      <vt:lpstr>Ai Tech Agency by Slidesgo</vt:lpstr>
      <vt:lpstr>Presentación de PowerPoint</vt:lpstr>
      <vt:lpstr>Bienvenida</vt:lpstr>
      <vt:lpstr>Presentación de PowerPoint</vt:lpstr>
      <vt:lpstr>Presentación de PowerPoint</vt:lpstr>
      <vt:lpstr>AGENDA</vt:lpstr>
      <vt:lpstr>CLASE VIRTUAL  DE LOS DÍAS VIERNES</vt:lpstr>
      <vt:lpstr>DINÁMICA DE CLASES </vt:lpstr>
      <vt:lpstr>ACERCA DEL FACILITADOR</vt:lpstr>
      <vt:lpstr>INTRODUCCIÓN</vt:lpstr>
      <vt:lpstr>METODOLOGÍA CRISP DM</vt:lpstr>
      <vt:lpstr>ANALÍTICA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262</cp:revision>
  <dcterms:modified xsi:type="dcterms:W3CDTF">2025-08-01T22:38:39Z</dcterms:modified>
</cp:coreProperties>
</file>