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0"/>
  </p:notesMasterIdLst>
  <p:sldIdLst>
    <p:sldId id="256" r:id="rId2"/>
    <p:sldId id="357" r:id="rId3"/>
    <p:sldId id="358" r:id="rId4"/>
    <p:sldId id="364" r:id="rId5"/>
    <p:sldId id="426" r:id="rId6"/>
    <p:sldId id="365" r:id="rId7"/>
    <p:sldId id="366" r:id="rId8"/>
    <p:sldId id="367" r:id="rId9"/>
    <p:sldId id="378" r:id="rId10"/>
    <p:sldId id="370" r:id="rId11"/>
    <p:sldId id="371" r:id="rId12"/>
    <p:sldId id="425" r:id="rId13"/>
    <p:sldId id="372" r:id="rId14"/>
    <p:sldId id="375" r:id="rId15"/>
    <p:sldId id="374" r:id="rId16"/>
    <p:sldId id="373" r:id="rId17"/>
    <p:sldId id="376" r:id="rId18"/>
    <p:sldId id="377" r:id="rId19"/>
    <p:sldId id="427" r:id="rId20"/>
    <p:sldId id="412" r:id="rId21"/>
    <p:sldId id="435" r:id="rId22"/>
    <p:sldId id="436" r:id="rId23"/>
    <p:sldId id="433" r:id="rId24"/>
    <p:sldId id="429" r:id="rId25"/>
    <p:sldId id="430" r:id="rId26"/>
    <p:sldId id="431" r:id="rId27"/>
    <p:sldId id="434" r:id="rId28"/>
    <p:sldId id="280" r:id="rId29"/>
  </p:sldIdLst>
  <p:sldSz cx="9144000" cy="5143500" type="screen16x9"/>
  <p:notesSz cx="6858000" cy="9144000"/>
  <p:embeddedFontLst>
    <p:embeddedFont>
      <p:font typeface="Advent Pro Light" panose="020B0604020202020204" charset="0"/>
      <p:regular r:id="rId31"/>
      <p:bold r:id="rId32"/>
    </p:embeddedFont>
    <p:embeddedFont>
      <p:font typeface="Anton" pitchFamily="2" charset="0"/>
      <p:regular r:id="rId33"/>
    </p:embeddedFont>
    <p:embeddedFont>
      <p:font typeface="Fira Sans Condensed Light" panose="020B0403050000020004" pitchFamily="34" charset="0"/>
      <p:regular r:id="rId34"/>
      <p:bold r:id="rId35"/>
      <p:italic r:id="rId36"/>
      <p:boldItalic r:id="rId37"/>
    </p:embeddedFont>
    <p:embeddedFont>
      <p:font typeface="Rajdhani"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079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58D987D1-5C1E-4DDD-5257-78862A2E01E6}"/>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6CC4CDD9-0628-BFE3-8B13-1DDBCDC9FE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EAB5689B-6C6B-0ACB-7A72-3736EAE65C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2492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BAF0CDF4-050C-54FA-F302-B95C16CB33B7}"/>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49626E1F-9749-1BEF-C213-71B62DE89D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9D05167C-8977-D8CF-F3C9-FB2ADFD3B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0327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0B0B3644-5560-6C3B-127D-FB74521993F3}"/>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FED83615-1EA4-7031-F15D-7F14E3AE2F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AAD1B42D-26D4-27EE-BB49-08361BCC22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8449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BAF36046-404A-BC35-AC6E-39598685EB44}"/>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6395D9B-91E7-1320-36A6-01108FA1E5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5A38EEF9-F33B-3D45-FC2C-49AEF95145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0547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C6A10F78-3E4A-C301-5A29-2E27F0A99B8B}"/>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18714DBF-657C-CA79-8E09-C88078AE2E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5942CF92-9F27-CDE4-F60F-2105226138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8818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41C11FDC-362C-F7AF-8789-2C9398758C20}"/>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83A9E02D-616A-5464-3A3F-1E5C67DB66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6B8E173C-725F-477E-5F51-ED3D581F17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5824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9DE9D36F-A8D6-0733-E54E-8264F47EE7BB}"/>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CA2086AA-AA3A-8BA3-66C4-F880C1FFBE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FEDB0B8-7812-71E5-6BCB-692880BE97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98760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2306859A-02E2-33B8-8B78-F5E756D4A923}"/>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6DC1560-EEF2-B70D-EAA9-9B4E85175A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981C5FE-F165-DBB9-50C9-3494904450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60605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3.gif"/></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TI3001C</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Analítica de datos y herramientas de inteligencia artificial I </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14 </a:t>
            </a:r>
            <a:r>
              <a:rPr lang="es-ES" sz="1600" b="1">
                <a:solidFill>
                  <a:schemeClr val="tx2"/>
                </a:solidFill>
                <a:latin typeface="Fira Sans Condensed Light" panose="020B0604020202020204" charset="0"/>
                <a:cs typeface="Times New Roman" panose="02020603050405020304" pitchFamily="18" charset="0"/>
              </a:rPr>
              <a:t>de Agosto </a:t>
            </a:r>
            <a:r>
              <a:rPr lang="es-ES" sz="1600" b="1" dirty="0">
                <a:solidFill>
                  <a:schemeClr val="tx2"/>
                </a:solidFill>
                <a:latin typeface="Fira Sans Condensed Light" panose="020B0604020202020204" charset="0"/>
                <a:cs typeface="Times New Roman" panose="02020603050405020304" pitchFamily="18" charset="0"/>
              </a:rPr>
              <a:t>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pic>
        <p:nvPicPr>
          <p:cNvPr id="2050" name="Picture 2" descr="Qué es GitHub y por qué es útil al aprender programación | HACK A BOSS"/>
          <p:cNvPicPr>
            <a:picLocks noChangeAspect="1" noChangeArrowheads="1"/>
          </p:cNvPicPr>
          <p:nvPr/>
        </p:nvPicPr>
        <p:blipFill>
          <a:blip r:embed="rId4"/>
          <a:srcRect/>
          <a:stretch>
            <a:fillRect/>
          </a:stretch>
        </p:blipFill>
        <p:spPr bwMode="auto">
          <a:xfrm>
            <a:off x="457165" y="1990704"/>
            <a:ext cx="4346064" cy="2444661"/>
          </a:xfrm>
          <a:prstGeom prst="rect">
            <a:avLst/>
          </a:prstGeom>
          <a:noFill/>
        </p:spPr>
      </p:pic>
      <p:cxnSp>
        <p:nvCxnSpPr>
          <p:cNvPr id="9" name="Google Shape;258;p31"/>
          <p:cNvCxnSpPr/>
          <p:nvPr/>
        </p:nvCxnSpPr>
        <p:spPr>
          <a:xfrm rot="16200000" flipH="1">
            <a:off x="3904592" y="3231930"/>
            <a:ext cx="2564526" cy="10510"/>
          </a:xfrm>
          <a:prstGeom prst="straightConnector1">
            <a:avLst/>
          </a:prstGeom>
          <a:noFill/>
          <a:ln w="19050" cap="flat" cmpd="sng">
            <a:solidFill>
              <a:srgbClr val="F3F3F3"/>
            </a:solidFill>
            <a:prstDash val="solid"/>
            <a:round/>
            <a:headEnd type="oval" w="med" len="med"/>
            <a:tailEnd type="oval" w="med" len="med"/>
          </a:ln>
        </p:spPr>
      </p:cxnSp>
      <p:sp>
        <p:nvSpPr>
          <p:cNvPr id="10" name="Google Shape;1603;p42"/>
          <p:cNvSpPr txBox="1"/>
          <p:nvPr/>
        </p:nvSpPr>
        <p:spPr>
          <a:xfrm>
            <a:off x="5433849" y="1624678"/>
            <a:ext cx="3520965" cy="258997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GitHub</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El sistema de control de versiones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fue diseñado por </a:t>
            </a:r>
            <a:r>
              <a:rPr lang="es-ES" sz="1600" dirty="0" err="1">
                <a:solidFill>
                  <a:schemeClr val="accent4"/>
                </a:solidFill>
                <a:latin typeface="Fira Sans Condensed Light" panose="020B0604020202020204" charset="0"/>
                <a:cs typeface="Times New Roman" panose="02020603050405020304" pitchFamily="18" charset="0"/>
              </a:rPr>
              <a:t>Linus</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Torvalds</a:t>
            </a:r>
            <a:r>
              <a:rPr lang="es-ES" sz="1600" dirty="0">
                <a:solidFill>
                  <a:schemeClr val="accent4"/>
                </a:solidFill>
                <a:latin typeface="Fira Sans Condensed Light" panose="020B0604020202020204" charset="0"/>
                <a:cs typeface="Times New Roman" panose="02020603050405020304" pitchFamily="18" charset="0"/>
              </a:rPr>
              <a:t>. Un sistema de gestión de versiones es utilizado por los desarrolladores para poder administrar su proyecto, ordenando el código de cada una de las nuevas versiones que sacan de sus aplicaciones para evitar confusiones. Así, al tener copias de cada una de las versiones de su aplicación, no se perderán los estados anteriores cuando se va a actualizar.</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Crear cuenta </a:t>
            </a:r>
          </a:p>
          <a:p>
            <a:pPr algn="just"/>
            <a:r>
              <a:rPr lang="es-ES" sz="1600" dirty="0">
                <a:solidFill>
                  <a:schemeClr val="accent4"/>
                </a:solidFill>
                <a:latin typeface="Fira Sans Condensed Light" panose="020B0604020202020204" charset="0"/>
                <a:cs typeface="Times New Roman" panose="02020603050405020304" pitchFamily="18" charset="0"/>
              </a:rPr>
              <a:t>Ingresar a: https://github.com/ </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1" name="Google Shape;1603;p42"/>
          <p:cNvSpPr txBox="1"/>
          <p:nvPr/>
        </p:nvSpPr>
        <p:spPr>
          <a:xfrm>
            <a:off x="423530" y="267044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Ingresar a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Sign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in</a:t>
            </a:r>
          </a:p>
        </p:txBody>
      </p:sp>
      <p:sp>
        <p:nvSpPr>
          <p:cNvPr id="12" name="Google Shape;1603;p42"/>
          <p:cNvSpPr txBox="1"/>
          <p:nvPr/>
        </p:nvSpPr>
        <p:spPr>
          <a:xfrm>
            <a:off x="418277" y="3085607"/>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 Agrega los datos solicitados</a:t>
            </a:r>
          </a:p>
          <a:p>
            <a:pPr algn="just"/>
            <a:r>
              <a:rPr lang="en-US" sz="1600" dirty="0" err="1">
                <a:solidFill>
                  <a:srgbClr val="F3F3F3"/>
                </a:solidFill>
                <a:latin typeface="Fira Sans Condensed Light"/>
                <a:ea typeface="Fira Sans Condensed Light"/>
                <a:cs typeface="Fira Sans Condensed Light"/>
                <a:sym typeface="Fira Sans Condensed Light"/>
              </a:rPr>
              <a:t>Agregar</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correo</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crear</a:t>
            </a:r>
            <a:r>
              <a:rPr lang="en-US" sz="1600" dirty="0">
                <a:solidFill>
                  <a:srgbClr val="F3F3F3"/>
                </a:solidFill>
                <a:latin typeface="Fira Sans Condensed Light"/>
                <a:ea typeface="Fira Sans Condensed Light"/>
                <a:cs typeface="Fira Sans Condensed Light"/>
                <a:sym typeface="Fira Sans Condensed Light"/>
              </a:rPr>
              <a:t> password y username</a:t>
            </a:r>
            <a:endParaRPr lang="es-ES" sz="1600" dirty="0">
              <a:solidFill>
                <a:srgbClr val="F3F3F3"/>
              </a:solidFill>
              <a:latin typeface="Fira Sans Condensed Light"/>
              <a:ea typeface="Fira Sans Condensed Light"/>
              <a:cs typeface="Fira Sans Condensed Light"/>
              <a:sym typeface="Fira Sans Condensed Light"/>
            </a:endParaRPr>
          </a:p>
        </p:txBody>
      </p:sp>
      <p:sp>
        <p:nvSpPr>
          <p:cNvPr id="13" name="Google Shape;1603;p42"/>
          <p:cNvSpPr txBox="1"/>
          <p:nvPr/>
        </p:nvSpPr>
        <p:spPr>
          <a:xfrm>
            <a:off x="434041" y="3753016"/>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 Verificar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antibot</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4" name="Google Shape;1603;p42"/>
          <p:cNvSpPr txBox="1"/>
          <p:nvPr/>
        </p:nvSpPr>
        <p:spPr>
          <a:xfrm>
            <a:off x="439296" y="4136646"/>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5. Confirmar código enviado a correo</a:t>
            </a:r>
          </a:p>
        </p:txBody>
      </p:sp>
      <p:sp>
        <p:nvSpPr>
          <p:cNvPr id="15" name="Google Shape;1603;p42"/>
          <p:cNvSpPr txBox="1"/>
          <p:nvPr/>
        </p:nvSpPr>
        <p:spPr>
          <a:xfrm>
            <a:off x="4611905" y="2050339"/>
            <a:ext cx="4111682"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6. Seleccionar  herramientas</a:t>
            </a:r>
          </a:p>
        </p:txBody>
      </p:sp>
      <p:sp>
        <p:nvSpPr>
          <p:cNvPr id="16" name="Google Shape;1603;p42"/>
          <p:cNvSpPr txBox="1"/>
          <p:nvPr/>
        </p:nvSpPr>
        <p:spPr>
          <a:xfrm>
            <a:off x="4627672" y="2581111"/>
            <a:ext cx="4111682" cy="81373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7. Crear nuevo repositorio</a:t>
            </a:r>
          </a:p>
          <a:p>
            <a:pPr algn="just"/>
            <a:r>
              <a:rPr lang="es-ES" sz="1600" dirty="0">
                <a:solidFill>
                  <a:schemeClr val="accent4"/>
                </a:solidFill>
                <a:latin typeface="Fira Sans Condensed Light" panose="020B0604020202020204" charset="0"/>
                <a:cs typeface="Times New Roman" panose="02020603050405020304" pitchFamily="18" charset="0"/>
              </a:rPr>
              <a:t>Nombre: Analítica de datos </a:t>
            </a:r>
            <a:endParaRPr lang="es-ES" sz="1600" dirty="0">
              <a:solidFill>
                <a:srgbClr val="F3F3F3"/>
              </a:solidFill>
              <a:latin typeface="Fira Sans Condensed Light"/>
              <a:ea typeface="Fira Sans Condensed Light"/>
              <a:cs typeface="Fira Sans Condensed Light"/>
              <a:sym typeface="Fira Sans Condensed Light"/>
            </a:endParaRP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GitHub del curso</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296253" y="2159633"/>
            <a:ext cx="8847747" cy="824233"/>
          </a:xfrm>
          <a:prstGeom prst="rect">
            <a:avLst/>
          </a:prstGeom>
          <a:noFill/>
          <a:ln>
            <a:noFill/>
          </a:ln>
        </p:spPr>
        <p:txBody>
          <a:bodyPr spcFirstLastPara="1" wrap="square" lIns="91425" tIns="182875" rIns="91425" bIns="0" anchor="t" anchorCtr="0">
            <a:noAutofit/>
          </a:bodyPr>
          <a:lstStyle/>
          <a:p>
            <a:pPr algn="just"/>
            <a:r>
              <a:rPr lang="es-ES" sz="3600" b="1" dirty="0">
                <a:solidFill>
                  <a:srgbClr val="F3F3F3"/>
                </a:solidFill>
                <a:latin typeface="Fira Sans Condensed Light"/>
                <a:ea typeface="Fira Sans Condensed Light"/>
                <a:cs typeface="Fira Sans Condensed Light"/>
                <a:sym typeface="Fira Sans Condensed Light"/>
              </a:rPr>
              <a:t>https://github.com/freddy-7/Anal-tica-de-Datos-y-Herramientas-de-Inteligencia-Artificial-I-2025-.git</a:t>
            </a: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42906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el interprete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err="1">
                <a:solidFill>
                  <a:schemeClr val="accent4"/>
                </a:solidFill>
                <a:latin typeface="Fira Sans Condensed Light" panose="020B0604020202020204" charset="0"/>
                <a:cs typeface="Times New Roman" panose="02020603050405020304" pitchFamily="18" charset="0"/>
              </a:rPr>
              <a:t>Python</a:t>
            </a:r>
            <a:r>
              <a:rPr lang="es-ES" sz="1600" dirty="0">
                <a:solidFill>
                  <a:schemeClr val="accent4"/>
                </a:solidFill>
                <a:latin typeface="Fira Sans Condensed Light" panose="020B0604020202020204" charset="0"/>
                <a:cs typeface="Times New Roman" panose="02020603050405020304" pitchFamily="18" charset="0"/>
              </a:rPr>
              <a:t> es un lenguaje de alto nivel de programación interpretado cuya filosofía hace hincapié en la legibilidad de su código, se utiliza para desarrollar aplicaciones de todo tipo, ejemplos: </a:t>
            </a:r>
            <a:r>
              <a:rPr lang="es-ES" sz="1600" dirty="0" err="1">
                <a:solidFill>
                  <a:schemeClr val="accent4"/>
                </a:solidFill>
                <a:latin typeface="Fira Sans Condensed Light" panose="020B0604020202020204" charset="0"/>
                <a:cs typeface="Times New Roman" panose="02020603050405020304" pitchFamily="18" charset="0"/>
              </a:rPr>
              <a:t>Instagram</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Netflix</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Spotify</a:t>
            </a:r>
            <a:r>
              <a:rPr lang="es-ES" sz="1600" dirty="0">
                <a:solidFill>
                  <a:schemeClr val="accent4"/>
                </a:solidFill>
                <a:latin typeface="Fira Sans Condensed Light" panose="020B0604020202020204" charset="0"/>
                <a:cs typeface="Times New Roman" panose="02020603050405020304" pitchFamily="18" charset="0"/>
              </a:rPr>
              <a:t>, Panda 3D, entre otros.​ </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48132" name="Picture 4" descr="Los pickles de Python. Programación en Castellano."/>
          <p:cNvPicPr>
            <a:picLocks noChangeAspect="1" noChangeArrowheads="1"/>
          </p:cNvPicPr>
          <p:nvPr/>
        </p:nvPicPr>
        <p:blipFill>
          <a:blip r:embed="rId4"/>
          <a:srcRect/>
          <a:stretch>
            <a:fillRect/>
          </a:stretch>
        </p:blipFill>
        <p:spPr bwMode="auto">
          <a:xfrm>
            <a:off x="249723" y="2585545"/>
            <a:ext cx="4685635" cy="2032438"/>
          </a:xfrm>
          <a:prstGeom prst="rect">
            <a:avLst/>
          </a:prstGeom>
          <a:noFill/>
        </p:spPr>
      </p:pic>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la versión más reciente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https://www.python.org/</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80707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Crear una carpeta en el escritorio</a:t>
            </a:r>
          </a:p>
          <a:p>
            <a:pPr algn="just"/>
            <a:r>
              <a:rPr lang="en-US" sz="1600" dirty="0" err="1">
                <a:solidFill>
                  <a:srgbClr val="F3F3F3"/>
                </a:solidFill>
                <a:latin typeface="Fira Sans Condensed Light"/>
                <a:ea typeface="Fira Sans Condensed Light"/>
                <a:cs typeface="Fira Sans Condensed Light"/>
                <a:sym typeface="Fira Sans Condensed Light"/>
              </a:rPr>
              <a:t>Nombre</a:t>
            </a:r>
            <a:r>
              <a:rPr lang="en-US" sz="1600" dirty="0">
                <a:solidFill>
                  <a:srgbClr val="F3F3F3"/>
                </a:solidFill>
                <a:latin typeface="Fira Sans Condensed Light"/>
                <a:ea typeface="Fira Sans Condensed Light"/>
                <a:cs typeface="Fira Sans Condensed Light"/>
                <a:sym typeface="Fira Sans Condensed Light"/>
              </a:rPr>
              <a:t> de la </a:t>
            </a:r>
            <a:r>
              <a:rPr lang="en-US" sz="1600" dirty="0" err="1">
                <a:solidFill>
                  <a:srgbClr val="F3F3F3"/>
                </a:solidFill>
                <a:latin typeface="Fira Sans Condensed Light"/>
                <a:ea typeface="Fira Sans Condensed Light"/>
                <a:cs typeface="Fira Sans Condensed Light"/>
                <a:sym typeface="Fira Sans Condensed Light"/>
              </a:rPr>
              <a:t>carpeta</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Proyecto</a:t>
            </a:r>
            <a:endParaRPr lang="es-ES" sz="1600" dirty="0">
              <a:solidFill>
                <a:srgbClr val="F3F3F3"/>
              </a:solidFill>
              <a:latin typeface="Fira Sans Condensed Light"/>
              <a:ea typeface="Fira Sans Condensed Light"/>
              <a:cs typeface="Fira Sans Condensed Light"/>
              <a:sym typeface="Fira Sans Condensed Light"/>
            </a:endParaRP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pic>
        <p:nvPicPr>
          <p:cNvPr id="48130" name="Picture 2" descr="Editor de código Visual Studio Code para el desarrollo web - Iván Andréi"/>
          <p:cNvPicPr>
            <a:picLocks noChangeAspect="1" noChangeArrowheads="1"/>
          </p:cNvPicPr>
          <p:nvPr/>
        </p:nvPicPr>
        <p:blipFill>
          <a:blip r:embed="rId4"/>
          <a:srcRect/>
          <a:stretch>
            <a:fillRect/>
          </a:stretch>
        </p:blipFill>
        <p:spPr bwMode="auto">
          <a:xfrm>
            <a:off x="583792" y="2449937"/>
            <a:ext cx="4072290" cy="2290229"/>
          </a:xfrm>
          <a:prstGeom prst="rect">
            <a:avLst/>
          </a:prstGeom>
          <a:noFill/>
        </p:spPr>
      </p:pic>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Es un editor de código fuente desarrollado por Microsoft para Windows, Linux, </a:t>
            </a:r>
            <a:r>
              <a:rPr lang="es-ES" sz="1600" dirty="0" err="1">
                <a:solidFill>
                  <a:schemeClr val="accent4"/>
                </a:solidFill>
                <a:latin typeface="Fira Sans Condensed Light" panose="020B0604020202020204" charset="0"/>
                <a:cs typeface="Times New Roman" panose="02020603050405020304" pitchFamily="18" charset="0"/>
              </a:rPr>
              <a:t>macOS</a:t>
            </a:r>
            <a:r>
              <a:rPr lang="es-ES" sz="1600" dirty="0">
                <a:solidFill>
                  <a:schemeClr val="accent4"/>
                </a:solidFill>
                <a:latin typeface="Fira Sans Condensed Light" panose="020B0604020202020204" charset="0"/>
                <a:cs typeface="Times New Roman" panose="02020603050405020304" pitchFamily="18" charset="0"/>
              </a:rPr>
              <a:t> y Web. Incluye soporte para la depuración, control integrado de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resaltado de sintaxis, finalización inteligente de código, fragmentos y refactorización de código.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https://code.visualstudio.com/</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78605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Elegir la versión apropiada para mi sistema operativo</a:t>
            </a:r>
          </a:p>
        </p:txBody>
      </p:sp>
      <p:sp>
        <p:nvSpPr>
          <p:cNvPr id="10" name="Google Shape;1603;p42"/>
          <p:cNvSpPr txBox="1"/>
          <p:nvPr/>
        </p:nvSpPr>
        <p:spPr>
          <a:xfrm>
            <a:off x="428787" y="3274791"/>
            <a:ext cx="5467516" cy="66659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 Agrega atajo al escritorio</a:t>
            </a:r>
          </a:p>
        </p:txBody>
      </p:sp>
      <p:sp>
        <p:nvSpPr>
          <p:cNvPr id="11" name="Google Shape;1603;p42"/>
          <p:cNvSpPr txBox="1"/>
          <p:nvPr/>
        </p:nvSpPr>
        <p:spPr>
          <a:xfrm>
            <a:off x="444551" y="3763523"/>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 Correr el programa </a:t>
            </a:r>
          </a:p>
        </p:txBody>
      </p:sp>
      <p:sp>
        <p:nvSpPr>
          <p:cNvPr id="12"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extensiones requeridas </a:t>
            </a:r>
          </a:p>
          <a:p>
            <a:pPr algn="just"/>
            <a:r>
              <a:rPr lang="es-ES" sz="1600" dirty="0">
                <a:solidFill>
                  <a:schemeClr val="accent4"/>
                </a:solidFill>
                <a:latin typeface="Fira Sans Condensed Light" panose="020B0604020202020204" charset="0"/>
                <a:cs typeface="Times New Roman" panose="02020603050405020304" pitchFamily="18" charset="0"/>
              </a:rPr>
              <a:t>Ingresar a extensiones y buscar:</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55298" name="Picture 2"/>
          <p:cNvPicPr>
            <a:picLocks noChangeAspect="1" noChangeArrowheads="1"/>
          </p:cNvPicPr>
          <p:nvPr/>
        </p:nvPicPr>
        <p:blipFill>
          <a:blip r:embed="rId4"/>
          <a:srcRect t="12069" r="76897" b="31610"/>
          <a:stretch>
            <a:fillRect/>
          </a:stretch>
        </p:blipFill>
        <p:spPr bwMode="auto">
          <a:xfrm>
            <a:off x="5244663" y="977460"/>
            <a:ext cx="2982954" cy="4088524"/>
          </a:xfrm>
          <a:prstGeom prst="rect">
            <a:avLst/>
          </a:prstGeom>
          <a:noFill/>
          <a:ln w="9525">
            <a:noFill/>
            <a:miter lim="800000"/>
            <a:headEnd/>
            <a:tailEnd/>
          </a:ln>
          <a:effectLst/>
        </p:spPr>
      </p:pic>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Consola</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extensiones requeridas </a:t>
            </a:r>
          </a:p>
          <a:p>
            <a:pPr algn="just"/>
            <a:r>
              <a:rPr lang="es-ES" sz="1600" dirty="0">
                <a:solidFill>
                  <a:schemeClr val="accent4"/>
                </a:solidFill>
                <a:latin typeface="Fira Sans Condensed Light" panose="020B0604020202020204" charset="0"/>
                <a:cs typeface="Times New Roman" panose="02020603050405020304" pitchFamily="18" charset="0"/>
              </a:rPr>
              <a:t>Ingresar a extensiones y buscar:</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56322" name="Picture 2"/>
          <p:cNvPicPr>
            <a:picLocks noChangeAspect="1" noChangeArrowheads="1"/>
          </p:cNvPicPr>
          <p:nvPr/>
        </p:nvPicPr>
        <p:blipFill>
          <a:blip r:embed="rId4"/>
          <a:srcRect t="11925" r="76735" b="31208"/>
          <a:stretch>
            <a:fillRect/>
          </a:stretch>
        </p:blipFill>
        <p:spPr bwMode="auto">
          <a:xfrm>
            <a:off x="5244663" y="1054977"/>
            <a:ext cx="2952061" cy="4056993"/>
          </a:xfrm>
          <a:prstGeom prst="rect">
            <a:avLst/>
          </a:prstGeom>
          <a:noFill/>
          <a:ln w="9525">
            <a:noFill/>
            <a:miter lim="800000"/>
            <a:headEnd/>
            <a:tailEnd/>
          </a:ln>
          <a:effectLst/>
        </p:spPr>
      </p:pic>
      <p:sp>
        <p:nvSpPr>
          <p:cNvPr id="9" name="Google Shape;1603;p42"/>
          <p:cNvSpPr txBox="1"/>
          <p:nvPr/>
        </p:nvSpPr>
        <p:spPr>
          <a:xfrm>
            <a:off x="476084" y="3238003"/>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Clonar repositorio en carpeta proyecto</a:t>
            </a:r>
          </a:p>
          <a:p>
            <a:pPr algn="just"/>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clone https://github.com/freddy-7/proyecto1.git</a:t>
            </a:r>
            <a:endParaRPr lang="es-ES" dirty="0">
              <a:solidFill>
                <a:srgbClr val="F3F3F3"/>
              </a:solidFill>
              <a:latin typeface="Fira Sans Condensed Light"/>
              <a:ea typeface="Fira Sans Condensed Light"/>
              <a:cs typeface="Fira Sans Condensed Light"/>
              <a:sym typeface="Fira Sans Condensed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4680C55B-736C-A138-E389-FE6324051A4B}"/>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E8F74953-0CAD-5EB4-5485-9DB9828E7A73}"/>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a:extLst>
              <a:ext uri="{FF2B5EF4-FFF2-40B4-BE49-F238E27FC236}">
                <a16:creationId xmlns:a16="http://schemas.microsoft.com/office/drawing/2014/main" id="{893F1F36-7FE3-9F5F-4F2A-F38DB9623BE7}"/>
              </a:ext>
            </a:extLst>
          </p:cNvPr>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-Arreglos y Matrices</a:t>
            </a:r>
          </a:p>
          <a:p>
            <a:pPr marL="146050" lvl="0" indent="0">
              <a:buSzPts val="1300"/>
            </a:pPr>
            <a:r>
              <a:rPr lang="es-ES" dirty="0"/>
              <a:t> -Entendimiento de los datos</a:t>
            </a:r>
          </a:p>
        </p:txBody>
      </p:sp>
      <p:sp>
        <p:nvSpPr>
          <p:cNvPr id="176" name="Google Shape;176;p30">
            <a:extLst>
              <a:ext uri="{FF2B5EF4-FFF2-40B4-BE49-F238E27FC236}">
                <a16:creationId xmlns:a16="http://schemas.microsoft.com/office/drawing/2014/main" id="{7E6143CB-5F05-679C-4606-78DAF3ECA9D6}"/>
              </a:ext>
            </a:extLst>
          </p:cNvPr>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cxnSp>
        <p:nvCxnSpPr>
          <p:cNvPr id="177" name="Google Shape;177;p30">
            <a:extLst>
              <a:ext uri="{FF2B5EF4-FFF2-40B4-BE49-F238E27FC236}">
                <a16:creationId xmlns:a16="http://schemas.microsoft.com/office/drawing/2014/main" id="{0C540975-3966-9C3A-D983-7EB912D38ACB}"/>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41D7DC80-9B1B-988A-FE53-199FC036B68A}"/>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6210329B-14B3-708C-D718-A58B73BA58D9}"/>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20323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pic>
        <p:nvPicPr>
          <p:cNvPr id="24578" name="Picture 2" descr="Qué es un Modelo de Analítica de Datos? - Northware"/>
          <p:cNvPicPr>
            <a:picLocks noChangeAspect="1" noChangeArrowheads="1"/>
          </p:cNvPicPr>
          <p:nvPr/>
        </p:nvPicPr>
        <p:blipFill>
          <a:blip r:embed="rId4"/>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ARRAYS Uni-</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dimensionales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2283" y="1424343"/>
            <a:ext cx="3441974"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un arreglo, array o vector?</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En programación,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un arreglo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(o array en inglés) es una estructura de datos que permite almacenar una colección de elementos del mismo tipo, bajo un mismo nombre, y a los que se puede acceder mediante un índice numérico. Básicamente, es una forma de organizar y acceder a múltiples datos de manera eficiente dentro de una variable. </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descr="Arreglos unidimensionales – Prácticas con Arduino y DASA">
            <a:extLst>
              <a:ext uri="{FF2B5EF4-FFF2-40B4-BE49-F238E27FC236}">
                <a16:creationId xmlns:a16="http://schemas.microsoft.com/office/drawing/2014/main" id="{16FB9020-48FE-3EBB-90F4-8332ECCD3B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7811" y="1561415"/>
            <a:ext cx="5137363" cy="3071546"/>
          </a:xfrm>
          <a:prstGeom prst="rect">
            <a:avLst/>
          </a:prstGeom>
          <a:solidFill>
            <a:schemeClr val="accent6">
              <a:lumMod val="60000"/>
              <a:lumOff val="40000"/>
            </a:schemeClr>
          </a:solid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4646390F-FC8C-3F41-6E62-433E5C447BD4}"/>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E2E2AB74-3BAE-40B7-FAF5-0D1DED6716E7}"/>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6DB9A1E1-9558-7060-68A3-9F8923E72894}"/>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ARRAYS </a:t>
            </a:r>
            <a:r>
              <a:rPr lang="en-US" sz="3000" b="1" dirty="0">
                <a:solidFill>
                  <a:srgbClr val="F3F3F3"/>
                </a:solidFill>
                <a:latin typeface="Rajdhani"/>
                <a:ea typeface="Rajdhani"/>
                <a:cs typeface="Rajdhani"/>
                <a:sym typeface="Rajdhani"/>
              </a:rPr>
              <a:t>Bi-</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dimensionales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C49E0FD8-2D45-5192-DD66-45AA7A7BBD26}"/>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142D8268-2A1D-7DF4-922B-B9C2DFB2A306}"/>
              </a:ext>
            </a:extLst>
          </p:cNvPr>
          <p:cNvSpPr txBox="1"/>
          <p:nvPr/>
        </p:nvSpPr>
        <p:spPr>
          <a:xfrm>
            <a:off x="292283" y="1424343"/>
            <a:ext cx="3441974"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un arreglo bidimensional o matriz?</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Un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array bidimensional</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 también conocido como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matriz</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 es una estructura de datos que organiza los elementos en filas y columnas, formando una tabla o cuadrícula. Para acceder a un elemento específico dentro de un array bidimensional, se necesitan dos índices: uno para la fila y otro para la columna. </a:t>
            </a:r>
          </a:p>
        </p:txBody>
      </p:sp>
      <p:sp>
        <p:nvSpPr>
          <p:cNvPr id="10" name="Google Shape;136;p27">
            <a:extLst>
              <a:ext uri="{FF2B5EF4-FFF2-40B4-BE49-F238E27FC236}">
                <a16:creationId xmlns:a16="http://schemas.microsoft.com/office/drawing/2014/main" id="{AAC393BC-1BD0-3BF7-7360-51DEC9534FF5}"/>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050" name="Picture 2" descr="ᐅ Pseint: Uso de las Matrices o Arreglos Bidimensionales">
            <a:extLst>
              <a:ext uri="{FF2B5EF4-FFF2-40B4-BE49-F238E27FC236}">
                <a16:creationId xmlns:a16="http://schemas.microsoft.com/office/drawing/2014/main" id="{C4361829-FDF3-DCB4-D25E-481BB08ED5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9723" y="1600722"/>
            <a:ext cx="4851994" cy="3234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431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7183ECF6-311C-9483-DB30-A2F1490AA2E1}"/>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CA045EFC-F728-CF90-80F3-7BA062DD573C}"/>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BA0377FD-4901-595D-68EB-7FA8A7CB34EB}"/>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ARRAYS Multi</a:t>
            </a:r>
            <a:r>
              <a:rPr lang="en-US" sz="3000" b="1" dirty="0">
                <a:solidFill>
                  <a:srgbClr val="F3F3F3"/>
                </a:solidFill>
                <a:latin typeface="Rajdhani"/>
                <a:ea typeface="Rajdhani"/>
                <a:cs typeface="Rajdhani"/>
                <a:sym typeface="Rajdhani"/>
              </a:rPr>
              <a:t>-</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dimensionales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20EA68FE-B5E8-C46E-FBFE-EF28A89E23DB}"/>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2014E3EF-0EB7-5CDF-657A-AA83E0C66B55}"/>
              </a:ext>
            </a:extLst>
          </p:cNvPr>
          <p:cNvSpPr txBox="1"/>
          <p:nvPr/>
        </p:nvSpPr>
        <p:spPr>
          <a:xfrm>
            <a:off x="292283" y="1424343"/>
            <a:ext cx="3352799"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un arreglo multidimensional o  páginas?</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Un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array multidimensional</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 es una estructura de datos que contiene otros </a:t>
            </a:r>
            <a:r>
              <a:rPr lang="es-ES" sz="1600" dirty="0" err="1">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arrays</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páginas</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 como elementos, permitiendo la organización de datos en más de una dimensión, como filas y columnas (bidimensional) o incluso más niveles de complejidad (tridimensional, etc.). En esencia, es una matriz de matrices o una colección de arreglos anidados. </a:t>
            </a:r>
          </a:p>
        </p:txBody>
      </p:sp>
      <p:sp>
        <p:nvSpPr>
          <p:cNvPr id="10" name="Google Shape;136;p27">
            <a:extLst>
              <a:ext uri="{FF2B5EF4-FFF2-40B4-BE49-F238E27FC236}">
                <a16:creationId xmlns:a16="http://schemas.microsoft.com/office/drawing/2014/main" id="{18C2EEB3-620F-B22F-9F57-6A69CBEDF927}"/>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074" name="Picture 2" descr="Multidimensional Arrays - MATLAB &amp;amp; Simulink">
            <a:extLst>
              <a:ext uri="{FF2B5EF4-FFF2-40B4-BE49-F238E27FC236}">
                <a16:creationId xmlns:a16="http://schemas.microsoft.com/office/drawing/2014/main" id="{46964F50-58A1-BC81-EF20-B58630C057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4788" y="2049560"/>
            <a:ext cx="5036929" cy="226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157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A5202E27-2E54-C558-54B3-A951604F7184}"/>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3B5D5A76-C02A-8FF6-DBAE-F857AE1B924C}"/>
              </a:ext>
            </a:extLst>
          </p:cNvPr>
          <p:cNvSpPr txBox="1">
            <a:spLocks/>
          </p:cNvSpPr>
          <p:nvPr/>
        </p:nvSpPr>
        <p:spPr>
          <a:xfrm>
            <a:off x="353155" y="304668"/>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Entendimiento del negocio y</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rgbClr val="F3F3F3"/>
                </a:solidFill>
                <a:latin typeface="Rajdhani"/>
                <a:ea typeface="Rajdhani"/>
                <a:cs typeface="Rajdhani"/>
                <a:sym typeface="Rajdhani"/>
              </a:rPr>
              <a:t>Entendimiento de</a:t>
            </a: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 los datos</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Airbnb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6894E290-CB16-D44C-992F-F431E0EAD354}"/>
              </a:ext>
            </a:extLst>
          </p:cNvPr>
          <p:cNvCxnSpPr>
            <a:cxnSpLocks/>
          </p:cNvCxnSpPr>
          <p:nvPr/>
        </p:nvCxnSpPr>
        <p:spPr>
          <a:xfrm>
            <a:off x="373702" y="457200"/>
            <a:ext cx="0" cy="1113692"/>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a:extLst>
              <a:ext uri="{FF2B5EF4-FFF2-40B4-BE49-F238E27FC236}">
                <a16:creationId xmlns:a16="http://schemas.microsoft.com/office/drawing/2014/main" id="{BE7B670D-E120-A1D6-6BEA-542B36916765}"/>
              </a:ext>
            </a:extLst>
          </p:cNvPr>
          <p:cNvSpPr txBox="1"/>
          <p:nvPr/>
        </p:nvSpPr>
        <p:spPr>
          <a:xfrm>
            <a:off x="127516" y="1597969"/>
            <a:ext cx="2712067" cy="77604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Airbnb?</a:t>
            </a:r>
          </a:p>
          <a:p>
            <a:pPr algn="just"/>
            <a:r>
              <a:rPr lang="es-ES" sz="1600" dirty="0">
                <a:solidFill>
                  <a:schemeClr val="accent4"/>
                </a:solidFill>
                <a:latin typeface="Fira Sans Condensed Light" panose="020B0604020202020204" charset="0"/>
                <a:cs typeface="Times New Roman" panose="02020603050405020304" pitchFamily="18" charset="0"/>
              </a:rPr>
              <a:t>Airbnb comenzó en 2008, cuando dos diseñadores que tenían espacio libre en casa recibieron a tres viajeros que buscaban un lugar donde hospedarse. En la actualidad, millones de anfitriones y huéspedes han creado cuentas gratuitas en Airbnb para disfrutar su visión compartida del mundo.</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1026" name="Picture 2" descr="Ventajas y desventajas de Airbnb - Entorno Turístico">
            <a:extLst>
              <a:ext uri="{FF2B5EF4-FFF2-40B4-BE49-F238E27FC236}">
                <a16:creationId xmlns:a16="http://schemas.microsoft.com/office/drawing/2014/main" id="{4CC6346A-DD6E-9913-E540-05C8EFE55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374" y="1650023"/>
            <a:ext cx="6210626" cy="34934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he Learning Gate | Tec de Monterrey">
            <a:extLst>
              <a:ext uri="{FF2B5EF4-FFF2-40B4-BE49-F238E27FC236}">
                <a16:creationId xmlns:a16="http://schemas.microsoft.com/office/drawing/2014/main" id="{FA9E8A50-99FC-67C4-3282-E00722ADA82A}"/>
              </a:ext>
            </a:extLst>
          </p:cNvPr>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Tree>
    <p:extLst>
      <p:ext uri="{BB962C8B-B14F-4D97-AF65-F5344CB8AC3E}">
        <p14:creationId xmlns:p14="http://schemas.microsoft.com/office/powerpoint/2010/main" val="3294957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C6E2AE3D-CF01-5942-63EA-802C5F548390}"/>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40222CBB-78F9-A426-4B2A-89D607F63FF0}"/>
              </a:ext>
            </a:extLst>
          </p:cNvPr>
          <p:cNvSpPr txBox="1">
            <a:spLocks/>
          </p:cNvSpPr>
          <p:nvPr/>
        </p:nvSpPr>
        <p:spPr>
          <a:xfrm>
            <a:off x="373702" y="396090"/>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Entendimiento del negocio y</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rgbClr val="F3F3F3"/>
                </a:solidFill>
                <a:latin typeface="Rajdhani"/>
                <a:ea typeface="Rajdhani"/>
                <a:cs typeface="Rajdhani"/>
                <a:sym typeface="Rajdhani"/>
              </a:rPr>
              <a:t>Entendimiento de</a:t>
            </a: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 los datos</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Airbnb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82E383FB-61AA-34BF-5021-15EFEB72E743}"/>
              </a:ext>
            </a:extLst>
          </p:cNvPr>
          <p:cNvCxnSpPr>
            <a:cxnSpLocks/>
          </p:cNvCxnSpPr>
          <p:nvPr/>
        </p:nvCxnSpPr>
        <p:spPr>
          <a:xfrm>
            <a:off x="373703" y="591018"/>
            <a:ext cx="0" cy="1093885"/>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a:extLst>
              <a:ext uri="{FF2B5EF4-FFF2-40B4-BE49-F238E27FC236}">
                <a16:creationId xmlns:a16="http://schemas.microsoft.com/office/drawing/2014/main" id="{39A05BE7-B27C-571F-B1B6-591093AF933F}"/>
              </a:ext>
            </a:extLst>
          </p:cNvPr>
          <p:cNvSpPr txBox="1"/>
          <p:nvPr/>
        </p:nvSpPr>
        <p:spPr>
          <a:xfrm>
            <a:off x="150222" y="1747657"/>
            <a:ext cx="4750017" cy="77604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Airbnb?</a:t>
            </a:r>
          </a:p>
          <a:p>
            <a:pPr algn="just"/>
            <a:r>
              <a:rPr lang="es-ES" sz="1600" b="1" dirty="0">
                <a:solidFill>
                  <a:schemeClr val="accent4"/>
                </a:solidFill>
                <a:latin typeface="Fira Sans Condensed Light" panose="020B0604020202020204" charset="0"/>
                <a:cs typeface="Times New Roman" panose="02020603050405020304" pitchFamily="18" charset="0"/>
              </a:rPr>
              <a:t>Airbnb</a:t>
            </a:r>
            <a:r>
              <a:rPr lang="es-ES" sz="1600" dirty="0">
                <a:solidFill>
                  <a:schemeClr val="accent4"/>
                </a:solidFill>
                <a:latin typeface="Fira Sans Condensed Light" panose="020B0604020202020204" charset="0"/>
                <a:cs typeface="Times New Roman" panose="02020603050405020304" pitchFamily="18" charset="0"/>
              </a:rPr>
              <a:t> es una compañía que ofrece una plataforma digital dedicada a la oferta de alojamientos a particulares y turísticos (</a:t>
            </a:r>
            <a:r>
              <a:rPr lang="es-ES" sz="1600" b="1" dirty="0">
                <a:solidFill>
                  <a:schemeClr val="accent4"/>
                </a:solidFill>
                <a:latin typeface="Fira Sans Condensed Light" panose="020B0604020202020204" charset="0"/>
                <a:cs typeface="Times New Roman" panose="02020603050405020304" pitchFamily="18" charset="0"/>
              </a:rPr>
              <a:t>alquiler vacacional) </a:t>
            </a:r>
            <a:r>
              <a:rPr lang="es-ES" sz="1600" dirty="0">
                <a:solidFill>
                  <a:schemeClr val="accent4"/>
                </a:solidFill>
                <a:latin typeface="Fira Sans Condensed Light" panose="020B0604020202020204" charset="0"/>
                <a:cs typeface="Times New Roman" panose="02020603050405020304" pitchFamily="18" charset="0"/>
              </a:rPr>
              <a:t>mediante la cual los anfitriones pueden publicitar y contratar el arriendo de sus propiedades con sus huéspedes; anfitriones y huéspedes pueden valorarse mutuamente, como referencia para futuros usuarios. El nombre es un acrónimo de </a:t>
            </a:r>
            <a:r>
              <a:rPr lang="es-ES" sz="1600" dirty="0" err="1">
                <a:solidFill>
                  <a:schemeClr val="accent4"/>
                </a:solidFill>
                <a:latin typeface="Fira Sans Condensed Light" panose="020B0604020202020204" charset="0"/>
                <a:cs typeface="Times New Roman" panose="02020603050405020304" pitchFamily="18" charset="0"/>
              </a:rPr>
              <a:t>airbed</a:t>
            </a:r>
            <a:r>
              <a:rPr lang="es-ES" sz="1600" dirty="0">
                <a:solidFill>
                  <a:schemeClr val="accent4"/>
                </a:solidFill>
                <a:latin typeface="Fira Sans Condensed Light" panose="020B0604020202020204" charset="0"/>
                <a:cs typeface="Times New Roman" panose="02020603050405020304" pitchFamily="18" charset="0"/>
              </a:rPr>
              <a:t> and </a:t>
            </a:r>
            <a:r>
              <a:rPr lang="es-ES" sz="1600" dirty="0" err="1">
                <a:solidFill>
                  <a:schemeClr val="accent4"/>
                </a:solidFill>
                <a:latin typeface="Fira Sans Condensed Light" panose="020B0604020202020204" charset="0"/>
                <a:cs typeface="Times New Roman" panose="02020603050405020304" pitchFamily="18" charset="0"/>
              </a:rPr>
              <a:t>breakfast</a:t>
            </a:r>
            <a:r>
              <a:rPr lang="es-ES" sz="1600" dirty="0">
                <a:solidFill>
                  <a:schemeClr val="accent4"/>
                </a:solidFill>
                <a:latin typeface="Fira Sans Condensed Light" panose="020B0604020202020204" charset="0"/>
                <a:cs typeface="Times New Roman" panose="02020603050405020304" pitchFamily="18" charset="0"/>
              </a:rPr>
              <a:t>. Airbnb tiene una oferta de unas </a:t>
            </a:r>
            <a:r>
              <a:rPr lang="es-ES" sz="1600" b="1" dirty="0">
                <a:solidFill>
                  <a:schemeClr val="accent4"/>
                </a:solidFill>
                <a:latin typeface="Fira Sans Condensed Light" panose="020B0604020202020204" charset="0"/>
                <a:cs typeface="Times New Roman" panose="02020603050405020304" pitchFamily="18" charset="0"/>
              </a:rPr>
              <a:t>2 000 000 propiedades </a:t>
            </a:r>
            <a:r>
              <a:rPr lang="es-ES" sz="1600" dirty="0">
                <a:solidFill>
                  <a:schemeClr val="accent4"/>
                </a:solidFill>
                <a:latin typeface="Fira Sans Condensed Light" panose="020B0604020202020204" charset="0"/>
                <a:cs typeface="Times New Roman" panose="02020603050405020304" pitchFamily="18" charset="0"/>
              </a:rPr>
              <a:t>en </a:t>
            </a:r>
            <a:r>
              <a:rPr lang="es-ES" sz="1600" b="1" dirty="0">
                <a:solidFill>
                  <a:schemeClr val="accent4"/>
                </a:solidFill>
                <a:latin typeface="Fira Sans Condensed Light" panose="020B0604020202020204" charset="0"/>
                <a:cs typeface="Times New Roman" panose="02020603050405020304" pitchFamily="18" charset="0"/>
              </a:rPr>
              <a:t>192 países y 33000 ciudades</a:t>
            </a:r>
            <a:r>
              <a:rPr lang="es-ES" sz="1600" dirty="0">
                <a:solidFill>
                  <a:schemeClr val="accent4"/>
                </a:solidFill>
                <a:latin typeface="Fira Sans Condensed Light" panose="020B0604020202020204" charset="0"/>
                <a:cs typeface="Times New Roman" panose="02020603050405020304" pitchFamily="18" charset="0"/>
              </a:rPr>
              <a:t>. Desde su creación en noviembre de 2008 hasta junio de 2012 se realizaron 10 millones de reservas.</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2050" name="Picture 2" descr="Qué es Airbnb y cómo funciona? Aquí te lo explicamos | Digital Trends  Español">
            <a:extLst>
              <a:ext uri="{FF2B5EF4-FFF2-40B4-BE49-F238E27FC236}">
                <a16:creationId xmlns:a16="http://schemas.microsoft.com/office/drawing/2014/main" id="{BE63A53C-82CD-3825-C384-E4E77FEA6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239" y="1926575"/>
            <a:ext cx="4127988" cy="275199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he Learning Gate | Tec de Monterrey">
            <a:extLst>
              <a:ext uri="{FF2B5EF4-FFF2-40B4-BE49-F238E27FC236}">
                <a16:creationId xmlns:a16="http://schemas.microsoft.com/office/drawing/2014/main" id="{5C8C0F0C-F731-E5DE-4A5E-124BF9DFD663}"/>
              </a:ext>
            </a:extLst>
          </p:cNvPr>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Tree>
    <p:extLst>
      <p:ext uri="{BB962C8B-B14F-4D97-AF65-F5344CB8AC3E}">
        <p14:creationId xmlns:p14="http://schemas.microsoft.com/office/powerpoint/2010/main" val="196512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52D102D-4F93-2281-AD1B-84D57A49F65F}"/>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14D65517-B315-20F3-73F7-775E2F157145}"/>
              </a:ext>
            </a:extLst>
          </p:cNvPr>
          <p:cNvSpPr txBox="1">
            <a:spLocks/>
          </p:cNvSpPr>
          <p:nvPr/>
        </p:nvSpPr>
        <p:spPr>
          <a:xfrm>
            <a:off x="373701" y="396090"/>
            <a:ext cx="520648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Situación Problema del Cliente </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Airbnb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B1D4B36D-401E-3C30-4D45-EACE98052454}"/>
              </a:ext>
            </a:extLst>
          </p:cNvPr>
          <p:cNvCxnSpPr>
            <a:cxnSpLocks/>
          </p:cNvCxnSpPr>
          <p:nvPr/>
        </p:nvCxnSpPr>
        <p:spPr>
          <a:xfrm>
            <a:off x="373703" y="591018"/>
            <a:ext cx="0" cy="733690"/>
          </a:xfrm>
          <a:prstGeom prst="straightConnector1">
            <a:avLst/>
          </a:prstGeom>
          <a:noFill/>
          <a:ln w="19050" cap="flat" cmpd="sng">
            <a:solidFill>
              <a:srgbClr val="F3F3F3"/>
            </a:solidFill>
            <a:prstDash val="solid"/>
            <a:round/>
            <a:headEnd type="oval" w="med" len="med"/>
            <a:tailEnd type="oval" w="med" len="med"/>
          </a:ln>
        </p:spPr>
      </p:cxnSp>
      <p:pic>
        <p:nvPicPr>
          <p:cNvPr id="3074" name="Picture 2" descr="Qué es un Airbnb y cómo funciona?">
            <a:extLst>
              <a:ext uri="{FF2B5EF4-FFF2-40B4-BE49-F238E27FC236}">
                <a16:creationId xmlns:a16="http://schemas.microsoft.com/office/drawing/2014/main" id="{3BAA6F2B-463E-CF31-7295-9214B1F38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2892" y="2029070"/>
            <a:ext cx="4431323" cy="2954215"/>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603;p42">
            <a:extLst>
              <a:ext uri="{FF2B5EF4-FFF2-40B4-BE49-F238E27FC236}">
                <a16:creationId xmlns:a16="http://schemas.microsoft.com/office/drawing/2014/main" id="{3C3535B6-139D-089A-B410-42BDA5585ADB}"/>
              </a:ext>
            </a:extLst>
          </p:cNvPr>
          <p:cNvSpPr txBox="1"/>
          <p:nvPr/>
        </p:nvSpPr>
        <p:spPr>
          <a:xfrm>
            <a:off x="352573" y="1456369"/>
            <a:ext cx="8662473" cy="572701"/>
          </a:xfrm>
          <a:prstGeom prst="rect">
            <a:avLst/>
          </a:prstGeom>
          <a:noFill/>
          <a:ln>
            <a:noFill/>
          </a:ln>
        </p:spPr>
        <p:txBody>
          <a:bodyPr spcFirstLastPara="1" wrap="square" lIns="91425" tIns="182875" rIns="91425" bIns="0" anchor="t" anchorCtr="0">
            <a:noAutofit/>
          </a:bodyPr>
          <a:lstStyle/>
          <a:p>
            <a:pPr algn="just"/>
            <a:r>
              <a:rPr lang="en-US" sz="2300" b="1" dirty="0" err="1">
                <a:solidFill>
                  <a:schemeClr val="tx2"/>
                </a:solidFill>
                <a:latin typeface="Fira Sans Condensed Light" panose="020B0604020202020204" charset="0"/>
                <a:cs typeface="Times New Roman" panose="02020603050405020304" pitchFamily="18" charset="0"/>
              </a:rPr>
              <a:t>Ingresar</a:t>
            </a:r>
            <a:r>
              <a:rPr lang="en-US" sz="2300" b="1" dirty="0">
                <a:solidFill>
                  <a:schemeClr val="tx2"/>
                </a:solidFill>
                <a:latin typeface="Fira Sans Condensed Light" panose="020B0604020202020204" charset="0"/>
                <a:cs typeface="Times New Roman" panose="02020603050405020304" pitchFamily="18" charset="0"/>
              </a:rPr>
              <a:t> a: </a:t>
            </a:r>
            <a:r>
              <a:rPr lang="en-US" sz="2300" b="1" dirty="0">
                <a:solidFill>
                  <a:srgbClr val="FFFF00"/>
                </a:solidFill>
                <a:latin typeface="Fira Sans Condensed Light" panose="020B0604020202020204" charset="0"/>
                <a:cs typeface="Times New Roman" panose="02020603050405020304" pitchFamily="18" charset="0"/>
              </a:rPr>
              <a:t>https://insideairbnb.com/get-the-data/</a:t>
            </a:r>
            <a:endParaRPr lang="en-US" sz="23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pic>
        <p:nvPicPr>
          <p:cNvPr id="3" name="Picture 4" descr="The Learning Gate | Tec de Monterrey">
            <a:extLst>
              <a:ext uri="{FF2B5EF4-FFF2-40B4-BE49-F238E27FC236}">
                <a16:creationId xmlns:a16="http://schemas.microsoft.com/office/drawing/2014/main" id="{FCB039C4-F2BE-2BA4-672E-2C25A50F13B7}"/>
              </a:ext>
            </a:extLst>
          </p:cNvPr>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Tree>
    <p:extLst>
      <p:ext uri="{BB962C8B-B14F-4D97-AF65-F5344CB8AC3E}">
        <p14:creationId xmlns:p14="http://schemas.microsoft.com/office/powerpoint/2010/main" val="1446942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3126370-FE3A-15B7-AC41-8BDD0EE7A315}"/>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A93B1ADB-BF3A-0C5A-9026-8CA1F5F807ED}"/>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1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Entendimiento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2E4CCB87-49C5-6E48-F38C-7F189DA208A3}"/>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D1A1B827-5CCF-A8E5-4B9C-4168963C5B15}"/>
              </a:ext>
            </a:extLst>
          </p:cNvPr>
          <p:cNvSpPr txBox="1"/>
          <p:nvPr/>
        </p:nvSpPr>
        <p:spPr>
          <a:xfrm>
            <a:off x="378522" y="1253244"/>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Entendimiento</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los</a:t>
            </a:r>
            <a:r>
              <a:rPr lang="en-US" sz="1600" b="1" dirty="0">
                <a:solidFill>
                  <a:schemeClr val="tx2"/>
                </a:solidFill>
                <a:latin typeface="Fira Sans Condensed Light" panose="020B0604020202020204" charset="0"/>
                <a:cs typeface="Times New Roman" panose="02020603050405020304" pitchFamily="18" charset="0"/>
              </a:rPr>
              <a:t> Datos</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Ingresar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 base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datos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correspondiente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país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asignado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Archivo “listings.csv.gz”</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3.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Seleccionar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50 variables que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consideres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más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importantes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análisis de datos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priorizando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tipos</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de variables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numéricas</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categóricas</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Justificar</a:t>
            </a:r>
            <a:r>
              <a:rPr lang="en-US" sz="1600" b="1" dirty="0">
                <a:solidFill>
                  <a:schemeClr val="tx2"/>
                </a:solidFill>
                <a:latin typeface="Fira Sans Condensed Light" panose="020B0604020202020204" charset="0"/>
                <a:cs typeface="Times New Roman" panose="02020603050405020304" pitchFamily="18" charset="0"/>
              </a:rPr>
              <a:t> la </a:t>
            </a:r>
            <a:r>
              <a:rPr lang="en-US" sz="1600" b="1" dirty="0" err="1">
                <a:solidFill>
                  <a:schemeClr val="tx2"/>
                </a:solidFill>
                <a:latin typeface="Fira Sans Condensed Light" panose="020B0604020202020204" charset="0"/>
                <a:cs typeface="Times New Roman" panose="02020603050405020304" pitchFamily="18" charset="0"/>
              </a:rPr>
              <a:t>selección</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cada</a:t>
            </a:r>
            <a:r>
              <a:rPr lang="en-US" sz="1600" b="1" dirty="0">
                <a:solidFill>
                  <a:schemeClr val="tx2"/>
                </a:solidFill>
                <a:latin typeface="Fira Sans Condensed Light" panose="020B0604020202020204" charset="0"/>
                <a:cs typeface="Times New Roman" panose="02020603050405020304" pitchFamily="18" charset="0"/>
              </a:rPr>
              <a:t> variable </a:t>
            </a:r>
            <a:r>
              <a:rPr lang="en-US" sz="1600" b="1" dirty="0" err="1">
                <a:solidFill>
                  <a:schemeClr val="tx2"/>
                </a:solidFill>
                <a:latin typeface="Fira Sans Condensed Light" panose="020B0604020202020204" charset="0"/>
                <a:cs typeface="Times New Roman" panose="02020603050405020304" pitchFamily="18" charset="0"/>
              </a:rPr>
              <a:t>en</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una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tabla</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4.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Realizar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la traducción a español y la descripción de cada una de las variables de la base de datos con ayuda del </a:t>
            </a:r>
            <a:r>
              <a:rPr lang="es-ES" sz="1600" b="1" dirty="0">
                <a:solidFill>
                  <a:schemeClr val="tx2"/>
                </a:solidFill>
                <a:latin typeface="Fira Sans Condensed Light" panose="020B0604020202020204" charset="0"/>
                <a:cs typeface="Times New Roman" panose="02020603050405020304" pitchFamily="18" charset="0"/>
              </a:rPr>
              <a:t>“Data </a:t>
            </a:r>
            <a:r>
              <a:rPr lang="es-ES" sz="1600" b="1" dirty="0" err="1">
                <a:solidFill>
                  <a:schemeClr val="tx2"/>
                </a:solidFill>
                <a:latin typeface="Fira Sans Condensed Light" panose="020B0604020202020204" charset="0"/>
                <a:cs typeface="Times New Roman" panose="02020603050405020304" pitchFamily="18" charset="0"/>
              </a:rPr>
              <a:t>Dictionary</a:t>
            </a:r>
            <a:r>
              <a:rPr lang="es-ES" sz="1600" b="1" dirty="0">
                <a:solidFill>
                  <a:schemeClr val="tx2"/>
                </a:solidFill>
                <a:latin typeface="Fira Sans Condensed Light" panose="020B0604020202020204" charset="0"/>
                <a:cs typeface="Times New Roman" panose="02020603050405020304" pitchFamily="18" charset="0"/>
              </a:rPr>
              <a:t>”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proporcionado por la compañía Airbnb y coloca la información en una segunda tabla.</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formato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Ciudad_Pais.pdf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 ciudad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país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asignado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Este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debe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incluir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tablas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punto 3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del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punto 4</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9DBD206E-5D7A-57DC-8D03-C2C705ECC1E4}"/>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 name="Picture 4" descr="The Learning Gate | Tec de Monterrey">
            <a:extLst>
              <a:ext uri="{FF2B5EF4-FFF2-40B4-BE49-F238E27FC236}">
                <a16:creationId xmlns:a16="http://schemas.microsoft.com/office/drawing/2014/main" id="{8A1F9184-89D0-2E59-9C37-F032C026EF3C}"/>
              </a:ext>
            </a:extLst>
          </p:cNvPr>
          <p:cNvPicPr>
            <a:picLocks noChangeAspect="1" noChangeArrowheads="1"/>
          </p:cNvPicPr>
          <p:nvPr/>
        </p:nvPicPr>
        <p:blipFill>
          <a:blip r:embed="rId3">
            <a:lum bright="100000" contrast="100000"/>
          </a:blip>
          <a:srcRect/>
          <a:stretch>
            <a:fillRect/>
          </a:stretch>
        </p:blipFill>
        <p:spPr bwMode="auto">
          <a:xfrm>
            <a:off x="6033052" y="272947"/>
            <a:ext cx="2818846" cy="494885"/>
          </a:xfrm>
          <a:prstGeom prst="rect">
            <a:avLst/>
          </a:prstGeom>
          <a:noFill/>
        </p:spPr>
      </p:pic>
    </p:spTree>
    <p:extLst>
      <p:ext uri="{BB962C8B-B14F-4D97-AF65-F5344CB8AC3E}">
        <p14:creationId xmlns:p14="http://schemas.microsoft.com/office/powerpoint/2010/main" val="3925636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C94A7997-2F1E-1407-C93D-0E7AD6C207F1}"/>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4EEC20BC-1FB1-B3AB-D35F-478F88B97A83}"/>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1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Entendimiento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77B71352-2E90-0B88-6225-871F9A82C172}"/>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E407D344-2ED7-A7CF-4006-934741FBBA51}"/>
              </a:ext>
            </a:extLst>
          </p:cNvPr>
          <p:cNvSpPr txBox="1"/>
          <p:nvPr/>
        </p:nvSpPr>
        <p:spPr>
          <a:xfrm>
            <a:off x="378522" y="1323582"/>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CSV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filtrado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las 50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columnas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tu</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Ciudad_Pais</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seleccionado</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agreagarlo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7</a:t>
            </a:r>
            <a:r>
              <a:rPr lang="en-US" sz="1600" b="1">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CA88E2DA-717D-B153-7EBD-911940F0793C}"/>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 name="Picture 4" descr="The Learning Gate | Tec de Monterrey">
            <a:extLst>
              <a:ext uri="{FF2B5EF4-FFF2-40B4-BE49-F238E27FC236}">
                <a16:creationId xmlns:a16="http://schemas.microsoft.com/office/drawing/2014/main" id="{22AC187D-3C46-0FA2-347E-56D4D38F5E5D}"/>
              </a:ext>
            </a:extLst>
          </p:cNvPr>
          <p:cNvPicPr>
            <a:picLocks noChangeAspect="1" noChangeArrowheads="1"/>
          </p:cNvPicPr>
          <p:nvPr/>
        </p:nvPicPr>
        <p:blipFill>
          <a:blip r:embed="rId3">
            <a:lum bright="100000" contrast="100000"/>
          </a:blip>
          <a:srcRect/>
          <a:stretch>
            <a:fillRect/>
          </a:stretch>
        </p:blipFill>
        <p:spPr bwMode="auto">
          <a:xfrm>
            <a:off x="6033052" y="272947"/>
            <a:ext cx="2818846" cy="494885"/>
          </a:xfrm>
          <a:prstGeom prst="rect">
            <a:avLst/>
          </a:prstGeom>
          <a:noFill/>
        </p:spPr>
      </p:pic>
    </p:spTree>
    <p:extLst>
      <p:ext uri="{BB962C8B-B14F-4D97-AF65-F5344CB8AC3E}">
        <p14:creationId xmlns:p14="http://schemas.microsoft.com/office/powerpoint/2010/main" val="30923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dirty="0"/>
              <a:t>https://itesm.zoom.us/my/alfredo.garcia</a:t>
            </a:r>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-Analítica de datos </a:t>
            </a:r>
          </a:p>
          <a:p>
            <a:pPr marL="146050" lvl="0" indent="0">
              <a:buSzPts val="1300"/>
            </a:pPr>
            <a:r>
              <a:rPr lang="es-ES" dirty="0"/>
              <a:t> -Plataformas en la nube</a:t>
            </a:r>
          </a:p>
          <a:p>
            <a:pPr marL="146050" lvl="0" indent="0">
              <a:buSzPts val="1300"/>
            </a:pPr>
            <a:r>
              <a:rPr lang="es-ES" dirty="0"/>
              <a:t> -Plataformas de almacenamiento local</a:t>
            </a:r>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164853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METODOLOGÍA CRISP DM</a:t>
            </a:r>
            <a:endParaRPr dirty="0"/>
          </a:p>
        </p:txBody>
      </p: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4"/>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C6907A6B-5948-3048-4E59-27D9DD901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16639"/>
            <a:ext cx="9144000" cy="3546475"/>
          </a:xfrm>
          <a:prstGeom prst="rect">
            <a:avLst/>
          </a:prstGeom>
          <a:solidFill>
            <a:schemeClr val="bg1">
              <a:lumMod val="40000"/>
              <a:lumOff val="60000"/>
            </a:schemeClr>
          </a:solidFill>
        </p:spPr>
      </p:pic>
    </p:spTree>
    <p:extLst>
      <p:ext uri="{BB962C8B-B14F-4D97-AF65-F5344CB8AC3E}">
        <p14:creationId xmlns:p14="http://schemas.microsoft.com/office/powerpoint/2010/main" val="313773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rot="16200000" flipH="1">
            <a:off x="4356537" y="3231930"/>
            <a:ext cx="2564526" cy="10510"/>
          </a:xfrm>
          <a:prstGeom prst="straightConnector1">
            <a:avLst/>
          </a:prstGeom>
          <a:noFill/>
          <a:ln w="19050" cap="flat" cmpd="sng">
            <a:solidFill>
              <a:srgbClr val="F3F3F3"/>
            </a:solidFill>
            <a:prstDash val="solid"/>
            <a:round/>
            <a:headEnd type="oval" w="med" len="med"/>
            <a:tailEnd type="oval" w="med" len="med"/>
          </a:ln>
        </p:spPr>
      </p:cxnSp>
      <p:pic>
        <p:nvPicPr>
          <p:cNvPr id="46082" name="Picture 2" descr="Como empezar a analizar datos con Python usando Google Colab | by Gustavo  Juantorena | Medium"/>
          <p:cNvPicPr>
            <a:picLocks noChangeAspect="1" noChangeArrowheads="1"/>
          </p:cNvPicPr>
          <p:nvPr/>
        </p:nvPicPr>
        <p:blipFill>
          <a:blip r:embed="rId4"/>
          <a:srcRect/>
          <a:stretch>
            <a:fillRect/>
          </a:stretch>
        </p:blipFill>
        <p:spPr bwMode="auto">
          <a:xfrm>
            <a:off x="344761" y="2019463"/>
            <a:ext cx="5083632" cy="2258247"/>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5673449" y="1813864"/>
            <a:ext cx="3281365" cy="258997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Google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Colaboratory</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err="1">
                <a:solidFill>
                  <a:schemeClr val="accent4"/>
                </a:solidFill>
                <a:latin typeface="Fira Sans Condensed Light" panose="020B0604020202020204" charset="0"/>
                <a:cs typeface="Times New Roman" panose="02020603050405020304" pitchFamily="18" charset="0"/>
              </a:rPr>
              <a:t>Colab</a:t>
            </a:r>
            <a:r>
              <a:rPr lang="es-ES" sz="1600" dirty="0">
                <a:solidFill>
                  <a:schemeClr val="accent4"/>
                </a:solidFill>
                <a:latin typeface="Fira Sans Condensed Light" panose="020B0604020202020204" charset="0"/>
                <a:cs typeface="Times New Roman" panose="02020603050405020304" pitchFamily="18" charset="0"/>
              </a:rPr>
              <a:t>, también conocido como "</a:t>
            </a:r>
            <a:r>
              <a:rPr lang="es-ES" sz="1600" dirty="0" err="1">
                <a:solidFill>
                  <a:schemeClr val="accent4"/>
                </a:solidFill>
                <a:latin typeface="Fira Sans Condensed Light" panose="020B0604020202020204" charset="0"/>
                <a:cs typeface="Times New Roman" panose="02020603050405020304" pitchFamily="18" charset="0"/>
              </a:rPr>
              <a:t>Colaboratory</a:t>
            </a:r>
            <a:r>
              <a:rPr lang="es-ES" sz="1600" dirty="0">
                <a:solidFill>
                  <a:schemeClr val="accent4"/>
                </a:solidFill>
                <a:latin typeface="Fira Sans Condensed Light" panose="020B0604020202020204" charset="0"/>
                <a:cs typeface="Times New Roman" panose="02020603050405020304" pitchFamily="18" charset="0"/>
              </a:rPr>
              <a:t>", te permite programar y ejecutar </a:t>
            </a:r>
            <a:r>
              <a:rPr lang="es-ES" sz="1600" dirty="0" err="1">
                <a:solidFill>
                  <a:schemeClr val="accent4"/>
                </a:solidFill>
                <a:latin typeface="Fira Sans Condensed Light" panose="020B0604020202020204" charset="0"/>
                <a:cs typeface="Times New Roman" panose="02020603050405020304" pitchFamily="18" charset="0"/>
              </a:rPr>
              <a:t>Python</a:t>
            </a:r>
            <a:r>
              <a:rPr lang="es-ES" sz="1600" dirty="0">
                <a:solidFill>
                  <a:schemeClr val="accent4"/>
                </a:solidFill>
                <a:latin typeface="Fira Sans Condensed Light" panose="020B0604020202020204" charset="0"/>
                <a:cs typeface="Times New Roman" panose="02020603050405020304" pitchFamily="18" charset="0"/>
              </a:rPr>
              <a:t> utilizando la </a:t>
            </a:r>
            <a:r>
              <a:rPr lang="es-ES" sz="1600" dirty="0" err="1">
                <a:solidFill>
                  <a:schemeClr val="accent4"/>
                </a:solidFill>
                <a:latin typeface="Fira Sans Condensed Light" panose="020B0604020202020204" charset="0"/>
                <a:cs typeface="Times New Roman" panose="02020603050405020304" pitchFamily="18" charset="0"/>
              </a:rPr>
              <a:t>notebook</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Jupyter</a:t>
            </a:r>
            <a:r>
              <a:rPr lang="es-ES" sz="1600" dirty="0">
                <a:solidFill>
                  <a:schemeClr val="accent4"/>
                </a:solidFill>
                <a:latin typeface="Fira Sans Condensed Light" panose="020B0604020202020204" charset="0"/>
                <a:cs typeface="Times New Roman" panose="02020603050405020304" pitchFamily="18" charset="0"/>
              </a:rPr>
              <a:t> en tu navegador con las siguientes ventajas:</a:t>
            </a:r>
          </a:p>
          <a:p>
            <a:pPr algn="just"/>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b="1" dirty="0">
                <a:solidFill>
                  <a:schemeClr val="accent4"/>
                </a:solidFill>
                <a:latin typeface="Fira Sans Condensed Light" panose="020B0604020202020204" charset="0"/>
                <a:cs typeface="Times New Roman" panose="02020603050405020304" pitchFamily="18" charset="0"/>
              </a:rPr>
              <a:t>-</a:t>
            </a:r>
            <a:r>
              <a:rPr lang="es-ES" sz="1600" dirty="0">
                <a:solidFill>
                  <a:schemeClr val="accent4"/>
                </a:solidFill>
                <a:latin typeface="Fira Sans Condensed Light" panose="020B0604020202020204" charset="0"/>
                <a:cs typeface="Times New Roman" panose="02020603050405020304" pitchFamily="18" charset="0"/>
              </a:rPr>
              <a:t>No requiere configuración</a:t>
            </a:r>
          </a:p>
          <a:p>
            <a:pPr algn="just"/>
            <a:r>
              <a:rPr lang="es-ES" sz="1600" dirty="0">
                <a:solidFill>
                  <a:schemeClr val="accent4"/>
                </a:solidFill>
                <a:latin typeface="Fira Sans Condensed Light" panose="020B0604020202020204" charset="0"/>
                <a:cs typeface="Times New Roman" panose="02020603050405020304" pitchFamily="18" charset="0"/>
              </a:rPr>
              <a:t>-Da acceso gratuito a </a:t>
            </a:r>
            <a:r>
              <a:rPr lang="es-ES" sz="1600" dirty="0" err="1">
                <a:solidFill>
                  <a:schemeClr val="accent4"/>
                </a:solidFill>
                <a:latin typeface="Fira Sans Condensed Light" panose="020B0604020202020204" charset="0"/>
                <a:cs typeface="Times New Roman" panose="02020603050405020304" pitchFamily="18" charset="0"/>
              </a:rPr>
              <a:t>GPUs</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-Permite compartir contenido fácilmente</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Crear cuenta </a:t>
            </a:r>
          </a:p>
          <a:p>
            <a:pPr algn="just"/>
            <a:r>
              <a:rPr lang="es-ES" sz="1600" dirty="0">
                <a:solidFill>
                  <a:schemeClr val="accent4"/>
                </a:solidFill>
                <a:latin typeface="Fira Sans Condensed Light" panose="020B0604020202020204" charset="0"/>
                <a:cs typeface="Times New Roman" panose="02020603050405020304" pitchFamily="18" charset="0"/>
              </a:rPr>
              <a:t>Ingresar a: https://colab.research.google.com/</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34041" y="2933207"/>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Abrir Nuevo cuaderno </a:t>
            </a:r>
          </a:p>
          <a:p>
            <a:pPr algn="just"/>
            <a:r>
              <a:rPr lang="es-ES" sz="1600" dirty="0">
                <a:solidFill>
                  <a:schemeClr val="accent4"/>
                </a:solidFill>
                <a:latin typeface="Fira Sans Condensed Light" panose="020B0604020202020204" charset="0"/>
                <a:cs typeface="Times New Roman" panose="02020603050405020304" pitchFamily="18" charset="0"/>
              </a:rPr>
              <a:t>Archivo/Nuevo cuaderno/Nombre: Hola mundo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GOOGLE COLAB</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155"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Instalar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librerias</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requeridas</a:t>
            </a:r>
          </a:p>
          <a:p>
            <a:pPr algn="just"/>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pandas</a:t>
            </a:r>
          </a:p>
          <a:p>
            <a:pPr algn="just"/>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numpy</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a:t>
            </a:r>
            <a:r>
              <a:rPr lang="es-ES" sz="1600" dirty="0" err="1">
                <a:solidFill>
                  <a:schemeClr val="accent4"/>
                </a:solidFill>
                <a:latin typeface="Fira Sans Condensed Light" panose="020B0604020202020204" charset="0"/>
                <a:cs typeface="Times New Roman" panose="02020603050405020304" pitchFamily="18" charset="0"/>
              </a:rPr>
              <a:t>pip</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install</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matplotlib</a:t>
            </a:r>
            <a:endParaRPr lang="es-ES" dirty="0">
              <a:solidFill>
                <a:srgbClr val="F3F3F3"/>
              </a:solidFill>
              <a:latin typeface="Fira Sans Condensed Light"/>
              <a:ea typeface="Fira Sans Condensed Light"/>
              <a:cs typeface="Fira Sans Condensed Light"/>
              <a:sym typeface="Fira Sans Condensed Light"/>
            </a:endParaRP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050" name="Picture 2" descr="NumPy: Funciones basicas de algebra - ▷ Cursos de Programación de 0 a  Experto © Garantizados"/>
          <p:cNvPicPr>
            <a:picLocks noChangeAspect="1" noChangeArrowheads="1"/>
          </p:cNvPicPr>
          <p:nvPr/>
        </p:nvPicPr>
        <p:blipFill>
          <a:blip r:embed="rId4"/>
          <a:srcRect/>
          <a:stretch>
            <a:fillRect/>
          </a:stretch>
        </p:blipFill>
        <p:spPr bwMode="auto">
          <a:xfrm>
            <a:off x="6952016" y="2020913"/>
            <a:ext cx="1833364" cy="1131067"/>
          </a:xfrm>
          <a:prstGeom prst="rect">
            <a:avLst/>
          </a:prstGeom>
          <a:noFill/>
        </p:spPr>
      </p:pic>
      <p:pic>
        <p:nvPicPr>
          <p:cNvPr id="2052" name="Picture 4" descr="Pandas - EcuRed"/>
          <p:cNvPicPr>
            <a:picLocks noChangeAspect="1" noChangeArrowheads="1"/>
          </p:cNvPicPr>
          <p:nvPr/>
        </p:nvPicPr>
        <p:blipFill>
          <a:blip r:embed="rId5"/>
          <a:srcRect/>
          <a:stretch>
            <a:fillRect/>
          </a:stretch>
        </p:blipFill>
        <p:spPr bwMode="auto">
          <a:xfrm>
            <a:off x="3816180" y="2005602"/>
            <a:ext cx="2745279" cy="1147196"/>
          </a:xfrm>
          <a:prstGeom prst="rect">
            <a:avLst/>
          </a:prstGeom>
          <a:noFill/>
        </p:spPr>
      </p:pic>
      <p:pic>
        <p:nvPicPr>
          <p:cNvPr id="2054" name="Picture 6" descr="Caso práctico con Matplotlib y Geopandas - Adictos al trabajo Tutoriales"/>
          <p:cNvPicPr>
            <a:picLocks noChangeAspect="1" noChangeArrowheads="1"/>
          </p:cNvPicPr>
          <p:nvPr/>
        </p:nvPicPr>
        <p:blipFill>
          <a:blip r:embed="rId6"/>
          <a:srcRect/>
          <a:stretch>
            <a:fillRect/>
          </a:stretch>
        </p:blipFill>
        <p:spPr bwMode="auto">
          <a:xfrm>
            <a:off x="3817883" y="3471043"/>
            <a:ext cx="2750706" cy="1051035"/>
          </a:xfrm>
          <a:prstGeom prst="rect">
            <a:avLst/>
          </a:prstGeom>
          <a:noFill/>
        </p:spPr>
      </p:pic>
      <p:pic>
        <p:nvPicPr>
          <p:cNvPr id="2056" name="Picture 8" descr="Create python jupyter notebooks by Naazneen_jatu | Fiverr"/>
          <p:cNvPicPr>
            <a:picLocks noChangeAspect="1" noChangeArrowheads="1"/>
          </p:cNvPicPr>
          <p:nvPr/>
        </p:nvPicPr>
        <p:blipFill>
          <a:blip r:embed="rId7"/>
          <a:srcRect/>
          <a:stretch>
            <a:fillRect/>
          </a:stretch>
        </p:blipFill>
        <p:spPr bwMode="auto">
          <a:xfrm>
            <a:off x="6838485" y="3444877"/>
            <a:ext cx="2098687" cy="1061811"/>
          </a:xfrm>
          <a:prstGeom prst="rect">
            <a:avLst/>
          </a:prstGeom>
          <a:noFill/>
        </p:spPr>
      </p:pic>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10474</TotalTime>
  <Words>1571</Words>
  <Application>Microsoft Office PowerPoint</Application>
  <PresentationFormat>Presentación en pantalla (16:9)</PresentationFormat>
  <Paragraphs>238</Paragraphs>
  <Slides>28</Slides>
  <Notes>28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Anton</vt:lpstr>
      <vt:lpstr>Arial</vt:lpstr>
      <vt:lpstr>Fira Sans Condensed Light</vt:lpstr>
      <vt:lpstr>Advent Pro Light</vt:lpstr>
      <vt:lpstr>Rajdhani</vt:lpstr>
      <vt:lpstr>Ai Tech Agency by Slidesgo</vt:lpstr>
      <vt:lpstr>Presentación de PowerPoint</vt:lpstr>
      <vt:lpstr>Bienvenida</vt:lpstr>
      <vt:lpstr>Presentación de PowerPoint</vt:lpstr>
      <vt:lpstr>CLASE ANTERIOR</vt:lpstr>
      <vt:lpstr>METODOLOGÍA CRISP DM</vt:lpstr>
      <vt:lpstr>ANALÍTICA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284</cp:revision>
  <dcterms:modified xsi:type="dcterms:W3CDTF">2025-08-14T14:52:35Z</dcterms:modified>
</cp:coreProperties>
</file>