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8"/>
  </p:notesMasterIdLst>
  <p:sldIdLst>
    <p:sldId id="256" r:id="rId2"/>
    <p:sldId id="357" r:id="rId3"/>
    <p:sldId id="358" r:id="rId4"/>
    <p:sldId id="426" r:id="rId5"/>
    <p:sldId id="365" r:id="rId6"/>
    <p:sldId id="443" r:id="rId7"/>
    <p:sldId id="444" r:id="rId8"/>
    <p:sldId id="445" r:id="rId9"/>
    <p:sldId id="446" r:id="rId10"/>
    <p:sldId id="447" r:id="rId11"/>
    <p:sldId id="407" r:id="rId12"/>
    <p:sldId id="408" r:id="rId13"/>
    <p:sldId id="425" r:id="rId14"/>
    <p:sldId id="448" r:id="rId15"/>
    <p:sldId id="449" r:id="rId16"/>
    <p:sldId id="280" r:id="rId17"/>
  </p:sldIdLst>
  <p:sldSz cx="9144000" cy="5143500" type="screen16x9"/>
  <p:notesSz cx="6858000" cy="9144000"/>
  <p:embeddedFontLst>
    <p:embeddedFont>
      <p:font typeface="Advent Pro Light" panose="020B0604020202020204" charset="0"/>
      <p:regular r:id="rId19"/>
      <p:bold r:id="rId20"/>
    </p:embeddedFont>
    <p:embeddedFont>
      <p:font typeface="Anton" pitchFamily="2" charset="0"/>
      <p:regular r:id="rId21"/>
    </p:embeddedFont>
    <p:embeddedFont>
      <p:font typeface="Fira Sans Condensed Light" panose="020B0403050000020004" pitchFamily="34" charset="0"/>
      <p:regular r:id="rId22"/>
      <p:bold r:id="rId23"/>
      <p:italic r:id="rId24"/>
      <p:boldItalic r:id="rId25"/>
    </p:embeddedFont>
    <p:embeddedFont>
      <p:font typeface="Rajdhani"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0909" autoAdjust="0"/>
  </p:normalViewPr>
  <p:slideViewPr>
    <p:cSldViewPr snapToGrid="0">
      <p:cViewPr varScale="1">
        <p:scale>
          <a:sx n="82" d="100"/>
          <a:sy n="82" d="100"/>
        </p:scale>
        <p:origin x="102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130F45F-30C4-3C8C-C653-889F45B708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3848EAE-8DD8-467E-ADD7-1BE882EA3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F8D5514-3443-00A0-4F63-BF3E81E33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97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878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ADE7E85-1F77-00B1-E552-CAAC07A6089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C8B426-7FE2-5491-C480-5334FC8B56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F54BE0B-531C-4ED6-F87D-F7957D11B4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897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2E9492A-71AB-D1E2-6D2A-41C72B1FC96F}"/>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539ED2FB-AAA8-BE65-7FA1-F7330839A7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D84172E0-E9FF-446C-E479-3990370B74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30880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E6A0946-9DC5-78ED-2737-EC5AF7965B2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ECD7C4EE-EEA6-2AC9-7C30-F57D70C73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EE8500A-6503-A508-5982-77273C5219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715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2.jpe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TI3001C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29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4E4FE95-487B-F6E7-B961-92100D7D004E}"/>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EBD0CCD-83FB-0403-AE73-E14D9EFCDA1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691EA877-6D84-9175-24EA-AB3488F9EEAA}"/>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endParaRPr dirty="0"/>
          </a:p>
        </p:txBody>
      </p:sp>
      <p:sp>
        <p:nvSpPr>
          <p:cNvPr id="176" name="Google Shape;176;p30">
            <a:extLst>
              <a:ext uri="{FF2B5EF4-FFF2-40B4-BE49-F238E27FC236}">
                <a16:creationId xmlns:a16="http://schemas.microsoft.com/office/drawing/2014/main" id="{CF426345-2AAF-DDF8-D1A9-02158E008E83}"/>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a:extLst>
              <a:ext uri="{FF2B5EF4-FFF2-40B4-BE49-F238E27FC236}">
                <a16:creationId xmlns:a16="http://schemas.microsoft.com/office/drawing/2014/main" id="{DAAF4F2D-D293-F51C-B7F6-00327F1A9780}"/>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C2445FDD-E26D-F64E-DE79-EFBEB18CE47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06A82DC2-F5D6-F7BF-15AC-C1FDA8585A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21780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a:solidFill>
                <a:schemeClr val="tx2"/>
              </a:solidFill>
              <a:latin typeface="Fira Sans Condensed Light" panose="020B060402020202020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5.1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a:solidFill>
                  <a:schemeClr val="tx2"/>
                </a:solidFill>
                <a:latin typeface="Fira Sans Condensed Light" panose="020B0604020202020204" charset="0"/>
                <a:cs typeface="Times New Roman" panose="02020603050405020304" pitchFamily="18" charset="0"/>
              </a:rPr>
              <a:t> 5.1</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5.2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Gastos y costos 20-23.xslx</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dataset.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79205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59C4D6BD-3FCC-C1DA-4ACE-7F281441AE0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DC6D684-ACF7-90C3-DA10-D0DA9F3ABC8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29C9A3C-BE90-EF60-F692-1AA99C12325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a:ln>
                  <a:noFill/>
                </a:ln>
                <a:solidFill>
                  <a:srgbClr val="F3F3F3"/>
                </a:solidFill>
                <a:effectLst/>
                <a:uLnTx/>
                <a:uFillTx/>
                <a:latin typeface="Rajdhani"/>
                <a:ea typeface="Rajdhani"/>
                <a:cs typeface="Rajdhani"/>
                <a:sym typeface="Rajdhani"/>
              </a:rPr>
              <a:t> 5.3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F5B6C-00AB-BB86-A730-E85DE2528BB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4DA66C9-AAA6-FC45-5C2C-40D163F85189}"/>
              </a:ext>
            </a:extLst>
          </p:cNvPr>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Pais.csv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script </a:t>
            </a:r>
            <a:r>
              <a:rPr lang="en-US" sz="1600" dirty="0" err="1">
                <a:solidFill>
                  <a:schemeClr val="tx2"/>
                </a:solidFill>
                <a:latin typeface="Fira Sans Condensed Light" panose="020B0604020202020204" charset="0"/>
                <a:cs typeface="Times New Roman" panose="02020603050405020304" pitchFamily="18" charset="0"/>
              </a:rPr>
              <a:t>justificar</a:t>
            </a:r>
            <a:r>
              <a:rPr lang="en-US" sz="1600" dirty="0">
                <a:solidFill>
                  <a:schemeClr val="tx2"/>
                </a:solidFill>
                <a:latin typeface="Fira Sans Condensed Light" panose="020B0604020202020204" charset="0"/>
                <a:cs typeface="Times New Roman" panose="02020603050405020304" pitchFamily="18" charset="0"/>
              </a:rPr>
              <a:t> la </a:t>
            </a:r>
            <a:r>
              <a:rPr lang="en-US" sz="1600" dirty="0" err="1">
                <a:solidFill>
                  <a:schemeClr val="tx2"/>
                </a:solidFill>
                <a:latin typeface="Fira Sans Condensed Light" panose="020B0604020202020204" charset="0"/>
                <a:cs typeface="Times New Roman" panose="02020603050405020304" pitchFamily="18" charset="0"/>
              </a:rPr>
              <a:t>técnica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sin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3EEC116F-6E66-5708-6B0E-059BE411E0C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625181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6D6C252F-9CD7-F7F9-DC08-41F38576F0CC}"/>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88A62170-65C3-82D4-BA12-5DA9EF8E4B4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B18D0245-F58B-04D9-FCF5-B7C0166194C4}"/>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-Iteración</a:t>
            </a:r>
          </a:p>
          <a:p>
            <a:pPr marL="146050" lvl="0" indent="0">
              <a:buSzPts val="1300"/>
            </a:pPr>
            <a:r>
              <a:rPr lang="es-ES" dirty="0"/>
              <a:t> -Filtrado</a:t>
            </a:r>
          </a:p>
        </p:txBody>
      </p:sp>
      <p:sp>
        <p:nvSpPr>
          <p:cNvPr id="176" name="Google Shape;176;p30">
            <a:extLst>
              <a:ext uri="{FF2B5EF4-FFF2-40B4-BE49-F238E27FC236}">
                <a16:creationId xmlns:a16="http://schemas.microsoft.com/office/drawing/2014/main" id="{7F32CE7B-A919-5FFC-1B50-D72ACFD54873}"/>
              </a:ext>
            </a:extLst>
          </p:cNvPr>
          <p:cNvSpPr txBox="1">
            <a:spLocks noGrp="1"/>
          </p:cNvSpPr>
          <p:nvPr>
            <p:ph type="title" idx="2"/>
          </p:nvPr>
        </p:nvSpPr>
        <p:spPr>
          <a:xfrm>
            <a:off x="4849169" y="1001125"/>
            <a:ext cx="2348799"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59381D92-86AD-4666-423B-7E067E24E5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9E7EDA39-87E4-2ED9-89F3-10310E18CE9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2638EC21-023C-6C9F-FE26-D4F6DCC8768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8963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97398B1-19DC-132B-A424-6EF7DA2CFFA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AC676D0-61B2-F54B-E747-AD1FD0B93C0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15979D9-CD8A-1C12-D3A1-BB847AA5ADE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ITERACIÓN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1C1980F-83EB-78C7-3C76-F0103C4389F1}"/>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4C4D09ED-786A-BD2D-BCA2-A51162AE4A27}"/>
              </a:ext>
            </a:extLst>
          </p:cNvPr>
          <p:cNvSpPr txBox="1"/>
          <p:nvPr/>
        </p:nvSpPr>
        <p:spPr>
          <a:xfrm>
            <a:off x="292281" y="1283677"/>
            <a:ext cx="823671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funciona un algoritmo de iteración?</a:t>
            </a:r>
          </a:p>
          <a:p>
            <a:pPr algn="just"/>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Iterar significa recorrer los elementos de un array uno por uno. Aunque se puede hacer con </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bucles </a:t>
            </a:r>
            <a:r>
              <a:rPr lang="es-ES" sz="1600" b="1"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for</a:t>
            </a:r>
            <a:r>
              <a:rPr lang="es-ES" sz="1600" b="1"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tradicionales de Python, </a:t>
            </a:r>
            <a:r>
              <a:rPr lang="es-ES" sz="1600" dirty="0" err="1">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NumPy</a:t>
            </a:r>
            <a:r>
              <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rPr>
              <a:t> tiene métodos más eficientes o convenientes:</a:t>
            </a:r>
          </a:p>
        </p:txBody>
      </p:sp>
      <p:sp>
        <p:nvSpPr>
          <p:cNvPr id="10" name="Google Shape;136;p27">
            <a:extLst>
              <a:ext uri="{FF2B5EF4-FFF2-40B4-BE49-F238E27FC236}">
                <a16:creationId xmlns:a16="http://schemas.microsoft.com/office/drawing/2014/main" id="{52BCE47A-27F7-B7BC-ED9A-BD6A71F7231B}"/>
              </a:ext>
            </a:extLst>
          </p:cNvPr>
          <p:cNvSpPr txBox="1">
            <a:spLocks/>
          </p:cNvSpPr>
          <p:nvPr/>
        </p:nvSpPr>
        <p:spPr>
          <a:xfrm rot="10800000" flipV="1">
            <a:off x="-303660" y="4922227"/>
            <a:ext cx="3316489" cy="278423"/>
          </a:xfrm>
          <a:prstGeom prst="rect">
            <a:avLst/>
          </a:prstGeom>
          <a:noFill/>
          <a:ln>
            <a:noFill/>
          </a:ln>
        </p:spPr>
        <p:txBody>
          <a:bodyPr spcFirstLastPara="1" wrap="square" lIns="91425" tIns="91425" rIns="91425" bIns="91425" anchor="ctr" anchorCtr="0">
            <a:noAutofit/>
          </a:bodyPr>
          <a:lstStyle/>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ctr"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a:t>
            </a:r>
            <a:r>
              <a:rPr lang="es-ES" dirty="0">
                <a:solidFill>
                  <a:schemeClr val="bg1">
                    <a:lumMod val="60000"/>
                    <a:lumOff val="40000"/>
                  </a:schemeClr>
                </a:solidFill>
                <a:latin typeface="Fira Sans Condensed Light" charset="0"/>
                <a:ea typeface="Fira Sans Condensed Light"/>
                <a:cs typeface="Fira Sans Condensed Light"/>
                <a:sym typeface="Fira Sans Condensed Light"/>
              </a:rPr>
              <a:t> </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2" name="Google Shape;1603;p42">
            <a:extLst>
              <a:ext uri="{FF2B5EF4-FFF2-40B4-BE49-F238E27FC236}">
                <a16:creationId xmlns:a16="http://schemas.microsoft.com/office/drawing/2014/main" id="{5E0B8EE8-746C-D60D-EEE9-4029DFE82D81}"/>
              </a:ext>
            </a:extLst>
          </p:cNvPr>
          <p:cNvSpPr txBox="1"/>
          <p:nvPr/>
        </p:nvSpPr>
        <p:spPr>
          <a:xfrm>
            <a:off x="1001813" y="2266069"/>
            <a:ext cx="2397645"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Unidimensional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3" name="Google Shape;1603;p42">
            <a:extLst>
              <a:ext uri="{FF2B5EF4-FFF2-40B4-BE49-F238E27FC236}">
                <a16:creationId xmlns:a16="http://schemas.microsoft.com/office/drawing/2014/main" id="{61679363-6775-40B0-AF96-E5FA2B74ACA4}"/>
              </a:ext>
            </a:extLst>
          </p:cNvPr>
          <p:cNvSpPr txBox="1"/>
          <p:nvPr/>
        </p:nvSpPr>
        <p:spPr>
          <a:xfrm>
            <a:off x="5260730" y="2274261"/>
            <a:ext cx="2397645" cy="62865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Iteración Bidimensional</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pic>
        <p:nvPicPr>
          <p:cNvPr id="1026" name="Picture 2" descr="Métodos para iterar por un Array en ES6">
            <a:extLst>
              <a:ext uri="{FF2B5EF4-FFF2-40B4-BE49-F238E27FC236}">
                <a16:creationId xmlns:a16="http://schemas.microsoft.com/office/drawing/2014/main" id="{FEB4E03F-ECB3-56A3-003A-9B1CC5D0E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961" y="2883255"/>
            <a:ext cx="2314722" cy="14329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cepto y ejemplos de arrays o arreglos multidimensionales (bidimensionales,  tridimensional, etc.) (CU00129A)">
            <a:extLst>
              <a:ext uri="{FF2B5EF4-FFF2-40B4-BE49-F238E27FC236}">
                <a16:creationId xmlns:a16="http://schemas.microsoft.com/office/drawing/2014/main" id="{0839E637-1AEE-C422-BE13-B10E80B253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0637" y="3285710"/>
            <a:ext cx="4097833" cy="1775728"/>
          </a:xfrm>
          <a:prstGeom prst="rect">
            <a:avLst/>
          </a:prstGeom>
          <a:noFill/>
          <a:extLst>
            <a:ext uri="{909E8E84-426E-40DD-AFC4-6F175D3DCCD1}">
              <a14:hiddenFill xmlns:a14="http://schemas.microsoft.com/office/drawing/2010/main">
                <a:solidFill>
                  <a:srgbClr val="FFFFFF"/>
                </a:solidFill>
              </a14:hiddenFill>
            </a:ext>
          </a:extLst>
        </p:spPr>
      </p:pic>
      <p:sp>
        <p:nvSpPr>
          <p:cNvPr id="6" name="Flecha: curvada hacia abajo 5">
            <a:extLst>
              <a:ext uri="{FF2B5EF4-FFF2-40B4-BE49-F238E27FC236}">
                <a16:creationId xmlns:a16="http://schemas.microsoft.com/office/drawing/2014/main" id="{05C22EC1-E4E7-1B46-152A-B80137F285B8}"/>
              </a:ext>
            </a:extLst>
          </p:cNvPr>
          <p:cNvSpPr/>
          <p:nvPr/>
        </p:nvSpPr>
        <p:spPr>
          <a:xfrm>
            <a:off x="5587883" y="2883255"/>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8" name="Flecha: curvada hacia abajo 7">
            <a:extLst>
              <a:ext uri="{FF2B5EF4-FFF2-40B4-BE49-F238E27FC236}">
                <a16:creationId xmlns:a16="http://schemas.microsoft.com/office/drawing/2014/main" id="{4AEEB1D8-5254-6120-ED40-3877D87914DC}"/>
              </a:ext>
            </a:extLst>
          </p:cNvPr>
          <p:cNvSpPr/>
          <p:nvPr/>
        </p:nvSpPr>
        <p:spPr>
          <a:xfrm>
            <a:off x="6416656" y="2883254"/>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1" name="Flecha: curvada hacia abajo 10">
            <a:extLst>
              <a:ext uri="{FF2B5EF4-FFF2-40B4-BE49-F238E27FC236}">
                <a16:creationId xmlns:a16="http://schemas.microsoft.com/office/drawing/2014/main" id="{1612CE53-7A46-471D-3732-97E8F3813E51}"/>
              </a:ext>
            </a:extLst>
          </p:cNvPr>
          <p:cNvSpPr/>
          <p:nvPr/>
        </p:nvSpPr>
        <p:spPr>
          <a:xfrm>
            <a:off x="7210141" y="2878273"/>
            <a:ext cx="685800" cy="31463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2" name="Flecha: curvada hacia abajo 11">
            <a:extLst>
              <a:ext uri="{FF2B5EF4-FFF2-40B4-BE49-F238E27FC236}">
                <a16:creationId xmlns:a16="http://schemas.microsoft.com/office/drawing/2014/main" id="{02D37476-EDD8-B56F-264A-FCB840F0106E}"/>
              </a:ext>
            </a:extLst>
          </p:cNvPr>
          <p:cNvSpPr/>
          <p:nvPr/>
        </p:nvSpPr>
        <p:spPr>
          <a:xfrm rot="5400000">
            <a:off x="8518066" y="351506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
        <p:nvSpPr>
          <p:cNvPr id="14" name="Flecha: curvada hacia abajo 13">
            <a:extLst>
              <a:ext uri="{FF2B5EF4-FFF2-40B4-BE49-F238E27FC236}">
                <a16:creationId xmlns:a16="http://schemas.microsoft.com/office/drawing/2014/main" id="{45BF2D64-1544-D07A-4768-2FE2B35C28AA}"/>
              </a:ext>
            </a:extLst>
          </p:cNvPr>
          <p:cNvSpPr/>
          <p:nvPr/>
        </p:nvSpPr>
        <p:spPr>
          <a:xfrm rot="5400000">
            <a:off x="8527643" y="3935389"/>
            <a:ext cx="407868" cy="259795"/>
          </a:xfrm>
          <a:prstGeom prst="curved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spTree>
    <p:extLst>
      <p:ext uri="{BB962C8B-B14F-4D97-AF65-F5344CB8AC3E}">
        <p14:creationId xmlns:p14="http://schemas.microsoft.com/office/powerpoint/2010/main" val="40254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FILTRADO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47B43D3C-C886-D2BF-4BE5-A00114CCC9CC}"/>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FILTRADO DE DATOS</a:t>
            </a:r>
            <a:endParaRPr lang="en-US" sz="3000" b="1" dirty="0">
              <a:solidFill>
                <a:schemeClr val="tx2"/>
              </a:solidFill>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he Learning Gate | Tec de Monterrey">
            <a:extLst>
              <a:ext uri="{FF2B5EF4-FFF2-40B4-BE49-F238E27FC236}">
                <a16:creationId xmlns:a16="http://schemas.microsoft.com/office/drawing/2014/main" id="{5D211701-7A0E-2907-CB31-3EB364D32904}"/>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290361082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11149</TotalTime>
  <Words>947</Words>
  <Application>Microsoft Office PowerPoint</Application>
  <PresentationFormat>Presentación en pantalla (16:9)</PresentationFormat>
  <Paragraphs>158</Paragraphs>
  <Slides>16</Slides>
  <Notes>16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Rajdhani</vt:lpstr>
      <vt:lpstr>Advent Pro Light</vt:lpstr>
      <vt:lpstr>Fira Sans Condensed Light</vt:lpstr>
      <vt:lpstr>Arial</vt:lpstr>
      <vt:lpstr>Anton</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313</cp:revision>
  <dcterms:modified xsi:type="dcterms:W3CDTF">2025-08-29T19:43:08Z</dcterms:modified>
</cp:coreProperties>
</file>