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0"/>
  </p:notesMasterIdLst>
  <p:sldIdLst>
    <p:sldId id="256" r:id="rId2"/>
    <p:sldId id="357" r:id="rId3"/>
    <p:sldId id="358" r:id="rId4"/>
    <p:sldId id="426" r:id="rId5"/>
    <p:sldId id="365" r:id="rId6"/>
    <p:sldId id="427" r:id="rId7"/>
    <p:sldId id="438" r:id="rId8"/>
    <p:sldId id="437" r:id="rId9"/>
    <p:sldId id="439" r:id="rId10"/>
    <p:sldId id="443" r:id="rId11"/>
    <p:sldId id="444" r:id="rId12"/>
    <p:sldId id="445" r:id="rId13"/>
    <p:sldId id="446" r:id="rId14"/>
    <p:sldId id="423" r:id="rId15"/>
    <p:sldId id="422" r:id="rId16"/>
    <p:sldId id="442" r:id="rId17"/>
    <p:sldId id="447" r:id="rId18"/>
    <p:sldId id="280" r:id="rId19"/>
  </p:sldIdLst>
  <p:sldSz cx="9144000" cy="5143500" type="screen16x9"/>
  <p:notesSz cx="6858000" cy="9144000"/>
  <p:embeddedFontLst>
    <p:embeddedFont>
      <p:font typeface="Advent Pro Light" panose="020B0604020202020204" charset="0"/>
      <p:regular r:id="rId21"/>
      <p:bold r:id="rId22"/>
    </p:embeddedFont>
    <p:embeddedFont>
      <p:font typeface="Anton" pitchFamily="2" charset="0"/>
      <p:regular r:id="rId23"/>
    </p:embeddedFont>
    <p:embeddedFont>
      <p:font typeface="Fira Sans Condensed Light" panose="020B0403050000020004" pitchFamily="34" charset="0"/>
      <p:regular r:id="rId24"/>
      <p:bold r:id="rId25"/>
      <p:italic r:id="rId26"/>
      <p:boldItalic r:id="rId27"/>
    </p:embeddedFont>
    <p:embeddedFont>
      <p:font typeface="Rajdhani"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0909" autoAdjust="0"/>
  </p:normalViewPr>
  <p:slideViewPr>
    <p:cSldViewPr snapToGrid="0">
      <p:cViewPr varScale="1">
        <p:scale>
          <a:sx n="82" d="100"/>
          <a:sy n="82" d="100"/>
        </p:scale>
        <p:origin x="102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F2E9492A-71AB-D1E2-6D2A-41C72B1FC96F}"/>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539ED2FB-AAA8-BE65-7FA1-F7330839A7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D84172E0-E9FF-446C-E479-3990370B74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3088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AE6A0946-9DC5-78ED-2737-EC5AF7965B2D}"/>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ECD7C4EE-EEA6-2AC9-7C30-F57D70C73B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1EE8500A-6503-A508-5982-77273C5219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7159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8064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5049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2141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9DE9D36F-A8D6-0733-E54E-8264F47EE7BB}"/>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CA2086AA-AA3A-8BA3-66C4-F880C1FFBE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FEDB0B8-7812-71E5-6BCB-692880BE97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9876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2306859A-02E2-33B8-8B78-F5E756D4A923}"/>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6DC1560-EEF2-B70D-EAA9-9B4E85175A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981C5FE-F165-DBB9-50C9-3494904450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6060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58D987D1-5C1E-4DDD-5257-78862A2E01E6}"/>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6CC4CDD9-0628-BFE3-8B13-1DDBCDC9FE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EAB5689B-6C6B-0ACB-7A72-3736EAE65C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2492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F1F8FF8B-B52F-A5C0-F5A7-0076413C9541}"/>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33E9789E-9A29-389E-E234-F8E8C1A6C0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D1BC460A-B329-8571-CC60-2093D26B3A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591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026E2A93-2FCC-19C0-368B-8E9E15F61394}"/>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41EDC765-2A9C-2F68-8498-D6D78A97CA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EF648390-3A69-3BC5-30B1-B123B215F8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7024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4C6A2B74-D69A-8F52-6D77-73F87347AA0F}"/>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AC1F21A-EE4E-BC63-198B-EE00F2A55D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F87E35C9-A762-01DC-5EC8-FC378FB28D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9930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15.jpe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TI3001C</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Analítica de datos y herramientas de inteligencia artificial I </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26 de Agosto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6D6C252F-9CD7-F7F9-DC08-41F38576F0CC}"/>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88A62170-65C3-82D4-BA12-5DA9EF8E4B4C}"/>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a:extLst>
              <a:ext uri="{FF2B5EF4-FFF2-40B4-BE49-F238E27FC236}">
                <a16:creationId xmlns:a16="http://schemas.microsoft.com/office/drawing/2014/main" id="{B18D0245-F58B-04D9-FCF5-B7C0166194C4}"/>
              </a:ext>
            </a:extLst>
          </p:cNvPr>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-Iteración</a:t>
            </a:r>
          </a:p>
          <a:p>
            <a:pPr marL="146050" lvl="0" indent="0">
              <a:buSzPts val="1300"/>
            </a:pPr>
            <a:r>
              <a:rPr lang="es-ES" dirty="0"/>
              <a:t> -Filtrado</a:t>
            </a:r>
          </a:p>
        </p:txBody>
      </p:sp>
      <p:sp>
        <p:nvSpPr>
          <p:cNvPr id="176" name="Google Shape;176;p30">
            <a:extLst>
              <a:ext uri="{FF2B5EF4-FFF2-40B4-BE49-F238E27FC236}">
                <a16:creationId xmlns:a16="http://schemas.microsoft.com/office/drawing/2014/main" id="{7F32CE7B-A919-5FFC-1B50-D72ACFD54873}"/>
              </a:ext>
            </a:extLst>
          </p:cNvPr>
          <p:cNvSpPr txBox="1">
            <a:spLocks noGrp="1"/>
          </p:cNvSpPr>
          <p:nvPr>
            <p:ph type="title" idx="2"/>
          </p:nvPr>
        </p:nvSpPr>
        <p:spPr>
          <a:xfrm>
            <a:off x="4849169" y="1001125"/>
            <a:ext cx="2348799"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cxnSp>
        <p:nvCxnSpPr>
          <p:cNvPr id="177" name="Google Shape;177;p30">
            <a:extLst>
              <a:ext uri="{FF2B5EF4-FFF2-40B4-BE49-F238E27FC236}">
                <a16:creationId xmlns:a16="http://schemas.microsoft.com/office/drawing/2014/main" id="{59381D92-86AD-4666-423B-7E067E24E522}"/>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9E7EDA39-87E4-2ED9-89F3-10310E18CE94}"/>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2638EC21-023C-6C9F-FE26-D4F6DCC8768A}"/>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89631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E97398B1-19DC-132B-A424-6EF7DA2CFFAE}"/>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5AC676D0-61B2-F54B-E747-AD1FD0B93C0A}"/>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D15979D9-CD8A-1C12-D3A1-BB847AA5ADEE}"/>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ITERACIÓN</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11C1980F-83EB-78C7-3C76-F0103C4389F1}"/>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4C4D09ED-786A-BD2D-BCA2-A51162AE4A27}"/>
              </a:ext>
            </a:extLst>
          </p:cNvPr>
          <p:cNvSpPr txBox="1"/>
          <p:nvPr/>
        </p:nvSpPr>
        <p:spPr>
          <a:xfrm>
            <a:off x="292281" y="1283677"/>
            <a:ext cx="8236713"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¿Cómo funciona un algoritmo de iteración?</a:t>
            </a:r>
          </a:p>
          <a:p>
            <a:pPr algn="just"/>
            <a:r>
              <a:rPr lang="es-ES" sz="1600"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Iterar significa recorrer los elementos de un array uno por uno. Aunque se puede hacer con </a:t>
            </a:r>
            <a:r>
              <a:rPr lang="es-ES" sz="1600" b="1"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bucles </a:t>
            </a:r>
            <a:r>
              <a:rPr lang="es-ES" sz="1600" b="1" dirty="0" err="1">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for</a:t>
            </a:r>
            <a:r>
              <a:rPr lang="es-ES" sz="1600" b="1"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 </a:t>
            </a:r>
            <a:r>
              <a:rPr lang="es-ES" sz="1600"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tradicionales de Python, </a:t>
            </a:r>
            <a:r>
              <a:rPr lang="es-ES" sz="1600" dirty="0" err="1">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NumPy</a:t>
            </a:r>
            <a:r>
              <a:rPr lang="es-ES" sz="1600"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 tiene métodos más eficientes o convenientes:</a:t>
            </a:r>
          </a:p>
        </p:txBody>
      </p:sp>
      <p:sp>
        <p:nvSpPr>
          <p:cNvPr id="10" name="Google Shape;136;p27">
            <a:extLst>
              <a:ext uri="{FF2B5EF4-FFF2-40B4-BE49-F238E27FC236}">
                <a16:creationId xmlns:a16="http://schemas.microsoft.com/office/drawing/2014/main" id="{52BCE47A-27F7-B7BC-ED9A-BD6A71F7231B}"/>
              </a:ext>
            </a:extLst>
          </p:cNvPr>
          <p:cNvSpPr txBox="1">
            <a:spLocks/>
          </p:cNvSpPr>
          <p:nvPr/>
        </p:nvSpPr>
        <p:spPr>
          <a:xfrm rot="10800000" flipV="1">
            <a:off x="-303660" y="4922227"/>
            <a:ext cx="3316489" cy="278423"/>
          </a:xfrm>
          <a:prstGeom prst="rect">
            <a:avLst/>
          </a:prstGeom>
          <a:noFill/>
          <a:ln>
            <a:noFill/>
          </a:ln>
        </p:spPr>
        <p:txBody>
          <a:bodyPr spcFirstLastPara="1" wrap="square" lIns="91425" tIns="91425" rIns="91425" bIns="91425" anchor="ctr" anchorCtr="0">
            <a:noAutofit/>
          </a:bodyPr>
          <a:lstStyle/>
          <a:p>
            <a:pPr marL="457200" marR="0" lvl="0" indent="-304800" algn="ctr"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ctr"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a:t>
            </a:r>
            <a:r>
              <a:rPr lang="es-ES" dirty="0">
                <a:solidFill>
                  <a:schemeClr val="bg1">
                    <a:lumMod val="60000"/>
                    <a:lumOff val="40000"/>
                  </a:schemeClr>
                </a:solidFill>
                <a:latin typeface="Fira Sans Condensed Light" charset="0"/>
                <a:ea typeface="Fira Sans Condensed Light"/>
                <a:cs typeface="Fira Sans Condensed Light"/>
                <a:sym typeface="Fira Sans Condensed Light"/>
              </a:rPr>
              <a:t> </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2" name="Google Shape;1603;p42">
            <a:extLst>
              <a:ext uri="{FF2B5EF4-FFF2-40B4-BE49-F238E27FC236}">
                <a16:creationId xmlns:a16="http://schemas.microsoft.com/office/drawing/2014/main" id="{5E0B8EE8-746C-D60D-EEE9-4029DFE82D81}"/>
              </a:ext>
            </a:extLst>
          </p:cNvPr>
          <p:cNvSpPr txBox="1"/>
          <p:nvPr/>
        </p:nvSpPr>
        <p:spPr>
          <a:xfrm>
            <a:off x="1001813" y="2266069"/>
            <a:ext cx="2397645"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Iteración Unidimensional</a:t>
            </a:r>
            <a:endParaRPr lang="es-ES" sz="1600"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endParaRPr>
          </a:p>
        </p:txBody>
      </p:sp>
      <p:sp>
        <p:nvSpPr>
          <p:cNvPr id="3" name="Google Shape;1603;p42">
            <a:extLst>
              <a:ext uri="{FF2B5EF4-FFF2-40B4-BE49-F238E27FC236}">
                <a16:creationId xmlns:a16="http://schemas.microsoft.com/office/drawing/2014/main" id="{61679363-6775-40B0-AF96-E5FA2B74ACA4}"/>
              </a:ext>
            </a:extLst>
          </p:cNvPr>
          <p:cNvSpPr txBox="1"/>
          <p:nvPr/>
        </p:nvSpPr>
        <p:spPr>
          <a:xfrm>
            <a:off x="5260730" y="2274261"/>
            <a:ext cx="2397645" cy="62865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Iteración Bidimensional</a:t>
            </a:r>
            <a:endParaRPr lang="es-ES" sz="1600"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endParaRPr>
          </a:p>
        </p:txBody>
      </p:sp>
      <p:pic>
        <p:nvPicPr>
          <p:cNvPr id="1026" name="Picture 2" descr="Métodos para iterar por un Array en ES6">
            <a:extLst>
              <a:ext uri="{FF2B5EF4-FFF2-40B4-BE49-F238E27FC236}">
                <a16:creationId xmlns:a16="http://schemas.microsoft.com/office/drawing/2014/main" id="{FEB4E03F-ECB3-56A3-003A-9B1CC5D0E7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961" y="2883255"/>
            <a:ext cx="2314722" cy="14329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cepto y ejemplos de arrays o arreglos multidimensionales (bidimensionales,  tridimensional, etc.) (CU00129A)">
            <a:extLst>
              <a:ext uri="{FF2B5EF4-FFF2-40B4-BE49-F238E27FC236}">
                <a16:creationId xmlns:a16="http://schemas.microsoft.com/office/drawing/2014/main" id="{0839E637-1AEE-C422-BE13-B10E80B253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0637" y="3285710"/>
            <a:ext cx="4097833" cy="1775728"/>
          </a:xfrm>
          <a:prstGeom prst="rect">
            <a:avLst/>
          </a:prstGeom>
          <a:noFill/>
          <a:extLst>
            <a:ext uri="{909E8E84-426E-40DD-AFC4-6F175D3DCCD1}">
              <a14:hiddenFill xmlns:a14="http://schemas.microsoft.com/office/drawing/2010/main">
                <a:solidFill>
                  <a:srgbClr val="FFFFFF"/>
                </a:solidFill>
              </a14:hiddenFill>
            </a:ext>
          </a:extLst>
        </p:spPr>
      </p:pic>
      <p:sp>
        <p:nvSpPr>
          <p:cNvPr id="6" name="Flecha: curvada hacia abajo 5">
            <a:extLst>
              <a:ext uri="{FF2B5EF4-FFF2-40B4-BE49-F238E27FC236}">
                <a16:creationId xmlns:a16="http://schemas.microsoft.com/office/drawing/2014/main" id="{05C22EC1-E4E7-1B46-152A-B80137F285B8}"/>
              </a:ext>
            </a:extLst>
          </p:cNvPr>
          <p:cNvSpPr/>
          <p:nvPr/>
        </p:nvSpPr>
        <p:spPr>
          <a:xfrm>
            <a:off x="5587883" y="2883255"/>
            <a:ext cx="685800" cy="314635"/>
          </a:xfrm>
          <a:prstGeom prst="curved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8" name="Flecha: curvada hacia abajo 7">
            <a:extLst>
              <a:ext uri="{FF2B5EF4-FFF2-40B4-BE49-F238E27FC236}">
                <a16:creationId xmlns:a16="http://schemas.microsoft.com/office/drawing/2014/main" id="{4AEEB1D8-5254-6120-ED40-3877D87914DC}"/>
              </a:ext>
            </a:extLst>
          </p:cNvPr>
          <p:cNvSpPr/>
          <p:nvPr/>
        </p:nvSpPr>
        <p:spPr>
          <a:xfrm>
            <a:off x="6416656" y="2883254"/>
            <a:ext cx="685800" cy="314635"/>
          </a:xfrm>
          <a:prstGeom prst="curved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1" name="Flecha: curvada hacia abajo 10">
            <a:extLst>
              <a:ext uri="{FF2B5EF4-FFF2-40B4-BE49-F238E27FC236}">
                <a16:creationId xmlns:a16="http://schemas.microsoft.com/office/drawing/2014/main" id="{1612CE53-7A46-471D-3732-97E8F3813E51}"/>
              </a:ext>
            </a:extLst>
          </p:cNvPr>
          <p:cNvSpPr/>
          <p:nvPr/>
        </p:nvSpPr>
        <p:spPr>
          <a:xfrm>
            <a:off x="7210141" y="2878273"/>
            <a:ext cx="685800" cy="314635"/>
          </a:xfrm>
          <a:prstGeom prst="curved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2" name="Flecha: curvada hacia abajo 11">
            <a:extLst>
              <a:ext uri="{FF2B5EF4-FFF2-40B4-BE49-F238E27FC236}">
                <a16:creationId xmlns:a16="http://schemas.microsoft.com/office/drawing/2014/main" id="{02D37476-EDD8-B56F-264A-FCB840F0106E}"/>
              </a:ext>
            </a:extLst>
          </p:cNvPr>
          <p:cNvSpPr/>
          <p:nvPr/>
        </p:nvSpPr>
        <p:spPr>
          <a:xfrm rot="5400000">
            <a:off x="8518066" y="3515069"/>
            <a:ext cx="407868" cy="259795"/>
          </a:xfrm>
          <a:prstGeom prst="curved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4" name="Flecha: curvada hacia abajo 13">
            <a:extLst>
              <a:ext uri="{FF2B5EF4-FFF2-40B4-BE49-F238E27FC236}">
                <a16:creationId xmlns:a16="http://schemas.microsoft.com/office/drawing/2014/main" id="{45BF2D64-1544-D07A-4768-2FE2B35C28AA}"/>
              </a:ext>
            </a:extLst>
          </p:cNvPr>
          <p:cNvSpPr/>
          <p:nvPr/>
        </p:nvSpPr>
        <p:spPr>
          <a:xfrm rot="5400000">
            <a:off x="8527643" y="3935389"/>
            <a:ext cx="407868" cy="259795"/>
          </a:xfrm>
          <a:prstGeom prst="curved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Tree>
    <p:extLst>
      <p:ext uri="{BB962C8B-B14F-4D97-AF65-F5344CB8AC3E}">
        <p14:creationId xmlns:p14="http://schemas.microsoft.com/office/powerpoint/2010/main" val="402547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1026" name="Picture 2" descr="Filtrar datos—ArcGIS Insights | Documentación">
            <a:extLst>
              <a:ext uri="{FF2B5EF4-FFF2-40B4-BE49-F238E27FC236}">
                <a16:creationId xmlns:a16="http://schemas.microsoft.com/office/drawing/2014/main" id="{EBC3BAFE-71F7-6DE9-DB49-A91BDF4A2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041" y="2770696"/>
            <a:ext cx="2876550" cy="2295525"/>
          </a:xfrm>
          <a:prstGeom prst="rect">
            <a:avLst/>
          </a:prstGeom>
          <a:noFill/>
          <a:extLst>
            <a:ext uri="{909E8E84-426E-40DD-AFC4-6F175D3DCCD1}">
              <a14:hiddenFill xmlns:a14="http://schemas.microsoft.com/office/drawing/2010/main">
                <a:solidFill>
                  <a:srgbClr val="FFFFFF"/>
                </a:solidFill>
              </a14:hiddenFill>
            </a:ext>
          </a:extLst>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FILTRADO DE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0898" y="1374732"/>
            <a:ext cx="8297802"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FILTROS DE DATOS</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Al consultar un conjunto de datos, como usuario de un portal de datos abiertos, posiblemente busque unos datos concretos acerca del conjunto de datos. Para encontrar esos datos específicos más fácilmente, en lugar de desplazarse por decenas o centenares de registros, dispone de varias opciones de filtro.</a:t>
            </a:r>
            <a:endParaRPr lang="es-ES" dirty="0">
              <a:solidFill>
                <a:srgbClr val="F3F3F3"/>
              </a:solidFill>
              <a:latin typeface="Fira Sans Condensed Light"/>
              <a:ea typeface="Fira Sans Condensed Light"/>
              <a:cs typeface="Fira Sans Condensed Light"/>
              <a:sym typeface="Fira Sans Condensed Light"/>
            </a:endParaRPr>
          </a:p>
        </p:txBody>
      </p:sp>
      <p:cxnSp>
        <p:nvCxnSpPr>
          <p:cNvPr id="8" name="7 Conector recto de flecha"/>
          <p:cNvCxnSpPr>
            <a:cxnSpLocks/>
          </p:cNvCxnSpPr>
          <p:nvPr/>
        </p:nvCxnSpPr>
        <p:spPr>
          <a:xfrm>
            <a:off x="2444486" y="4074366"/>
            <a:ext cx="1453662" cy="483623"/>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 name="Picture 4" descr="The Learning Gate | Tec de Monterrey">
            <a:extLst>
              <a:ext uri="{FF2B5EF4-FFF2-40B4-BE49-F238E27FC236}">
                <a16:creationId xmlns:a16="http://schemas.microsoft.com/office/drawing/2014/main" id="{47B43D3C-C886-D2BF-4BE5-A00114CCC9CC}"/>
              </a:ext>
            </a:extLst>
          </p:cNvPr>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lang="en-US" sz="3000" b="1" dirty="0">
                <a:solidFill>
                  <a:srgbClr val="F3F3F3"/>
                </a:solidFill>
                <a:latin typeface="Rajdhani"/>
                <a:ea typeface="Rajdhani"/>
                <a:cs typeface="Rajdhani"/>
                <a:sym typeface="Rajdhani"/>
              </a:rPr>
              <a:t> FILTRADO DE DATOS</a:t>
            </a:r>
            <a:endParaRPr lang="en-US" sz="3000" b="1" dirty="0">
              <a:solidFill>
                <a:schemeClr val="tx2"/>
              </a:solidFill>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0898" y="1374732"/>
            <a:ext cx="8297802"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FILTROS DE DATOS</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Al consultar un conjunto de datos, como usuario de un portal de datos abiertos, posiblemente busque unos datos concretos acerca del conjunto de datos. Para encontrar esos datos específicos más fácilmente, en lugar de desplazarse por decenas o centenares de registros, dispone de varias opciones de filtro.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Dataset filters">
            <a:extLst>
              <a:ext uri="{FF2B5EF4-FFF2-40B4-BE49-F238E27FC236}">
                <a16:creationId xmlns:a16="http://schemas.microsoft.com/office/drawing/2014/main" id="{C28334A7-4213-BBD8-7767-4CA3CEB8C0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12" b="57248"/>
          <a:stretch/>
        </p:blipFill>
        <p:spPr bwMode="auto">
          <a:xfrm>
            <a:off x="393701" y="3045207"/>
            <a:ext cx="2293937" cy="13959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set filters">
            <a:extLst>
              <a:ext uri="{FF2B5EF4-FFF2-40B4-BE49-F238E27FC236}">
                <a16:creationId xmlns:a16="http://schemas.microsoft.com/office/drawing/2014/main" id="{76106C82-538F-D931-184B-EB99135684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4" t="44078" r="2112" b="23533"/>
          <a:stretch/>
        </p:blipFill>
        <p:spPr bwMode="auto">
          <a:xfrm>
            <a:off x="3406127" y="2944536"/>
            <a:ext cx="2211905" cy="16659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ataset filters">
            <a:extLst>
              <a:ext uri="{FF2B5EF4-FFF2-40B4-BE49-F238E27FC236}">
                <a16:creationId xmlns:a16="http://schemas.microsoft.com/office/drawing/2014/main" id="{14AA7B78-6B57-55CC-42DC-D7BDB459B6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 t="76389" r="3798" b="678"/>
          <a:stretch/>
        </p:blipFill>
        <p:spPr bwMode="auto">
          <a:xfrm>
            <a:off x="6336522" y="3153403"/>
            <a:ext cx="2211905" cy="11795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The Learning Gate | Tec de Monterrey">
            <a:extLst>
              <a:ext uri="{FF2B5EF4-FFF2-40B4-BE49-F238E27FC236}">
                <a16:creationId xmlns:a16="http://schemas.microsoft.com/office/drawing/2014/main" id="{5D211701-7A0E-2907-CB31-3EB364D32904}"/>
              </a:ext>
            </a:extLst>
          </p:cNvPr>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Tree>
    <p:extLst>
      <p:ext uri="{BB962C8B-B14F-4D97-AF65-F5344CB8AC3E}">
        <p14:creationId xmlns:p14="http://schemas.microsoft.com/office/powerpoint/2010/main" val="2903610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4.1</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Filtrado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288652"/>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Filtrado</a:t>
            </a:r>
            <a:r>
              <a:rPr lang="en-US" sz="1600" b="1" dirty="0">
                <a:solidFill>
                  <a:schemeClr val="tx2"/>
                </a:solidFill>
                <a:latin typeface="Fira Sans Condensed Light" panose="020B0604020202020204" charset="0"/>
                <a:cs typeface="Times New Roman" panose="02020603050405020304" pitchFamily="18" charset="0"/>
              </a:rPr>
              <a:t> de Datos</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4.1”</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Datos_Facturación</a:t>
            </a:r>
            <a:r>
              <a:rPr lang="en-US" sz="1600" b="1" dirty="0">
                <a:solidFill>
                  <a:schemeClr val="tx2"/>
                </a:solidFill>
                <a:latin typeface="Fira Sans Condensed Light" panose="020B0604020202020204" charset="0"/>
                <a:cs typeface="Times New Roman" panose="02020603050405020304" pitchFamily="18" charset="0"/>
              </a:rPr>
              <a:t>.csv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los siguientes filtros:</a:t>
            </a:r>
          </a:p>
          <a:p>
            <a:pPr algn="just"/>
            <a:r>
              <a:rPr lang="es-ES" sz="1600" b="1" dirty="0">
                <a:solidFill>
                  <a:schemeClr val="tx2"/>
                </a:solidFill>
                <a:latin typeface="Fira Sans Condensed Light" panose="020B0604020202020204" charset="0"/>
                <a:cs typeface="Times New Roman" panose="02020603050405020304" pitchFamily="18" charset="0"/>
              </a:rPr>
              <a:t>1-CVE_CLPV      (valores: 1000 a 2000)</a:t>
            </a:r>
          </a:p>
          <a:p>
            <a:pPr algn="just"/>
            <a:r>
              <a:rPr lang="es-ES" sz="1600" b="1" dirty="0">
                <a:solidFill>
                  <a:schemeClr val="tx2"/>
                </a:solidFill>
                <a:latin typeface="Fira Sans Condensed Light" panose="020B0604020202020204" charset="0"/>
                <a:cs typeface="Times New Roman" panose="02020603050405020304" pitchFamily="18" charset="0"/>
              </a:rPr>
              <a:t>2-CVE_VEND     (Todas las claves excepto “5” y “4”)</a:t>
            </a:r>
            <a:endParaRPr lang="en-US" sz="1600" b="1" dirty="0">
              <a:solidFill>
                <a:schemeClr val="tx2"/>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3-FECHA_ENT   (Fechas de “28/02/2022”)</a:t>
            </a:r>
          </a:p>
          <a:p>
            <a:pPr algn="just"/>
            <a:r>
              <a:rPr lang="es-ES" sz="1600" b="1" dirty="0">
                <a:solidFill>
                  <a:schemeClr val="tx2"/>
                </a:solidFill>
                <a:latin typeface="Fira Sans Condensed Light" panose="020B0604020202020204" charset="0"/>
                <a:cs typeface="Times New Roman" panose="02020603050405020304" pitchFamily="18" charset="0"/>
              </a:rPr>
              <a:t>4-CAN_TOT       (Cantidades menores a 5951.7)   o  STATUS (“E”)</a:t>
            </a:r>
          </a:p>
          <a:p>
            <a:pPr algn="just"/>
            <a:r>
              <a:rPr lang="es-ES" sz="1600" b="1" dirty="0">
                <a:solidFill>
                  <a:schemeClr val="tx2"/>
                </a:solidFill>
                <a:latin typeface="Fira Sans Condensed Light" panose="020B0604020202020204" charset="0"/>
                <a:cs typeface="Times New Roman" panose="02020603050405020304" pitchFamily="18" charset="0"/>
              </a:rPr>
              <a:t>5-Solo las columnas: CVE_DOC, FECHA_ENT, FECHA_VEN y CAN_TOT</a:t>
            </a:r>
          </a:p>
          <a:p>
            <a:pPr algn="just"/>
            <a:r>
              <a:rPr lang="es-ES" sz="1600" b="1" dirty="0">
                <a:solidFill>
                  <a:schemeClr val="tx2"/>
                </a:solidFill>
                <a:latin typeface="Fira Sans Condensed Light" panose="020B0604020202020204" charset="0"/>
                <a:cs typeface="Times New Roman" panose="02020603050405020304" pitchFamily="18" charset="0"/>
              </a:rPr>
              <a:t>6-Solo las filas de 7001-7099</a:t>
            </a:r>
          </a:p>
          <a:p>
            <a:pPr algn="just"/>
            <a:r>
              <a:rPr lang="es-ES" sz="1600" b="1" dirty="0">
                <a:solidFill>
                  <a:schemeClr val="tx2"/>
                </a:solidFill>
                <a:latin typeface="Fira Sans Condensed Light" panose="020B0604020202020204" charset="0"/>
                <a:cs typeface="Times New Roman" panose="02020603050405020304" pitchFamily="18" charset="0"/>
              </a:rPr>
              <a:t>7-Index= CVE_VEND (valores: 1, 2)  (columna: FECHAELAB)</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586334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4.1 (</a:t>
            </a:r>
            <a:r>
              <a:rPr lang="en-US" sz="3000" b="1" dirty="0" err="1">
                <a:solidFill>
                  <a:srgbClr val="F3F3F3"/>
                </a:solidFill>
                <a:latin typeface="Rajdhani"/>
                <a:ea typeface="Rajdhani"/>
                <a:cs typeface="Rajdhani"/>
                <a:sym typeface="Rajdhani"/>
              </a:rPr>
              <a:t>Filtrado</a:t>
            </a:r>
            <a:r>
              <a:rPr lang="en-US" sz="3000" b="1" dirty="0">
                <a:solidFill>
                  <a:srgbClr val="F3F3F3"/>
                </a:solidFill>
                <a:latin typeface="Rajdhani"/>
                <a:ea typeface="Rajdhani"/>
                <a:cs typeface="Rajdhani"/>
                <a:sym typeface="Rajdhani"/>
              </a:rPr>
              <a:t> de 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424343"/>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filtro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con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nombre</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filtro</a:t>
            </a:r>
            <a:r>
              <a:rPr lang="en-US" sz="1600" dirty="0">
                <a:solidFill>
                  <a:schemeClr val="tx2"/>
                </a:solidFill>
                <a:latin typeface="Fira Sans Condensed Light" panose="020B0604020202020204" charset="0"/>
                <a:cs typeface="Times New Roman" panose="02020603050405020304" pitchFamily="18" charset="0"/>
              </a:rPr>
              <a:t> y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variables </a:t>
            </a:r>
            <a:r>
              <a:rPr lang="en-US" sz="1600" dirty="0" err="1">
                <a:solidFill>
                  <a:schemeClr val="tx2"/>
                </a:solidFill>
                <a:latin typeface="Fira Sans Condensed Light" panose="020B0604020202020204" charset="0"/>
                <a:cs typeface="Times New Roman" panose="02020603050405020304" pitchFamily="18" charset="0"/>
              </a:rPr>
              <a:t>filtradas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dentro</a:t>
            </a:r>
            <a:r>
              <a:rPr lang="en-US" sz="1600" dirty="0">
                <a:solidFill>
                  <a:schemeClr val="tx2"/>
                </a:solidFill>
                <a:latin typeface="Fira Sans Condensed Light" panose="020B0604020202020204" charset="0"/>
                <a:cs typeface="Times New Roman" panose="02020603050405020304" pitchFamily="18" charset="0"/>
              </a:rPr>
              <a:t> del script</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tx2"/>
                </a:solidFill>
                <a:latin typeface="Fira Sans Condensed Light" panose="020B0604020202020204" charset="0"/>
                <a:cs typeface="Times New Roman" panose="02020603050405020304" pitchFamily="18" charset="0"/>
              </a:rPr>
              <a:t>Subir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en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18726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3126370-FE3A-15B7-AC41-8BDD0EE7A315}"/>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A93B1ADB-BF3A-0C5A-9026-8CA1F5F807ED}"/>
              </a:ext>
            </a:extLst>
          </p:cNvPr>
          <p:cNvSpPr txBox="1">
            <a:spLocks/>
          </p:cNvSpPr>
          <p:nvPr/>
        </p:nvSpPr>
        <p:spPr>
          <a:xfrm>
            <a:off x="378522" y="76783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4.2 (</a:t>
            </a:r>
            <a:r>
              <a:rPr lang="en-US" sz="3000" b="1" dirty="0" err="1">
                <a:solidFill>
                  <a:srgbClr val="F3F3F3"/>
                </a:solidFill>
                <a:latin typeface="Rajdhani"/>
                <a:ea typeface="Rajdhani"/>
                <a:cs typeface="Rajdhani"/>
                <a:sym typeface="Rajdhani"/>
              </a:rPr>
              <a:t>Filtrado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2E4CCB87-49C5-6E48-F38C-7F189DA208A3}"/>
              </a:ext>
            </a:extLst>
          </p:cNvPr>
          <p:cNvCxnSpPr/>
          <p:nvPr/>
        </p:nvCxnSpPr>
        <p:spPr>
          <a:xfrm rot="5400000">
            <a:off x="203203" y="1043005"/>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D1A1B827-5CCF-A8E5-4B9C-4168963C5B15}"/>
              </a:ext>
            </a:extLst>
          </p:cNvPr>
          <p:cNvSpPr txBox="1"/>
          <p:nvPr/>
        </p:nvSpPr>
        <p:spPr>
          <a:xfrm>
            <a:off x="378522" y="1168498"/>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Utilizar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Filtrado</a:t>
            </a:r>
            <a:r>
              <a:rPr lang="en-US" sz="1600" b="1" dirty="0">
                <a:solidFill>
                  <a:schemeClr val="tx2"/>
                </a:solidFill>
                <a:latin typeface="Fira Sans Condensed Light" panose="020B0604020202020204" charset="0"/>
                <a:cs typeface="Times New Roman" panose="02020603050405020304" pitchFamily="18" charset="0"/>
              </a:rPr>
              <a:t> de Datos,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4.2”</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Ingresar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 base de datos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correspondiente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país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asignado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Archivo “pais.csv”</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los siguientes filtros:</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 </a:t>
            </a:r>
            <a:r>
              <a:rPr lang="es-ES" sz="1600" b="1" dirty="0">
                <a:solidFill>
                  <a:schemeClr val="tx2"/>
                </a:solidFill>
                <a:latin typeface="Fira Sans Condensed Light" panose="020B0604020202020204" charset="0"/>
                <a:cs typeface="Times New Roman" panose="02020603050405020304" pitchFamily="18" charset="0"/>
              </a:rPr>
              <a:t>Los registros de 5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host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name</a:t>
            </a:r>
            <a:r>
              <a:rPr lang="es-ES" sz="1600" b="1" dirty="0">
                <a:solidFill>
                  <a:schemeClr val="tx2"/>
                </a:solidFill>
                <a:latin typeface="Fira Sans Condensed Light" panose="020B0604020202020204" charset="0"/>
                <a:cs typeface="Times New Roman" panose="02020603050405020304" pitchFamily="18" charset="0"/>
              </a:rPr>
              <a:t>”  diferentes</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 </a:t>
            </a:r>
            <a:r>
              <a:rPr lang="es-ES" sz="1600" b="1" dirty="0">
                <a:solidFill>
                  <a:schemeClr val="tx2"/>
                </a:solidFill>
                <a:latin typeface="Fira Sans Condensed Light" panose="020B0604020202020204" charset="0"/>
                <a:cs typeface="Times New Roman" panose="02020603050405020304" pitchFamily="18" charset="0"/>
              </a:rPr>
              <a:t>Los registros de los host que se hallan unido a Airbnb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despues</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del año 2020</a:t>
            </a:r>
            <a:r>
              <a:rPr lang="es-ES" sz="1600" b="1" dirty="0">
                <a:solidFill>
                  <a:schemeClr val="tx2"/>
                </a:solidFill>
                <a:latin typeface="Fira Sans Condensed Light" panose="020B0604020202020204" charset="0"/>
                <a:cs typeface="Times New Roman" panose="02020603050405020304" pitchFamily="18" charset="0"/>
              </a:rPr>
              <a:t>”</a:t>
            </a:r>
            <a:endParaRPr lang="en-US" sz="1600" b="1" dirty="0">
              <a:solidFill>
                <a:schemeClr val="tx2"/>
              </a:solidFill>
              <a:latin typeface="Fira Sans Condensed Light" panose="020B0604020202020204" charset="0"/>
              <a:cs typeface="Times New Roman" panose="02020603050405020304" pitchFamily="18" charset="0"/>
            </a:endParaRP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 </a:t>
            </a:r>
            <a:r>
              <a:rPr lang="es-ES" sz="1600" b="1" dirty="0">
                <a:solidFill>
                  <a:schemeClr val="tx2"/>
                </a:solidFill>
                <a:latin typeface="Fira Sans Condensed Light" panose="020B0604020202020204" charset="0"/>
                <a:cs typeface="Times New Roman" panose="02020603050405020304" pitchFamily="18" charset="0"/>
              </a:rPr>
              <a:t>Los registros de los host que responden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 más tardar en 1 día</a:t>
            </a:r>
            <a:r>
              <a:rPr lang="es-E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d) </a:t>
            </a:r>
            <a:r>
              <a:rPr lang="es-ES" sz="1600" b="1" dirty="0">
                <a:solidFill>
                  <a:schemeClr val="tx2"/>
                </a:solidFill>
                <a:latin typeface="Fira Sans Condensed Light" panose="020B0604020202020204" charset="0"/>
                <a:cs typeface="Times New Roman" panose="02020603050405020304" pitchFamily="18" charset="0"/>
              </a:rPr>
              <a:t>Los registros de las filas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Múltiplos de 200… (400, 600, 800, etc.)</a:t>
            </a:r>
            <a:r>
              <a:rPr lang="es-E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 </a:t>
            </a:r>
            <a:r>
              <a:rPr lang="es-ES" sz="1600" b="1" dirty="0">
                <a:solidFill>
                  <a:schemeClr val="tx2"/>
                </a:solidFill>
                <a:latin typeface="Fira Sans Condensed Light" panose="020B0604020202020204" charset="0"/>
                <a:cs typeface="Times New Roman" panose="02020603050405020304" pitchFamily="18" charset="0"/>
              </a:rPr>
              <a:t>Los registros de los tipos de cuarto: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Entire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home”  y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Private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room</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 </a:t>
            </a:r>
            <a:r>
              <a:rPr lang="es-ES" sz="1600" b="1" dirty="0">
                <a:solidFill>
                  <a:schemeClr val="tx2"/>
                </a:solidFill>
                <a:latin typeface="Fira Sans Condensed Light" panose="020B0604020202020204" charset="0"/>
                <a:cs typeface="Times New Roman" panose="02020603050405020304" pitchFamily="18" charset="0"/>
              </a:rPr>
              <a:t>Los registros que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 lo mucho cuenten con 4 camas</a:t>
            </a:r>
            <a:r>
              <a:rPr lang="es-ES" sz="1600" b="1" dirty="0">
                <a:solidFill>
                  <a:schemeClr val="tx2"/>
                </a:solidFill>
                <a:latin typeface="Fira Sans Condensed Light" panose="020B0604020202020204" charset="0"/>
                <a:cs typeface="Times New Roman" panose="02020603050405020304" pitchFamily="18" charset="0"/>
              </a:rPr>
              <a:t>” </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g) </a:t>
            </a:r>
            <a:r>
              <a:rPr lang="es-ES" sz="1600" b="1" dirty="0">
                <a:solidFill>
                  <a:schemeClr val="tx2"/>
                </a:solidFill>
                <a:latin typeface="Fira Sans Condensed Light" panose="020B0604020202020204" charset="0"/>
                <a:cs typeface="Times New Roman" panose="02020603050405020304" pitchFamily="18" charset="0"/>
              </a:rPr>
              <a:t>Los registros que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sean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superhost</a:t>
            </a:r>
            <a:r>
              <a:rPr lang="es-E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h) </a:t>
            </a:r>
            <a:r>
              <a:rPr lang="es-ES" sz="1600" b="1" dirty="0">
                <a:solidFill>
                  <a:schemeClr val="tx2"/>
                </a:solidFill>
                <a:latin typeface="Fira Sans Condensed Light" panose="020B0604020202020204" charset="0"/>
                <a:cs typeface="Times New Roman" panose="02020603050405020304" pitchFamily="18" charset="0"/>
              </a:rPr>
              <a:t>Los registros de las columnas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impares</a:t>
            </a:r>
            <a:r>
              <a:rPr lang="es-ES" sz="1600" b="1" dirty="0">
                <a:solidFill>
                  <a:schemeClr val="tx2"/>
                </a:solidFill>
                <a:latin typeface="Fira Sans Condensed Light" panose="020B0604020202020204" charset="0"/>
                <a:cs typeface="Times New Roman" panose="02020603050405020304" pitchFamily="18" charset="0"/>
              </a:rPr>
              <a:t>”</a:t>
            </a:r>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9DBD206E-5D7A-57DC-8D03-C2C705ECC1E4}"/>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 name="Picture 4" descr="The Learning Gate | Tec de Monterrey">
            <a:extLst>
              <a:ext uri="{FF2B5EF4-FFF2-40B4-BE49-F238E27FC236}">
                <a16:creationId xmlns:a16="http://schemas.microsoft.com/office/drawing/2014/main" id="{8A1F9184-89D0-2E59-9C37-F032C026EF3C}"/>
              </a:ext>
            </a:extLst>
          </p:cNvPr>
          <p:cNvPicPr>
            <a:picLocks noChangeAspect="1" noChangeArrowheads="1"/>
          </p:cNvPicPr>
          <p:nvPr/>
        </p:nvPicPr>
        <p:blipFill>
          <a:blip r:embed="rId3">
            <a:lum bright="100000" contrast="100000"/>
          </a:blip>
          <a:srcRect/>
          <a:stretch>
            <a:fillRect/>
          </a:stretch>
        </p:blipFill>
        <p:spPr bwMode="auto">
          <a:xfrm>
            <a:off x="6033052" y="272947"/>
            <a:ext cx="2818846" cy="494885"/>
          </a:xfrm>
          <a:prstGeom prst="rect">
            <a:avLst/>
          </a:prstGeom>
          <a:noFill/>
        </p:spPr>
      </p:pic>
    </p:spTree>
    <p:extLst>
      <p:ext uri="{BB962C8B-B14F-4D97-AF65-F5344CB8AC3E}">
        <p14:creationId xmlns:p14="http://schemas.microsoft.com/office/powerpoint/2010/main" val="123323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C94A7997-2F1E-1407-C93D-0E7AD6C207F1}"/>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4EEC20BC-1FB1-B3AB-D35F-478F88B97A83}"/>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Actividad</a:t>
            </a:r>
            <a:r>
              <a:rPr lang="en-US" sz="3000" b="1" dirty="0">
                <a:solidFill>
                  <a:srgbClr val="F3F3F3"/>
                </a:solidFill>
                <a:latin typeface="Rajdhani"/>
                <a:ea typeface="Rajdhani"/>
                <a:cs typeface="Rajdhani"/>
                <a:sym typeface="Rajdhani"/>
              </a:rPr>
              <a:t> 4.2 (</a:t>
            </a:r>
            <a:r>
              <a:rPr lang="en-US" sz="3000" b="1" dirty="0" err="1">
                <a:solidFill>
                  <a:srgbClr val="F3F3F3"/>
                </a:solidFill>
                <a:latin typeface="Rajdhani"/>
                <a:ea typeface="Rajdhani"/>
                <a:cs typeface="Rajdhani"/>
                <a:sym typeface="Rajdhani"/>
              </a:rPr>
              <a:t>Filtrado</a:t>
            </a:r>
            <a:r>
              <a:rPr lang="en-US" sz="3000" b="1" dirty="0">
                <a:solidFill>
                  <a:srgbClr val="F3F3F3"/>
                </a:solidFill>
                <a:latin typeface="Rajdhani"/>
                <a:ea typeface="Rajdhani"/>
                <a:cs typeface="Rajdhani"/>
                <a:sym typeface="Rajdhani"/>
              </a:rPr>
              <a:t> de Datos)</a:t>
            </a:r>
            <a:endParaRPr lang="en-US" sz="3000" b="1" dirty="0">
              <a:solidFill>
                <a:schemeClr val="tx2"/>
              </a:solidFill>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77B71352-2E90-0B88-6225-871F9A82C172}"/>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E407D344-2ED7-A7CF-4006-934741FBBA51}"/>
              </a:ext>
            </a:extLst>
          </p:cNvPr>
          <p:cNvSpPr txBox="1"/>
          <p:nvPr/>
        </p:nvSpPr>
        <p:spPr>
          <a:xfrm>
            <a:off x="378522" y="1323582"/>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ya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filtro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 </a:t>
            </a:r>
            <a:r>
              <a:rPr lang="en-US" sz="1600" dirty="0">
                <a:solidFill>
                  <a:schemeClr val="tx2"/>
                </a:solidFill>
                <a:latin typeface="Fira Sans Condensed Light" panose="020B0604020202020204" charset="0"/>
                <a:cs typeface="Times New Roman" panose="02020603050405020304" pitchFamily="18" charset="0"/>
              </a:rPr>
              <a:t>con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nombre</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filtro</a:t>
            </a:r>
            <a:r>
              <a:rPr lang="en-US" sz="1600" dirty="0">
                <a:solidFill>
                  <a:schemeClr val="tx2"/>
                </a:solidFill>
                <a:latin typeface="Fira Sans Condensed Light" panose="020B0604020202020204" charset="0"/>
                <a:cs typeface="Times New Roman" panose="02020603050405020304" pitchFamily="18" charset="0"/>
              </a:rPr>
              <a:t> y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variables </a:t>
            </a:r>
            <a:r>
              <a:rPr lang="en-US" sz="1600" dirty="0" err="1">
                <a:solidFill>
                  <a:schemeClr val="tx2"/>
                </a:solidFill>
                <a:latin typeface="Fira Sans Condensed Light" panose="020B0604020202020204" charset="0"/>
                <a:cs typeface="Times New Roman" panose="02020603050405020304" pitchFamily="18" charset="0"/>
              </a:rPr>
              <a:t>filtradas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dentro</a:t>
            </a:r>
            <a:r>
              <a:rPr lang="en-US" sz="1600" dirty="0">
                <a:solidFill>
                  <a:schemeClr val="tx2"/>
                </a:solidFill>
                <a:latin typeface="Fira Sans Condensed Light" panose="020B0604020202020204" charset="0"/>
                <a:cs typeface="Times New Roman" panose="02020603050405020304" pitchFamily="18" charset="0"/>
              </a:rPr>
              <a:t> del script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7. 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CA88E2DA-717D-B153-7EBD-911940F0793C}"/>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 name="Picture 4" descr="The Learning Gate | Tec de Monterrey">
            <a:extLst>
              <a:ext uri="{FF2B5EF4-FFF2-40B4-BE49-F238E27FC236}">
                <a16:creationId xmlns:a16="http://schemas.microsoft.com/office/drawing/2014/main" id="{22AC187D-3C46-0FA2-347E-56D4D38F5E5D}"/>
              </a:ext>
            </a:extLst>
          </p:cNvPr>
          <p:cNvPicPr>
            <a:picLocks noChangeAspect="1" noChangeArrowheads="1"/>
          </p:cNvPicPr>
          <p:nvPr/>
        </p:nvPicPr>
        <p:blipFill>
          <a:blip r:embed="rId3">
            <a:lum bright="100000" contrast="100000"/>
          </a:blip>
          <a:srcRect/>
          <a:stretch>
            <a:fillRect/>
          </a:stretch>
        </p:blipFill>
        <p:spPr bwMode="auto">
          <a:xfrm>
            <a:off x="6033052" y="272947"/>
            <a:ext cx="2818846" cy="494885"/>
          </a:xfrm>
          <a:prstGeom prst="rect">
            <a:avLst/>
          </a:prstGeom>
          <a:noFill/>
        </p:spPr>
      </p:pic>
    </p:spTree>
    <p:extLst>
      <p:ext uri="{BB962C8B-B14F-4D97-AF65-F5344CB8AC3E}">
        <p14:creationId xmlns:p14="http://schemas.microsoft.com/office/powerpoint/2010/main" val="30923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dirty="0"/>
              <a:t>https://itesm.zoom.us/my/alfredo.garcia</a:t>
            </a:r>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pic>
        <p:nvPicPr>
          <p:cNvPr id="24578" name="Picture 2" descr="Qué es un Modelo de Analítica de Datos? - Northware"/>
          <p:cNvPicPr>
            <a:picLocks noChangeAspect="1" noChangeArrowheads="1"/>
          </p:cNvPicPr>
          <p:nvPr/>
        </p:nvPicPr>
        <p:blipFill>
          <a:blip r:embed="rId4"/>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METODOLOGÍA CRISP DM</a:t>
            </a:r>
            <a:endParaRPr dirty="0"/>
          </a:p>
        </p:txBody>
      </p: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4"/>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C6907A6B-5948-3048-4E59-27D9DD901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16639"/>
            <a:ext cx="9144000" cy="3546475"/>
          </a:xfrm>
          <a:prstGeom prst="rect">
            <a:avLst/>
          </a:prstGeom>
          <a:solidFill>
            <a:schemeClr val="bg1">
              <a:lumMod val="40000"/>
              <a:lumOff val="60000"/>
            </a:schemeClr>
          </a:solidFill>
        </p:spPr>
      </p:pic>
    </p:spTree>
    <p:extLst>
      <p:ext uri="{BB962C8B-B14F-4D97-AF65-F5344CB8AC3E}">
        <p14:creationId xmlns:p14="http://schemas.microsoft.com/office/powerpoint/2010/main" val="3137734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4680C55B-736C-A138-E389-FE6324051A4B}"/>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E8F74953-0CAD-5EB4-5485-9DB9828E7A73}"/>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a:extLst>
              <a:ext uri="{FF2B5EF4-FFF2-40B4-BE49-F238E27FC236}">
                <a16:creationId xmlns:a16="http://schemas.microsoft.com/office/drawing/2014/main" id="{893F1F36-7FE3-9F5F-4F2A-F38DB9623BE7}"/>
              </a:ext>
            </a:extLst>
          </p:cNvPr>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-Indexación</a:t>
            </a:r>
          </a:p>
          <a:p>
            <a:pPr marL="146050" lvl="0" indent="0">
              <a:buSzPts val="1300"/>
            </a:pPr>
            <a:r>
              <a:rPr lang="es-ES" dirty="0"/>
              <a:t> -Segmentación</a:t>
            </a:r>
          </a:p>
        </p:txBody>
      </p:sp>
      <p:sp>
        <p:nvSpPr>
          <p:cNvPr id="176" name="Google Shape;176;p30">
            <a:extLst>
              <a:ext uri="{FF2B5EF4-FFF2-40B4-BE49-F238E27FC236}">
                <a16:creationId xmlns:a16="http://schemas.microsoft.com/office/drawing/2014/main" id="{7E6143CB-5F05-679C-4606-78DAF3ECA9D6}"/>
              </a:ext>
            </a:extLst>
          </p:cNvPr>
          <p:cNvSpPr txBox="1">
            <a:spLocks noGrp="1"/>
          </p:cNvSpPr>
          <p:nvPr>
            <p:ph type="title" idx="2"/>
          </p:nvPr>
        </p:nvSpPr>
        <p:spPr>
          <a:xfrm>
            <a:off x="4849169" y="1001125"/>
            <a:ext cx="2348799"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cxnSp>
        <p:nvCxnSpPr>
          <p:cNvPr id="177" name="Google Shape;177;p30">
            <a:extLst>
              <a:ext uri="{FF2B5EF4-FFF2-40B4-BE49-F238E27FC236}">
                <a16:creationId xmlns:a16="http://schemas.microsoft.com/office/drawing/2014/main" id="{0C540975-3966-9C3A-D983-7EB912D38ACB}"/>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41D7DC80-9B1B-988A-FE53-199FC036B68A}"/>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6210329B-14B3-708C-D718-A58B73BA58D9}"/>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20323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2CAF87A2-33FC-9040-16E5-AAFE60311C22}"/>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31F1F15F-E2E8-4F7F-3FC4-5E77AB13F44A}"/>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C624E8A5-B853-0711-7732-A3559462C475}"/>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INDEXACIÓN</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0746ECA1-A9B5-4092-296A-B985E1054865}"/>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9DFC7D94-5770-6EFA-2EDD-62F4C4821607}"/>
              </a:ext>
            </a:extLst>
          </p:cNvPr>
          <p:cNvSpPr txBox="1"/>
          <p:nvPr/>
        </p:nvSpPr>
        <p:spPr>
          <a:xfrm>
            <a:off x="292283" y="1424343"/>
            <a:ext cx="8711040"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¿Cómo se ejecuta la indexación?</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En programación,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la indexación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se refiere a la práctica de </a:t>
            </a:r>
            <a:r>
              <a:rPr lang="es-ES" sz="1600" b="1" i="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crear un índice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para un conjunto de datos, como una base de datos o una colección de documentos, con el fin de acelerar la búsqueda y recuperación de información. Similar a un índice en un libro, un índice en programación permite acceder rápidamente a elementos específicos sin tener que examinar todo el conjunto de datos. </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0" name="Google Shape;136;p27">
            <a:extLst>
              <a:ext uri="{FF2B5EF4-FFF2-40B4-BE49-F238E27FC236}">
                <a16:creationId xmlns:a16="http://schemas.microsoft.com/office/drawing/2014/main" id="{54BA0893-5E59-AB85-07C1-C437C38D667D}"/>
              </a:ext>
            </a:extLst>
          </p:cNvPr>
          <p:cNvSpPr txBox="1">
            <a:spLocks/>
          </p:cNvSpPr>
          <p:nvPr/>
        </p:nvSpPr>
        <p:spPr>
          <a:xfrm>
            <a:off x="-93784" y="5004845"/>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Arreglos Unidimensionales y Multidimensionales">
            <a:extLst>
              <a:ext uri="{FF2B5EF4-FFF2-40B4-BE49-F238E27FC236}">
                <a16:creationId xmlns:a16="http://schemas.microsoft.com/office/drawing/2014/main" id="{D86D7D2F-425C-5A99-60B6-5FB8D620FC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773" y="2934047"/>
            <a:ext cx="4932454" cy="190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908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78F01FB6-2A85-4299-0855-518C9F5042EC}"/>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ED6D6B91-D9C7-BF3D-8D94-01C70EC250A3}"/>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C747A76E-7E8D-0637-7A54-D25E89E0E537}"/>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SEGMENTACIÓN</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1DB290A3-7C9F-3520-E18D-E2DC3B76A440}"/>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343EDD5B-9253-C795-6441-9F37641CD541}"/>
              </a:ext>
            </a:extLst>
          </p:cNvPr>
          <p:cNvSpPr txBox="1"/>
          <p:nvPr/>
        </p:nvSpPr>
        <p:spPr>
          <a:xfrm>
            <a:off x="292282" y="1283677"/>
            <a:ext cx="85596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¿Cómo se ejecuta la segmentación?</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En programación,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la segmentación de datos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se refiere a la división de un conjunto de datos en partes más pequeñas y manejables, cada una con características específicas. Esto permite un análisis más eficiente, un mejor rendimiento y una gestión más sencilla de la información, especialmente en conjuntos de datos grandes o complejos. Cambia la forma en que interpretas los datos. </a:t>
            </a:r>
            <a:r>
              <a:rPr lang="es-ES" sz="1600" b="1" dirty="0">
                <a:solidFill>
                  <a:srgbClr val="FFFF00"/>
                </a:solidFill>
                <a:latin typeface="Fira Sans Condensed Light" panose="020B0604020202020204" charset="0"/>
                <a:ea typeface="Fira Sans Condensed Light"/>
                <a:cs typeface="Times New Roman" panose="02020603050405020304" pitchFamily="18" charset="0"/>
                <a:sym typeface="Fira Sans Condensed Light"/>
              </a:rPr>
              <a:t>K-</a:t>
            </a:r>
            <a:r>
              <a:rPr lang="es-ES" sz="1600" b="1" dirty="0" err="1">
                <a:solidFill>
                  <a:srgbClr val="FFFF00"/>
                </a:solidFill>
                <a:latin typeface="Fira Sans Condensed Light" panose="020B0604020202020204" charset="0"/>
                <a:ea typeface="Fira Sans Condensed Light"/>
                <a:cs typeface="Times New Roman" panose="02020603050405020304" pitchFamily="18" charset="0"/>
                <a:sym typeface="Fira Sans Condensed Light"/>
              </a:rPr>
              <a:t>Means</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 es un algoritmo de </a:t>
            </a:r>
            <a:r>
              <a:rPr lang="es-ES" sz="1600" dirty="0" err="1">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clustering</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 o segmentación (agrupamiento no supervisado).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0" name="Google Shape;136;p27">
            <a:extLst>
              <a:ext uri="{FF2B5EF4-FFF2-40B4-BE49-F238E27FC236}">
                <a16:creationId xmlns:a16="http://schemas.microsoft.com/office/drawing/2014/main" id="{95F5374E-6138-6F35-E829-0991F21BBC98}"/>
              </a:ext>
            </a:extLst>
          </p:cNvPr>
          <p:cNvSpPr txBox="1">
            <a:spLocks/>
          </p:cNvSpPr>
          <p:nvPr/>
        </p:nvSpPr>
        <p:spPr>
          <a:xfrm rot="10800000" flipV="1">
            <a:off x="-215412" y="4583787"/>
            <a:ext cx="1746738" cy="559713"/>
          </a:xfrm>
          <a:prstGeom prst="rect">
            <a:avLst/>
          </a:prstGeom>
          <a:noFill/>
          <a:ln>
            <a:noFill/>
          </a:ln>
        </p:spPr>
        <p:txBody>
          <a:bodyPr spcFirstLastPara="1" wrap="square" lIns="91425" tIns="91425" rIns="91425" bIns="91425" anchor="ctr" anchorCtr="0">
            <a:noAutofit/>
          </a:bodyPr>
          <a:lstStyle/>
          <a:p>
            <a:pPr marL="457200" marR="0" lvl="0" indent="-304800" algn="ctr"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ctr"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a:t>
            </a:r>
          </a:p>
          <a:p>
            <a:pPr marL="457200" marR="0" lvl="0" indent="-304800" algn="ctr"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31" name="Picture 7" descr="Ejemplo de clustering con k-means en Python – Exponentis">
            <a:extLst>
              <a:ext uri="{FF2B5EF4-FFF2-40B4-BE49-F238E27FC236}">
                <a16:creationId xmlns:a16="http://schemas.microsoft.com/office/drawing/2014/main" id="{F5F2EBA8-D606-9C1F-3906-CF46E25380E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978" b="13839"/>
          <a:stretch>
            <a:fillRect/>
          </a:stretch>
        </p:blipFill>
        <p:spPr bwMode="auto">
          <a:xfrm>
            <a:off x="1586278" y="3023868"/>
            <a:ext cx="5971443" cy="2024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117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C8F81660-BC84-654A-79B0-8DE0CCA40DAF}"/>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663BF550-E90C-6FA9-5085-176319D86DDB}"/>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B7E01628-86B3-6199-7303-34C8B7FB0ADD}"/>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SEGMENTACIÓN</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1B312F7F-9354-DC67-369D-AF354B50FC0D}"/>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F78AB225-93D4-7893-423C-362032EFE643}"/>
              </a:ext>
            </a:extLst>
          </p:cNvPr>
          <p:cNvSpPr txBox="1"/>
          <p:nvPr/>
        </p:nvSpPr>
        <p:spPr>
          <a:xfrm>
            <a:off x="292281" y="1283677"/>
            <a:ext cx="8236713"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¿Cómo funciona K-</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Means</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b="1" dirty="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1.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Se elige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K</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 el número de </a:t>
            </a:r>
            <a:r>
              <a:rPr lang="es-ES" sz="1600" dirty="0" err="1">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clusters</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t>
            </a:r>
          </a:p>
          <a:p>
            <a:pPr algn="just"/>
            <a:r>
              <a:rPr lang="es-ES" sz="1600" b="1" dirty="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2.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El algoritmo inicializa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K puntos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aleatorios como centroides.</a:t>
            </a:r>
          </a:p>
          <a:p>
            <a:pPr algn="just"/>
            <a:r>
              <a:rPr lang="es-ES" sz="1600" b="1" dirty="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3.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Asigna cada punto de datos al centroide más cercano (formando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K grupos</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t>
            </a:r>
          </a:p>
          <a:p>
            <a:pPr algn="just"/>
            <a:r>
              <a:rPr lang="es-ES" sz="1600" b="1" dirty="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4.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Calcula el nuevo centroide de cada grupo (la media de sus puntos).</a:t>
            </a:r>
          </a:p>
          <a:p>
            <a:pPr algn="just"/>
            <a:r>
              <a:rPr lang="es-ES" sz="1600" b="1" dirty="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5.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Repite los pasos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3–4</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 hasta que los centroides ya no cambien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converge</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t>
            </a:r>
          </a:p>
        </p:txBody>
      </p:sp>
      <p:sp>
        <p:nvSpPr>
          <p:cNvPr id="10" name="Google Shape;136;p27">
            <a:extLst>
              <a:ext uri="{FF2B5EF4-FFF2-40B4-BE49-F238E27FC236}">
                <a16:creationId xmlns:a16="http://schemas.microsoft.com/office/drawing/2014/main" id="{BE2BF6F9-D8F8-E475-808E-CB885C4D3234}"/>
              </a:ext>
            </a:extLst>
          </p:cNvPr>
          <p:cNvSpPr txBox="1">
            <a:spLocks/>
          </p:cNvSpPr>
          <p:nvPr/>
        </p:nvSpPr>
        <p:spPr>
          <a:xfrm rot="10800000" flipV="1">
            <a:off x="-373996" y="4583787"/>
            <a:ext cx="1704243" cy="559713"/>
          </a:xfrm>
          <a:prstGeom prst="rect">
            <a:avLst/>
          </a:prstGeom>
          <a:noFill/>
          <a:ln>
            <a:noFill/>
          </a:ln>
        </p:spPr>
        <p:txBody>
          <a:bodyPr spcFirstLastPara="1" wrap="square" lIns="91425" tIns="91425" rIns="91425" bIns="91425" anchor="ctr" anchorCtr="0">
            <a:noAutofit/>
          </a:bodyPr>
          <a:lstStyle/>
          <a:p>
            <a:pPr marL="457200" marR="0" lvl="0" indent="-304800" algn="ctr"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ctr"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a:t>
            </a:r>
          </a:p>
          <a:p>
            <a:pPr marL="457200" marR="0" lvl="0" indent="-304800" algn="ctr"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PhD Alfredo</a:t>
            </a:r>
            <a:r>
              <a:rPr lang="es-ES" dirty="0">
                <a:solidFill>
                  <a:schemeClr val="bg1">
                    <a:lumMod val="60000"/>
                    <a:lumOff val="40000"/>
                  </a:schemeClr>
                </a:solidFill>
                <a:latin typeface="Fira Sans Condensed Light" charset="0"/>
                <a:ea typeface="Fira Sans Condensed Light"/>
                <a:cs typeface="Fira Sans Condensed Light"/>
                <a:sym typeface="Fira Sans Condensed Light"/>
              </a:rPr>
              <a:t> </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051" name="Picture 3" descr="Clustering: la fórmula secreta para llegar mejor a tus clientes - Keyrus |  Insights">
            <a:extLst>
              <a:ext uri="{FF2B5EF4-FFF2-40B4-BE49-F238E27FC236}">
                <a16:creationId xmlns:a16="http://schemas.microsoft.com/office/drawing/2014/main" id="{52EBC4EE-E85A-B443-2530-8370064AF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247" y="3017593"/>
            <a:ext cx="6483505" cy="2102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834292"/>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11146</TotalTime>
  <Words>1194</Words>
  <Application>Microsoft Office PowerPoint</Application>
  <PresentationFormat>Presentación en pantalla (16:9)</PresentationFormat>
  <Paragraphs>186</Paragraphs>
  <Slides>18</Slides>
  <Notes>18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Rajdhani</vt:lpstr>
      <vt:lpstr>Anton</vt:lpstr>
      <vt:lpstr>Fira Sans Condensed Light</vt:lpstr>
      <vt:lpstr>Arial</vt:lpstr>
      <vt:lpstr>Advent Pro Light</vt:lpstr>
      <vt:lpstr>Ai Tech Agency by Slidesgo</vt:lpstr>
      <vt:lpstr>Presentación de PowerPoint</vt:lpstr>
      <vt:lpstr>Bienvenida</vt:lpstr>
      <vt:lpstr>Presentación de PowerPoint</vt:lpstr>
      <vt:lpstr>METODOLOGÍA CRISP DM</vt:lpstr>
      <vt:lpstr>ANALÍTICA DE DATOS</vt:lpstr>
      <vt:lpstr>CLASE ANTERIOR</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309</cp:revision>
  <dcterms:modified xsi:type="dcterms:W3CDTF">2025-08-27T00:18:20Z</dcterms:modified>
</cp:coreProperties>
</file>