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8"/>
  </p:notesMasterIdLst>
  <p:sldIdLst>
    <p:sldId id="256" r:id="rId2"/>
    <p:sldId id="357" r:id="rId3"/>
    <p:sldId id="358" r:id="rId4"/>
    <p:sldId id="426" r:id="rId5"/>
    <p:sldId id="365" r:id="rId6"/>
    <p:sldId id="364" r:id="rId7"/>
    <p:sldId id="427" r:id="rId8"/>
    <p:sldId id="417" r:id="rId9"/>
    <p:sldId id="418" r:id="rId10"/>
    <p:sldId id="419" r:id="rId11"/>
    <p:sldId id="420" r:id="rId12"/>
    <p:sldId id="437" r:id="rId13"/>
    <p:sldId id="438" r:id="rId14"/>
    <p:sldId id="415" r:id="rId15"/>
    <p:sldId id="416" r:id="rId16"/>
    <p:sldId id="428" r:id="rId17"/>
    <p:sldId id="429" r:id="rId18"/>
    <p:sldId id="430" r:id="rId19"/>
    <p:sldId id="431" r:id="rId20"/>
    <p:sldId id="432" r:id="rId21"/>
    <p:sldId id="433" r:id="rId22"/>
    <p:sldId id="434" r:id="rId23"/>
    <p:sldId id="439" r:id="rId24"/>
    <p:sldId id="374" r:id="rId25"/>
    <p:sldId id="395" r:id="rId26"/>
    <p:sldId id="396" r:id="rId27"/>
    <p:sldId id="397" r:id="rId28"/>
    <p:sldId id="398" r:id="rId29"/>
    <p:sldId id="387" r:id="rId30"/>
    <p:sldId id="388" r:id="rId31"/>
    <p:sldId id="399" r:id="rId32"/>
    <p:sldId id="400" r:id="rId33"/>
    <p:sldId id="386" r:id="rId34"/>
    <p:sldId id="440" r:id="rId35"/>
    <p:sldId id="394" r:id="rId36"/>
    <p:sldId id="280" r:id="rId37"/>
  </p:sldIdLst>
  <p:sldSz cx="9144000" cy="5143500" type="screen16x9"/>
  <p:notesSz cx="6858000" cy="9144000"/>
  <p:embeddedFontLst>
    <p:embeddedFont>
      <p:font typeface="Advent Pro Light" panose="020B0604020202020204" charset="0"/>
      <p:regular r:id="rId39"/>
      <p:bold r:id="rId40"/>
    </p:embeddedFont>
    <p:embeddedFont>
      <p:font typeface="Anton" pitchFamily="2" charset="0"/>
      <p:regular r:id="rId41"/>
    </p:embeddedFont>
    <p:embeddedFont>
      <p:font typeface="Cambria Math" panose="02040503050406030204" pitchFamily="18" charset="0"/>
      <p:regular r:id="rId42"/>
    </p:embeddedFont>
    <p:embeddedFont>
      <p:font typeface="Fira Sans Condensed Light" panose="020B0403050000020004" pitchFamily="34" charset="0"/>
      <p:regular r:id="rId43"/>
      <p:bold r:id="rId44"/>
      <p:italic r:id="rId45"/>
      <p:boldItalic r:id="rId46"/>
    </p:embeddedFont>
    <p:embeddedFont>
      <p:font typeface="Rajdhani" panose="020B0604020202020204" charset="0"/>
      <p:regular r:id="rId47"/>
      <p:bold r:id="rId48"/>
    </p:embeddedFont>
    <p:embeddedFont>
      <p:font typeface="Segoe UI Semilight" panose="020B0402040204020203" pitchFamily="34" charset="0"/>
      <p:regular r:id="rId49"/>
      <p: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199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43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3337577-087C-F55D-AC50-05777423FA6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A8533A3-780D-F94C-AF20-34434164A7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AF0E044-2524-C3A0-BD67-90FB37E94C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50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D5B4C3B-43A3-C0BF-05BD-767038D683C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452227A-6CAB-5F14-8D55-1C2A9C073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32D3059-CE10-B2F0-7088-5286422DE2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246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770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7429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04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3424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1F3DA0DB-9621-2147-BE75-902111121B1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C34B72B-50A4-881E-7F5B-A0E4A2F6B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88121EC1-E97B-C0ED-0BF5-075CEE22EA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8480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3868EDA-0328-1919-0BD4-1552337F202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940EDB7-49CE-F023-AC4E-61454EB505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09D8A4F-2480-65F5-5B0C-E0552154B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0825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580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588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766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08570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30.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3.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TI3002C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30 de Septiembre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88193" y="1560705"/>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RELACIÓN CAUSAL</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relación causal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entre dos eventos existe si la ocurrencia del primero causa el otro. El primer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causa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y el segundo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efecto</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Una correlación entre dos variables no implica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causalidad</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Por otro lado, </a:t>
            </a:r>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si hay una relación causal entre dos variables, estas deben estar correlacionadas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098" name="Picture 2" descr="Causalidad, Validez y Confiabilidad | Concise Medical Knowledge">
            <a:extLst>
              <a:ext uri="{FF2B5EF4-FFF2-40B4-BE49-F238E27FC236}">
                <a16:creationId xmlns:a16="http://schemas.microsoft.com/office/drawing/2014/main" id="{05749E93-0926-2ED1-B5FF-295D585FA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811" y="2007991"/>
            <a:ext cx="5130323" cy="195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1: Correlación, pero no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los días lluviosos, se observa que más personas llevan paraguas, y también hay un aumento en el número de accidentes de tráfico.</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Descargar Hombrecon Paraguas Bajo La Lluvia Con Luces De La Ciudad Durante  Un Día Lluvioso. | Wallpapers.com">
            <a:extLst>
              <a:ext uri="{FF2B5EF4-FFF2-40B4-BE49-F238E27FC236}">
                <a16:creationId xmlns:a16="http://schemas.microsoft.com/office/drawing/2014/main" id="{7AB6E8E3-04B6-D050-C366-99C890DF0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913" y="2224255"/>
            <a:ext cx="3688373" cy="245891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4FFB778F-7F34-7E6B-8905-9335161F36B4}"/>
              </a:ext>
            </a:extLst>
          </p:cNvPr>
          <p:cNvSpPr txBox="1"/>
          <p:nvPr/>
        </p:nvSpPr>
        <p:spPr>
          <a:xfrm>
            <a:off x="281598" y="2111354"/>
            <a:ext cx="5151315"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a:t>
            </a:r>
            <a:r>
              <a:rPr lang="es-ES" sz="1600" dirty="0">
                <a:solidFill>
                  <a:schemeClr val="tx2"/>
                </a:solidFill>
                <a:latin typeface="Fira Sans Condensed Light" panose="020B0604020202020204" charset="0"/>
                <a:cs typeface="Times New Roman" panose="02020603050405020304" pitchFamily="18" charset="0"/>
              </a:rPr>
              <a:t>Existe una correlación entre el hecho de que las personas lleven paraguas y el aumento de accidentes de tráfico.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Por qué no hay causalidad: </a:t>
            </a:r>
            <a:r>
              <a:rPr lang="es-ES" sz="1600" dirty="0">
                <a:solidFill>
                  <a:schemeClr val="tx2"/>
                </a:solidFill>
                <a:latin typeface="Fira Sans Condensed Light" panose="020B0604020202020204" charset="0"/>
                <a:cs typeface="Times New Roman" panose="02020603050405020304" pitchFamily="18" charset="0"/>
              </a:rPr>
              <a:t>El hecho de que las personas lleven paraguas no causa los accidentes de tráfico. La causa real del aumento de accidentes es la lluvia. La lluvia afecta la visibilidad y la condición de las carreteras, lo que aumenta el riesgo de accidentes. En resumen, el paraguas es solo un indicador de que está lloviendo, pero no es la causa de los accidentes.</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spTree>
    <p:extLst>
      <p:ext uri="{BB962C8B-B14F-4D97-AF65-F5344CB8AC3E}">
        <p14:creationId xmlns:p14="http://schemas.microsoft.com/office/powerpoint/2010/main" val="119379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B325A2A-095B-5E2B-E2F7-70E6A72A504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160D7D5-ABEF-96B6-D527-E6E5B99C442D}"/>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8DBB7F1A-030E-7994-D151-D1B676E507B8}"/>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471A2DC-7E9D-5048-5D40-9549FDB2CE3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7EAF8514-A7C8-660D-6C19-8C8D9BD630F6}"/>
              </a:ext>
            </a:extLst>
          </p:cNvPr>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1: Correlación, pero no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los días lluviosos, se observa que más personas llevan paraguas, y también hay un aumento en el número de accidentes de tráfico.</a:t>
            </a:r>
          </a:p>
        </p:txBody>
      </p:sp>
      <p:sp>
        <p:nvSpPr>
          <p:cNvPr id="10" name="Google Shape;136;p27">
            <a:extLst>
              <a:ext uri="{FF2B5EF4-FFF2-40B4-BE49-F238E27FC236}">
                <a16:creationId xmlns:a16="http://schemas.microsoft.com/office/drawing/2014/main" id="{044EFB8F-3FE9-B7AA-7FFC-BDC41D73857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Descargar Hombrecon Paraguas Bajo La Lluvia Con Luces De La Ciudad Durante  Un Día Lluvioso. | Wallpapers.com">
            <a:extLst>
              <a:ext uri="{FF2B5EF4-FFF2-40B4-BE49-F238E27FC236}">
                <a16:creationId xmlns:a16="http://schemas.microsoft.com/office/drawing/2014/main" id="{5284F159-2630-F784-AAF7-4A86AA49B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31" y="2133146"/>
            <a:ext cx="4349994" cy="28999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5027CA9-1299-F315-9554-556F10CEF813}"/>
              </a:ext>
            </a:extLst>
          </p:cNvPr>
          <p:cNvSpPr txBox="1"/>
          <p:nvPr/>
        </p:nvSpPr>
        <p:spPr>
          <a:xfrm>
            <a:off x="600301" y="2620030"/>
            <a:ext cx="3844925" cy="824233"/>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Este es un ejemplo clásico de lo que se llama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espuria</a:t>
            </a:r>
            <a:r>
              <a:rPr lang="es-ES" sz="1600" dirty="0">
                <a:solidFill>
                  <a:schemeClr val="tx2"/>
                </a:solidFill>
                <a:latin typeface="Fira Sans Condensed Light" panose="020B0604020202020204" charset="0"/>
                <a:cs typeface="Times New Roman" panose="02020603050405020304" pitchFamily="18" charset="0"/>
              </a:rPr>
              <a:t>, donde dos variables están relacionadas debido a un factor común (en este caso, la lluvia) pero no existe una relación causal directa entre ellas.</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5074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537802D-B98E-B875-C4DB-665CA14E294F}"/>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02F1F3E-D2AD-406E-CFA1-5248035DF5B6}"/>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D91D8EC-3EED-3C69-ADFA-997E9D63FA00}"/>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D20F5FF-31C4-C266-4E6B-E3AF76E4280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11748CD8-2AD7-0E97-3727-C96EEEEA5159}"/>
              </a:ext>
            </a:extLst>
          </p:cNvPr>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2: Correlación y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Estudiantes que dedican más tiempo a estudiar tienen un mejor rendimiento académico.</a:t>
            </a:r>
          </a:p>
        </p:txBody>
      </p:sp>
      <p:sp>
        <p:nvSpPr>
          <p:cNvPr id="10" name="Google Shape;136;p27">
            <a:extLst>
              <a:ext uri="{FF2B5EF4-FFF2-40B4-BE49-F238E27FC236}">
                <a16:creationId xmlns:a16="http://schemas.microsoft.com/office/drawing/2014/main" id="{5179A9ED-61FC-51CC-09B7-C38CD534029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1603;p42">
            <a:extLst>
              <a:ext uri="{FF2B5EF4-FFF2-40B4-BE49-F238E27FC236}">
                <a16:creationId xmlns:a16="http://schemas.microsoft.com/office/drawing/2014/main" id="{46BE88F3-9E0C-3B29-9ECB-73403C312C5B}"/>
              </a:ext>
            </a:extLst>
          </p:cNvPr>
          <p:cNvSpPr txBox="1"/>
          <p:nvPr/>
        </p:nvSpPr>
        <p:spPr>
          <a:xfrm>
            <a:off x="281598" y="2111354"/>
            <a:ext cx="500917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a:t>
            </a:r>
            <a:r>
              <a:rPr lang="es-ES" sz="1600" dirty="0">
                <a:solidFill>
                  <a:schemeClr val="tx2"/>
                </a:solidFill>
                <a:latin typeface="Fira Sans Condensed Light" panose="020B0604020202020204" charset="0"/>
                <a:cs typeface="Times New Roman" panose="02020603050405020304" pitchFamily="18" charset="0"/>
              </a:rPr>
              <a:t>Existe una correlación entre el tiempo de estudio y las calificaciones. A medida que aumenta el tiempo que los estudiantes pasan estudiando, sus notas tienden a mejorar.</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Causalidad: </a:t>
            </a:r>
            <a:r>
              <a:rPr lang="es-ES" sz="1600" dirty="0">
                <a:solidFill>
                  <a:schemeClr val="tx2"/>
                </a:solidFill>
                <a:latin typeface="Fira Sans Condensed Light" panose="020B0604020202020204" charset="0"/>
                <a:cs typeface="Times New Roman" panose="02020603050405020304" pitchFamily="18" charset="0"/>
              </a:rPr>
              <a:t>El tiempo que un estudiante dedica a estudiar causa una mejora en sus calificaciones. Estudiar más permite entender mejor los temas, retener información y realizar mejores exámenes, lo que directamente influye en el rendimiento académico.</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pic>
        <p:nvPicPr>
          <p:cNvPr id="8" name="Imagen 7">
            <a:extLst>
              <a:ext uri="{FF2B5EF4-FFF2-40B4-BE49-F238E27FC236}">
                <a16:creationId xmlns:a16="http://schemas.microsoft.com/office/drawing/2014/main" id="{F4B610DB-DE64-87BB-B5A4-EB63C20605A8}"/>
              </a:ext>
            </a:extLst>
          </p:cNvPr>
          <p:cNvPicPr>
            <a:picLocks noChangeAspect="1"/>
          </p:cNvPicPr>
          <p:nvPr/>
        </p:nvPicPr>
        <p:blipFill>
          <a:blip r:embed="rId4"/>
          <a:srcRect l="8119" r="7308"/>
          <a:stretch>
            <a:fillRect/>
          </a:stretch>
        </p:blipFill>
        <p:spPr>
          <a:xfrm>
            <a:off x="5311286" y="2281036"/>
            <a:ext cx="3751207" cy="2150287"/>
          </a:xfrm>
          <a:prstGeom prst="rect">
            <a:avLst/>
          </a:prstGeom>
        </p:spPr>
      </p:pic>
    </p:spTree>
    <p:extLst>
      <p:ext uri="{BB962C8B-B14F-4D97-AF65-F5344CB8AC3E}">
        <p14:creationId xmlns:p14="http://schemas.microsoft.com/office/powerpoint/2010/main" val="71540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a:t>
            </a:r>
            <a:r>
              <a:rPr lang="es-ES" sz="1600" b="1" dirty="0">
                <a:solidFill>
                  <a:schemeClr val="tx2"/>
                </a:solidFill>
                <a:latin typeface="Fira Sans Condensed Light" panose="020B0604020202020204" charset="0"/>
                <a:cs typeface="Times New Roman" panose="02020603050405020304" pitchFamily="18" charset="0"/>
              </a:rPr>
              <a:t>visualización de datos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es la representación gráfica de información y datos. Al utilizar elementos visuales como cuadros, gráficos y mapas, las herramientas de visualización de datos proporcionan una manera accesible de ver y comprender tendencias, valores atípicos y patrones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p:cNvPicPr>
            <a:picLocks noChangeAspect="1" noChangeArrowheads="1"/>
          </p:cNvPicPr>
          <p:nvPr/>
        </p:nvPicPr>
        <p:blipFill>
          <a:blip r:embed="rId4"/>
          <a:srcRect l="27918" t="311"/>
          <a:stretch>
            <a:fillRect/>
          </a:stretch>
        </p:blipFill>
        <p:spPr bwMode="auto">
          <a:xfrm>
            <a:off x="4202666" y="1557493"/>
            <a:ext cx="4592820" cy="3304652"/>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el mundo de los negocios, las herramientas y tecnologías de visualización de datos son esenciales para analizar grandes cantidades de información y tomar decisiones basadas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1" name="Picture 3"/>
          <p:cNvPicPr>
            <a:picLocks noChangeAspect="1" noChangeArrowheads="1"/>
          </p:cNvPicPr>
          <p:nvPr/>
        </p:nvPicPr>
        <p:blipFill>
          <a:blip r:embed="rId4"/>
          <a:srcRect/>
          <a:stretch>
            <a:fillRect/>
          </a:stretch>
        </p:blipFill>
        <p:spPr bwMode="auto">
          <a:xfrm>
            <a:off x="4057304" y="1723345"/>
            <a:ext cx="4963340" cy="276826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07975" y="1425216"/>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Existen numerosas herramientas para la visualización y el análisis de datos. Van desde lo simple a lo complejo, desde lo intuitivo a lo obtuso. No todas las herramientas son adecuadas para todas las personas que buscan aprender </a:t>
            </a:r>
            <a:r>
              <a:rPr lang="es-ES" sz="1600" b="1" dirty="0">
                <a:solidFill>
                  <a:schemeClr val="tx2"/>
                </a:solidFill>
                <a:latin typeface="Fira Sans Condensed Light" panose="020B0604020202020204" charset="0"/>
                <a:cs typeface="Times New Roman" panose="02020603050405020304" pitchFamily="18" charset="0"/>
              </a:rPr>
              <a:t>técnicas de visualización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no todas las herramientas pueden escalarse para los fines del sector o la empresa.</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p:cNvPicPr>
            <a:picLocks noChangeAspect="1" noChangeArrowheads="1"/>
          </p:cNvPicPr>
          <p:nvPr/>
        </p:nvPicPr>
        <p:blipFill>
          <a:blip r:embed="rId4"/>
          <a:srcRect/>
          <a:stretch>
            <a:fillRect/>
          </a:stretch>
        </p:blipFill>
        <p:spPr bwMode="auto">
          <a:xfrm>
            <a:off x="3994838" y="1684826"/>
            <a:ext cx="4997925" cy="25053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61740" y="1266090"/>
            <a:ext cx="6933363" cy="53256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 continuación se muestran algunas formas de visualización de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122" name="Picture 2" descr="Seis consejos para optimizar la visualización de datos en las empresa |  Gobierno IT | HayCanal"/>
          <p:cNvPicPr>
            <a:picLocks noChangeAspect="1" noChangeArrowheads="1"/>
          </p:cNvPicPr>
          <p:nvPr/>
        </p:nvPicPr>
        <p:blipFill>
          <a:blip r:embed="rId4"/>
          <a:srcRect/>
          <a:stretch>
            <a:fillRect/>
          </a:stretch>
        </p:blipFill>
        <p:spPr bwMode="auto">
          <a:xfrm>
            <a:off x="1471910" y="1784419"/>
            <a:ext cx="6245225" cy="2949135"/>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ETL(Extract, Transform and Loading)</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07250"/>
            <a:ext cx="30647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ETL es un tipo de integración de datos que hace referencia a los tres pasos (extraer, transformar, cargar) que se utilizan para mezclar datos de múltiples fuentes. Se utiliza a menudo para construir un almacén de datos.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7106" name="Picture 2" descr="Qué son los procesos ETL? - Tableau Peru"/>
          <p:cNvPicPr>
            <a:picLocks noChangeAspect="1" noChangeArrowheads="1"/>
          </p:cNvPicPr>
          <p:nvPr/>
        </p:nvPicPr>
        <p:blipFill>
          <a:blip r:embed="rId4"/>
          <a:srcRect/>
          <a:stretch>
            <a:fillRect/>
          </a:stretch>
        </p:blipFill>
        <p:spPr bwMode="auto">
          <a:xfrm>
            <a:off x="4672309" y="1577590"/>
            <a:ext cx="3336227" cy="33362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55926"/>
            <a:ext cx="3970948"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Cuando los datos contienen una gran cantidad de elementos, para facilitar los cálculos es necesario agruparlos, a estos grupos se los llama </a:t>
            </a:r>
            <a:r>
              <a:rPr lang="es-ES" sz="1800" dirty="0">
                <a:solidFill>
                  <a:schemeClr val="tx2"/>
                </a:solidFill>
                <a:latin typeface="Fira Sans Condensed Light" panose="020B0604020202020204" charset="0"/>
                <a:cs typeface="Times New Roman" panose="02020603050405020304" pitchFamily="18" charset="0"/>
              </a:rPr>
              <a:t>intervalos o clases</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Un intervalo es una serie de números incluidos entre dos extremos, así por ejemplo, el </a:t>
            </a:r>
            <a:r>
              <a:rPr lang="es-ES" sz="1800" b="1" dirty="0">
                <a:solidFill>
                  <a:schemeClr val="tx2"/>
                </a:solidFill>
                <a:latin typeface="Fira Sans Condensed Light" panose="020B0604020202020204" charset="0"/>
                <a:cs typeface="Times New Roman" panose="02020603050405020304" pitchFamily="18" charset="0"/>
              </a:rPr>
              <a:t>intervalo 8.2 – 15.5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está formado por números entre </a:t>
            </a:r>
            <a:r>
              <a:rPr lang="es-ES" sz="1800" b="1" dirty="0">
                <a:solidFill>
                  <a:schemeClr val="tx2"/>
                </a:solidFill>
                <a:latin typeface="Fira Sans Condensed Light" panose="020B0604020202020204" charset="0"/>
                <a:cs typeface="Times New Roman" panose="02020603050405020304" pitchFamily="18" charset="0"/>
              </a:rPr>
              <a:t>el límite inferior 8.2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800" b="1" dirty="0">
                <a:solidFill>
                  <a:schemeClr val="tx2"/>
                </a:solidFill>
                <a:latin typeface="Fira Sans Condensed Light" panose="020B0604020202020204" charset="0"/>
                <a:cs typeface="Times New Roman" panose="02020603050405020304" pitchFamily="18" charset="0"/>
              </a:rPr>
              <a:t>el límite superior 15.5</a:t>
            </a:r>
            <a:r>
              <a:rPr lang="es-ES" sz="1800" dirty="0">
                <a:solidFill>
                  <a:schemeClr val="tx2"/>
                </a:solidFill>
                <a:latin typeface="Fira Sans Condensed Light" panose="020B0604020202020204" charset="0"/>
                <a:cs typeface="Times New Roman" panose="02020603050405020304" pitchFamily="18" charset="0"/>
              </a:rPr>
              <a:t>.</a:t>
            </a:r>
            <a:endParaRPr lang="es-ES"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8569294C-2C4E-E6C9-ACEF-DFEEC3F0DDA7}"/>
              </a:ext>
            </a:extLst>
          </p:cNvPr>
          <p:cNvPicPr>
            <a:picLocks noChangeAspect="1"/>
          </p:cNvPicPr>
          <p:nvPr/>
        </p:nvPicPr>
        <p:blipFill>
          <a:blip r:embed="rId4"/>
          <a:stretch>
            <a:fillRect/>
          </a:stretch>
        </p:blipFill>
        <p:spPr>
          <a:xfrm>
            <a:off x="4794532" y="1630661"/>
            <a:ext cx="3830776" cy="2982438"/>
          </a:xfrm>
          <a:prstGeom prst="rect">
            <a:avLst/>
          </a:prstGeom>
        </p:spPr>
      </p:pic>
    </p:spTree>
    <p:extLst>
      <p:ext uri="{BB962C8B-B14F-4D97-AF65-F5344CB8AC3E}">
        <p14:creationId xmlns:p14="http://schemas.microsoft.com/office/powerpoint/2010/main" val="397583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b="1" dirty="0">
                <a:solidFill>
                  <a:schemeClr val="tx2"/>
                </a:solidFill>
                <a:latin typeface="Fira Sans Condensed Light" panose="020B0604020202020204" charset="0"/>
                <a:cs typeface="Times New Roman" panose="02020603050405020304" pitchFamily="18" charset="0"/>
              </a:rPr>
              <a:t>Las reglas generales para determinar distribuciones de frecuencias para  datos agrupados en intervalos son:</a:t>
            </a: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1.- </a:t>
            </a:r>
            <a:r>
              <a:rPr lang="es-ES" sz="1800" dirty="0">
                <a:solidFill>
                  <a:schemeClr val="tx2"/>
                </a:solidFill>
                <a:latin typeface="Fira Sans Condensed Light" panose="020B0604020202020204" charset="0"/>
                <a:cs typeface="Times New Roman" panose="02020603050405020304" pitchFamily="18" charset="0"/>
              </a:rPr>
              <a:t>Calcular el Rango (R).-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También se llama recorrido o amplitud total. Es a diferencia entre el valor mayor y el menor de los datos.</a:t>
            </a:r>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2" name="Picture 4">
            <a:extLst>
              <a:ext uri="{FF2B5EF4-FFF2-40B4-BE49-F238E27FC236}">
                <a16:creationId xmlns:a16="http://schemas.microsoft.com/office/drawing/2014/main" id="{7508E0BF-7862-8FB5-BE04-42D41F189C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611" y="3452849"/>
            <a:ext cx="3238778" cy="827125"/>
          </a:xfrm>
          <a:prstGeom prst="rect">
            <a:avLst/>
          </a:prstGeom>
          <a:solidFill>
            <a:schemeClr val="bg1">
              <a:lumMod val="60000"/>
              <a:lumOff val="40000"/>
            </a:schemeClr>
          </a:solidFill>
        </p:spPr>
      </p:pic>
    </p:spTree>
    <p:extLst>
      <p:ext uri="{BB962C8B-B14F-4D97-AF65-F5344CB8AC3E}">
        <p14:creationId xmlns:p14="http://schemas.microsoft.com/office/powerpoint/2010/main" val="4049479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2.- </a:t>
            </a:r>
            <a:r>
              <a:rPr lang="es-ES" sz="1800" dirty="0">
                <a:solidFill>
                  <a:schemeClr val="tx2"/>
                </a:solidFill>
                <a:latin typeface="Fira Sans Condensed Light" panose="020B0604020202020204" charset="0"/>
                <a:cs typeface="Times New Roman" panose="02020603050405020304" pitchFamily="18" charset="0"/>
              </a:rPr>
              <a:t>Seleccionar el Número de Intervalos de Clase (ni).-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No debe ser menor de 5 y mayor de 12, ya que un número mayor o menor de clase podría afectar el comportamiento de los datos. Para calcular el número de intervalos se aplica la </a:t>
            </a:r>
            <a:r>
              <a:rPr lang="es-ES" sz="1800" dirty="0">
                <a:solidFill>
                  <a:schemeClr val="tx2"/>
                </a:solidFill>
                <a:latin typeface="Fira Sans Condensed Light" panose="020B0604020202020204" charset="0"/>
                <a:cs typeface="Times New Roman" panose="02020603050405020304" pitchFamily="18" charset="0"/>
              </a:rPr>
              <a:t>regla de Sturges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(Donde “</a:t>
            </a:r>
            <a:r>
              <a:rPr lang="es-ES" sz="1800" dirty="0">
                <a:solidFill>
                  <a:schemeClr val="tx2"/>
                </a:solidFill>
                <a:latin typeface="Fira Sans Condensed Light" panose="020B0604020202020204" charset="0"/>
                <a:cs typeface="Times New Roman" panose="02020603050405020304" pitchFamily="18" charset="0"/>
              </a:rPr>
              <a:t>n”</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el tamaño de la muestra.):</a:t>
            </a:r>
            <a:endParaRPr lang="es-ES" sz="18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a:extLst>
              <a:ext uri="{FF2B5EF4-FFF2-40B4-BE49-F238E27FC236}">
                <a16:creationId xmlns:a16="http://schemas.microsoft.com/office/drawing/2014/main" id="{D8E6697E-FB64-28E8-9BC7-49B6CEE8F0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6764" y="3100669"/>
            <a:ext cx="4130471" cy="838285"/>
          </a:xfrm>
          <a:prstGeom prst="rect">
            <a:avLst/>
          </a:prstGeom>
          <a:solidFill>
            <a:schemeClr val="bg1">
              <a:lumMod val="60000"/>
              <a:lumOff val="40000"/>
            </a:schemeClr>
          </a:solidFill>
        </p:spPr>
      </p:pic>
    </p:spTree>
    <p:extLst>
      <p:ext uri="{BB962C8B-B14F-4D97-AF65-F5344CB8AC3E}">
        <p14:creationId xmlns:p14="http://schemas.microsoft.com/office/powerpoint/2010/main" val="1798494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3.- </a:t>
            </a:r>
            <a:r>
              <a:rPr lang="es-ES" sz="1800" dirty="0">
                <a:solidFill>
                  <a:schemeClr val="tx2"/>
                </a:solidFill>
                <a:latin typeface="Fira Sans Condensed Light" panose="020B0604020202020204" charset="0"/>
                <a:cs typeface="Times New Roman" panose="02020603050405020304" pitchFamily="18" charset="0"/>
              </a:rPr>
              <a:t>Calcular el Ancho del Intervalo ( i ).-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Se obtiene dividiendo el Rango (R) entre el número de intervalos (ni).</a:t>
            </a:r>
            <a:endParaRPr lang="es-ES"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098" name="Picture 2">
            <a:extLst>
              <a:ext uri="{FF2B5EF4-FFF2-40B4-BE49-F238E27FC236}">
                <a16:creationId xmlns:a16="http://schemas.microsoft.com/office/drawing/2014/main" id="{4292010C-6E83-FFA7-0ED0-4C9B69A72E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6619" y="2571750"/>
            <a:ext cx="1317810" cy="1317810"/>
          </a:xfrm>
          <a:prstGeom prst="rect">
            <a:avLst/>
          </a:prstGeom>
          <a:solidFill>
            <a:schemeClr val="bg1">
              <a:lumMod val="60000"/>
              <a:lumOff val="40000"/>
            </a:schemeClr>
          </a:solidFill>
        </p:spPr>
      </p:pic>
    </p:spTree>
    <p:extLst>
      <p:ext uri="{BB962C8B-B14F-4D97-AF65-F5344CB8AC3E}">
        <p14:creationId xmlns:p14="http://schemas.microsoft.com/office/powerpoint/2010/main" val="4011576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3F8A13C-9F3B-9777-0E72-D05C2CE38EF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34BEC12-E59C-4B8A-4D70-35699B9E33EE}"/>
              </a:ext>
            </a:extLst>
          </p:cNvPr>
          <p:cNvSpPr txBox="1">
            <a:spLocks noGrp="1"/>
          </p:cNvSpPr>
          <p:nvPr>
            <p:ph type="title"/>
          </p:nvPr>
        </p:nvSpPr>
        <p:spPr>
          <a:xfrm>
            <a:off x="522824" y="971850"/>
            <a:ext cx="4049175"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77A9049C-2A94-B3FB-D98D-98FF3CA7A08C}"/>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-Regresión Lineal Simple en Python</a:t>
            </a:r>
          </a:p>
          <a:p>
            <a:pPr marL="146050" lvl="0" indent="0">
              <a:buSzPts val="1300"/>
            </a:pPr>
            <a:r>
              <a:rPr lang="es-ES" dirty="0"/>
              <a:t>-Regresión Lineal Múltiple en Python</a:t>
            </a:r>
          </a:p>
        </p:txBody>
      </p:sp>
      <p:sp>
        <p:nvSpPr>
          <p:cNvPr id="176" name="Google Shape;176;p30">
            <a:extLst>
              <a:ext uri="{FF2B5EF4-FFF2-40B4-BE49-F238E27FC236}">
                <a16:creationId xmlns:a16="http://schemas.microsoft.com/office/drawing/2014/main" id="{EEB706B8-EB91-1E83-E144-EC5DDFF1EA81}"/>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368B3513-670A-BC02-9309-F85548336D49}"/>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D5C76906-0222-048D-9E10-E4AB262F7D6F}"/>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11DA53BD-E3D1-4C40-E74B-69FFB3AAA84B}"/>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54458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4"/>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spTree>
    <p:extLst>
      <p:ext uri="{BB962C8B-B14F-4D97-AF65-F5344CB8AC3E}">
        <p14:creationId xmlns:p14="http://schemas.microsoft.com/office/powerpoint/2010/main" val="910845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4"/>
          <a:srcRect t="-10908" r="7187" b="1"/>
          <a:stretch/>
        </p:blipFill>
        <p:spPr>
          <a:xfrm>
            <a:off x="6506470" y="2822971"/>
            <a:ext cx="2524986" cy="645482"/>
          </a:xfrm>
          <a:prstGeom prst="rect">
            <a:avLst/>
          </a:prstGeom>
        </p:spPr>
      </p:pic>
    </p:spTree>
    <p:extLst>
      <p:ext uri="{BB962C8B-B14F-4D97-AF65-F5344CB8AC3E}">
        <p14:creationId xmlns:p14="http://schemas.microsoft.com/office/powerpoint/2010/main" val="11096433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4"/>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7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spTree>
    <p:extLst>
      <p:ext uri="{BB962C8B-B14F-4D97-AF65-F5344CB8AC3E}">
        <p14:creationId xmlns:p14="http://schemas.microsoft.com/office/powerpoint/2010/main" val="2558789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8316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81580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380282"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41" name="Picture 4" descr="The Learning Gate | Tec de Monterrey"/>
          <p:cNvPicPr>
            <a:picLocks noChangeAspect="1" noChangeArrowheads="1"/>
          </p:cNvPicPr>
          <p:nvPr/>
        </p:nvPicPr>
        <p:blipFill>
          <a:blip r:embed="rId7">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735675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7CFE513-BE0D-6D89-2AB5-F5BD65582197}"/>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43B2DF62-4F4E-8899-479F-67EA0C26D85F}"/>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FF89FFF-F273-9B01-DBF9-746AFC110DC7}"/>
              </a:ext>
            </a:extLst>
          </p:cNvPr>
          <p:cNvSpPr txBox="1">
            <a:spLocks/>
          </p:cNvSpPr>
          <p:nvPr/>
        </p:nvSpPr>
        <p:spPr>
          <a:xfrm>
            <a:off x="378522" y="768707"/>
            <a:ext cx="8237940"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8EC234F-19B6-93E2-C7E8-5F347796F8AA}"/>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FE9EFDA9-C590-FE8B-4EC4-4265EEBB3CB0}"/>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Regresión Lineal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dentro del repositorio crear una carpeta con el nombre: </a:t>
            </a:r>
            <a:r>
              <a:rPr lang="es-ES" sz="1600" b="1" dirty="0">
                <a:solidFill>
                  <a:schemeClr val="tx2"/>
                </a:solidFill>
                <a:latin typeface="Fira Sans Condensed Light" panose="020B0604020202020204" charset="0"/>
                <a:cs typeface="Times New Roman" panose="02020603050405020304" pitchFamily="18" charset="0"/>
              </a:rPr>
              <a:t>Actividad 2.1</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del </a:t>
            </a:r>
            <a:r>
              <a:rPr lang="es-ES" sz="1600" b="1" dirty="0" err="1">
                <a:solidFill>
                  <a:schemeClr val="tx2"/>
                </a:solidFill>
                <a:latin typeface="Fira Sans Condensed Light" panose="020B0604020202020204" charset="0"/>
                <a:cs typeface="Times New Roman" panose="02020603050405020304" pitchFamily="18" charset="0"/>
              </a:rPr>
              <a:t>Datathon</a:t>
            </a:r>
            <a:r>
              <a:rPr lang="es-ES" sz="1600" b="1" dirty="0">
                <a:solidFill>
                  <a:schemeClr val="tx2"/>
                </a:solidFill>
                <a:latin typeface="Fira Sans Condensed Light" panose="020B0604020202020204" charset="0"/>
                <a:cs typeface="Times New Roman" panose="02020603050405020304" pitchFamily="18" charset="0"/>
              </a:rPr>
              <a:t> (01_DiatomInventories_GTstudentproject_B.csv)</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Convertir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acuerdo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jerarquía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frecuencias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i="1" dirty="0">
                <a:solidFill>
                  <a:schemeClr val="tx2"/>
                </a:solidFill>
                <a:latin typeface="Fira Sans Condensed Light" panose="020B0604020202020204" charset="0"/>
                <a:cs typeface="Times New Roman" panose="02020603050405020304" pitchFamily="18" charset="0"/>
              </a:rPr>
              <a:t>Mayor </a:t>
            </a:r>
            <a:r>
              <a:rPr lang="en-US" sz="1600" i="1" dirty="0" err="1">
                <a:solidFill>
                  <a:schemeClr val="tx2"/>
                </a:solidFill>
                <a:latin typeface="Fira Sans Condensed Light" panose="020B0604020202020204" charset="0"/>
                <a:cs typeface="Times New Roman" panose="02020603050405020304" pitchFamily="18" charset="0"/>
              </a:rPr>
              <a:t>Frecuencia</a:t>
            </a:r>
            <a:r>
              <a:rPr lang="en-US" sz="1600" i="1" dirty="0">
                <a:solidFill>
                  <a:schemeClr val="tx2"/>
                </a:solidFill>
                <a:latin typeface="Fira Sans Condensed Light" panose="020B0604020202020204" charset="0"/>
                <a:cs typeface="Times New Roman" panose="02020603050405020304" pitchFamily="18" charset="0"/>
              </a:rPr>
              <a:t> = 1</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TaxonName</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TaxonCode</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SamplingOperations_code</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CodeSite_SamplingOperations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Date_SamplingOperation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Verificar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dataframe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únicamente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REGRESIÓN LINEAL SIMPLE</a:t>
            </a: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 pares de variables con mayor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apoyándote</a:t>
            </a:r>
            <a:r>
              <a:rPr lang="en-US" sz="1600" dirty="0">
                <a:solidFill>
                  <a:schemeClr val="tx2"/>
                </a:solidFill>
                <a:latin typeface="Fira Sans Condensed Light" panose="020B0604020202020204" charset="0"/>
                <a:cs typeface="Times New Roman" panose="02020603050405020304" pitchFamily="18" charset="0"/>
              </a:rPr>
              <a:t> de la </a:t>
            </a:r>
            <a:r>
              <a:rPr lang="en-US" sz="1600" dirty="0" err="1">
                <a:solidFill>
                  <a:schemeClr val="tx2"/>
                </a:solidFill>
                <a:latin typeface="Fira Sans Condensed Light" panose="020B0604020202020204" charset="0"/>
                <a:cs typeface="Times New Roman" panose="02020603050405020304" pitchFamily="18" charset="0"/>
              </a:rPr>
              <a:t>herramienta</a:t>
            </a:r>
            <a:r>
              <a:rPr lang="en-US" sz="1600" dirty="0">
                <a:solidFill>
                  <a:schemeClr val="tx2"/>
                </a:solidFill>
                <a:latin typeface="Fira Sans Condensed Light" panose="020B0604020202020204" charset="0"/>
                <a:cs typeface="Times New Roman" panose="02020603050405020304" pitchFamily="18" charset="0"/>
              </a:rPr>
              <a:t> Heatmap</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2" name="Google Shape;136;p27">
            <a:extLst>
              <a:ext uri="{FF2B5EF4-FFF2-40B4-BE49-F238E27FC236}">
                <a16:creationId xmlns:a16="http://schemas.microsoft.com/office/drawing/2014/main" id="{19191FFE-2A32-8324-D487-3A77502D3CBF}"/>
              </a:ext>
            </a:extLst>
          </p:cNvPr>
          <p:cNvSpPr txBox="1">
            <a:spLocks/>
          </p:cNvSpPr>
          <p:nvPr/>
        </p:nvSpPr>
        <p:spPr>
          <a:xfrm>
            <a:off x="-23446" y="5028291"/>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900721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33538"/>
            <a:ext cx="8120709"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2.1</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REGRESIÓN LINEAL MÚLTIPLE </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regression lineal multiple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cuantitativa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t>
            </a:r>
            <a:r>
              <a:rPr lang="es-ES" sz="1600" b="1" dirty="0" err="1">
                <a:solidFill>
                  <a:schemeClr val="tx2"/>
                </a:solidFill>
                <a:latin typeface="Fira Sans Condensed Light" panose="020B0604020202020204" charset="0"/>
                <a:cs typeface="Times New Roman" panose="02020603050405020304" pitchFamily="18" charset="0"/>
              </a:rPr>
              <a:t>TaxonName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TaxonCode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SamplingOperations_code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CodeSite_SamplingOperations</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Date_SamplingOperation</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Abundance_nbcell</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TotalAbundance_SamplingOperation</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Abundance_pm</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calor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lineales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simples).</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(reporte. </a:t>
            </a:r>
            <a:r>
              <a:rPr lang="es-ES" sz="1600" b="1" dirty="0" err="1">
                <a:solidFill>
                  <a:schemeClr val="tx2"/>
                </a:solidFill>
                <a:latin typeface="Fira Sans Condensed Light" panose="020B0604020202020204" charset="0"/>
                <a:cs typeface="Times New Roman" panose="02020603050405020304" pitchFamily="18" charset="0"/>
              </a:rPr>
              <a:t>pdf</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hallazgos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análisis de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Lineal Simple y </a:t>
            </a:r>
            <a:r>
              <a:rPr lang="en-US" sz="1600" b="1" dirty="0" err="1">
                <a:solidFill>
                  <a:schemeClr val="tx2"/>
                </a:solidFill>
                <a:latin typeface="Fira Sans Condensed Light" panose="020B0604020202020204" charset="0"/>
                <a:cs typeface="Times New Roman" panose="02020603050405020304" pitchFamily="18" charset="0"/>
              </a:rPr>
              <a:t>Múltiple</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23446" y="5028291"/>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https://itesm.zoom.us/j/9648719322</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4" y="971850"/>
            <a:ext cx="4049175"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-Coeficiente Correlación vs Causa-Efecto</a:t>
            </a:r>
          </a:p>
          <a:p>
            <a:pPr marL="146050" lvl="0" indent="0">
              <a:buSzPts val="1300"/>
            </a:pPr>
            <a:r>
              <a:rPr lang="es-ES" dirty="0"/>
              <a:t>-Extracción de características</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POSITIVA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correlación es una medida o grado de relación entre dos variables. Un conjunto de datos puede ser positivamente correlacionado, negativamente correlacionado o no correlacionado del todo. Así como un conjunto de valores incrementa el otro conjunto tiende a aumentar,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positiva.</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a:extLst>
              <a:ext uri="{FF2B5EF4-FFF2-40B4-BE49-F238E27FC236}">
                <a16:creationId xmlns:a16="http://schemas.microsoft.com/office/drawing/2014/main" id="{73F92E8F-31E5-C839-D139-1E1F1E83F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75390"/>
            <a:ext cx="3347394" cy="334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1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NEGATIVA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Así como un conjunto de valores incrementa el otro conjunto tiende a disminuir,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negativa</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a:extLst>
              <a:ext uri="{FF2B5EF4-FFF2-40B4-BE49-F238E27FC236}">
                <a16:creationId xmlns:a16="http://schemas.microsoft.com/office/drawing/2014/main" id="{C9FA02B0-5734-9513-882B-F2534094B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9243"/>
            <a:ext cx="3353541" cy="335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NULA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Si el cambio en los valores de un conjunto no tiene efecto en los valores del otro, entonces esto es llamado como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"no correlación"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cero".</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074" name="Picture 2">
            <a:extLst>
              <a:ext uri="{FF2B5EF4-FFF2-40B4-BE49-F238E27FC236}">
                <a16:creationId xmlns:a16="http://schemas.microsoft.com/office/drawing/2014/main" id="{E217CEFE-2DA7-4155-CC17-5B1015E06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046" y="1481843"/>
            <a:ext cx="3433396" cy="343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3246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10426</TotalTime>
  <Words>2355</Words>
  <Application>Microsoft Office PowerPoint</Application>
  <PresentationFormat>Presentación en pantalla (16:9)</PresentationFormat>
  <Paragraphs>305</Paragraphs>
  <Slides>36</Slides>
  <Notes>36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Arial</vt:lpstr>
      <vt:lpstr>Cambria Math</vt:lpstr>
      <vt:lpstr>Anton</vt:lpstr>
      <vt:lpstr>Advent Pro Light</vt:lpstr>
      <vt:lpstr>Fira Sans Condensed Light</vt:lpstr>
      <vt:lpstr>Rajdhani</vt:lpstr>
      <vt:lpstr>Segoe UI Semilight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282</cp:revision>
  <dcterms:modified xsi:type="dcterms:W3CDTF">2025-09-30T20:31:30Z</dcterms:modified>
</cp:coreProperties>
</file>