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2"/>
  </p:notesMasterIdLst>
  <p:sldIdLst>
    <p:sldId id="256" r:id="rId2"/>
    <p:sldId id="357" r:id="rId3"/>
    <p:sldId id="358" r:id="rId4"/>
    <p:sldId id="426" r:id="rId5"/>
    <p:sldId id="365" r:id="rId6"/>
    <p:sldId id="439" r:id="rId7"/>
    <p:sldId id="374" r:id="rId8"/>
    <p:sldId id="395" r:id="rId9"/>
    <p:sldId id="396" r:id="rId10"/>
    <p:sldId id="397" r:id="rId11"/>
    <p:sldId id="398" r:id="rId12"/>
    <p:sldId id="387" r:id="rId13"/>
    <p:sldId id="388" r:id="rId14"/>
    <p:sldId id="399" r:id="rId15"/>
    <p:sldId id="400" r:id="rId16"/>
    <p:sldId id="386" r:id="rId17"/>
    <p:sldId id="441" r:id="rId18"/>
    <p:sldId id="440" r:id="rId19"/>
    <p:sldId id="394" r:id="rId20"/>
    <p:sldId id="280" r:id="rId21"/>
  </p:sldIdLst>
  <p:sldSz cx="9144000" cy="5143500" type="screen16x9"/>
  <p:notesSz cx="6858000" cy="9144000"/>
  <p:embeddedFontLst>
    <p:embeddedFont>
      <p:font typeface="Advent Pro Light" panose="020B0604020202020204" charset="0"/>
      <p:regular r:id="rId23"/>
      <p:bold r:id="rId24"/>
    </p:embeddedFont>
    <p:embeddedFont>
      <p:font typeface="Anton" pitchFamily="2" charset="0"/>
      <p:regular r:id="rId25"/>
    </p:embeddedFont>
    <p:embeddedFont>
      <p:font typeface="Cambria Math" panose="02040503050406030204" pitchFamily="18" charset="0"/>
      <p:regular r:id="rId26"/>
    </p:embeddedFont>
    <p:embeddedFont>
      <p:font typeface="Fira Sans Condensed Light" panose="020B0403050000020004" pitchFamily="34" charset="0"/>
      <p:regular r:id="rId27"/>
      <p:bold r:id="rId28"/>
      <p:italic r:id="rId29"/>
      <p:boldItalic r:id="rId30"/>
    </p:embeddedFont>
    <p:embeddedFont>
      <p:font typeface="Rajdhani" panose="020B0604020202020204" charset="0"/>
      <p:regular r:id="rId31"/>
      <p:bold r:id="rId32"/>
    </p:embeddedFont>
    <p:embeddedFont>
      <p:font typeface="Segoe UI Semilight" panose="020B0402040204020203" pitchFamily="34" charset="0"/>
      <p:regular r:id="rId33"/>
      <p: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79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6589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E6311928-F26E-F3D4-9A6D-A399B6CF6A1F}"/>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EC242F00-581F-A0AB-2239-02ED798460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77C46BB6-EB36-DF98-61B9-0A40AF1A69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4486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93868EDA-0328-1919-0BD4-1552337F202E}"/>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940EDB7-49CE-F023-AC4E-61454EB505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09D8A4F-2480-65F5-5B0C-E0552154B4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3082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1F3DA0DB-9621-2147-BE75-902111121B1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CC34B72B-50A4-881E-7F5B-A0E4A2F6B5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88121EC1-E97B-C0ED-0BF5-075CEE22EA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8480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1085706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22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TI3002C</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 II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2000" b="1">
                <a:solidFill>
                  <a:schemeClr val="tx2"/>
                </a:solidFill>
                <a:latin typeface="Fira Sans Condensed Light" panose="020B0604020202020204" charset="0"/>
                <a:cs typeface="Times New Roman" panose="02020603050405020304" pitchFamily="18" charset="0"/>
              </a:rPr>
              <a:t>                                    </a:t>
            </a:r>
            <a:r>
              <a:rPr lang="es-ES" sz="1600" b="1">
                <a:solidFill>
                  <a:schemeClr val="tx2"/>
                </a:solidFill>
                <a:latin typeface="Fira Sans Condensed Light" panose="020B0604020202020204" charset="0"/>
                <a:cs typeface="Times New Roman" panose="02020603050405020304" pitchFamily="18" charset="0"/>
              </a:rPr>
              <a:t>01 </a:t>
            </a:r>
            <a:r>
              <a:rPr lang="es-ES" sz="1600" b="1" dirty="0">
                <a:solidFill>
                  <a:schemeClr val="tx2"/>
                </a:solidFill>
                <a:latin typeface="Fira Sans Condensed Light" panose="020B0604020202020204" charset="0"/>
                <a:cs typeface="Times New Roman" panose="02020603050405020304" pitchFamily="18" charset="0"/>
              </a:rPr>
              <a:t>de Octubre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a:t>
            </a:r>
            <a:r>
              <a:rPr lang="es-ES" sz="1600" dirty="0">
                <a:solidFill>
                  <a:srgbClr val="EAFEE8"/>
                </a:solidFill>
                <a:latin typeface="Fira Sans Condensed Light" panose="020B0604020202020204" charset="0"/>
                <a:cs typeface="Times New Roman" panose="02020603050405020304" pitchFamily="18" charset="0"/>
              </a:rPr>
              <a:t>Se agregan las predicciones obtenidas al </a:t>
            </a:r>
            <a:r>
              <a:rPr lang="es-ES" sz="1600" dirty="0" err="1">
                <a:solidFill>
                  <a:srgbClr val="EAFEE8"/>
                </a:solidFill>
                <a:latin typeface="Fira Sans Condensed Light" panose="020B0604020202020204" charset="0"/>
                <a:cs typeface="Times New Roman" panose="02020603050405020304" pitchFamily="18" charset="0"/>
              </a:rPr>
              <a:t>dataframe</a:t>
            </a:r>
            <a:r>
              <a:rPr lang="es-ES" sz="1600" dirty="0">
                <a:solidFill>
                  <a:srgbClr val="EAFEE8"/>
                </a:solidFill>
                <a:latin typeface="Fira Sans Condensed Light" panose="020B0604020202020204" charset="0"/>
                <a:cs typeface="Times New Roman" panose="02020603050405020304" pitchFamily="18" charset="0"/>
              </a:rPr>
              <a:t> original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13439" y="3799098"/>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reales</a:t>
            </a:r>
          </a:p>
        </p:txBody>
      </p:sp>
      <p:pic>
        <p:nvPicPr>
          <p:cNvPr id="4" name="Imagen 3">
            <a:extLst>
              <a:ext uri="{FF2B5EF4-FFF2-40B4-BE49-F238E27FC236}">
                <a16:creationId xmlns:a16="http://schemas.microsoft.com/office/drawing/2014/main" id="{784A18D7-1808-ED27-0AD4-F45847115012}"/>
              </a:ext>
            </a:extLst>
          </p:cNvPr>
          <p:cNvPicPr>
            <a:picLocks noChangeAspect="1"/>
          </p:cNvPicPr>
          <p:nvPr/>
        </p:nvPicPr>
        <p:blipFill>
          <a:blip r:embed="rId4"/>
          <a:stretch>
            <a:fillRect/>
          </a:stretch>
        </p:blipFill>
        <p:spPr>
          <a:xfrm>
            <a:off x="2230314" y="2824929"/>
            <a:ext cx="4839690" cy="1980303"/>
          </a:xfrm>
          <a:prstGeom prst="rect">
            <a:avLst/>
          </a:prstGeom>
        </p:spPr>
      </p:pic>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H="1">
            <a:off x="1493094" y="2995750"/>
            <a:ext cx="2022325" cy="10135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1493094" y="2977662"/>
            <a:ext cx="1050814" cy="2404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874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 name="Imagen 6">
            <a:extLst>
              <a:ext uri="{FF2B5EF4-FFF2-40B4-BE49-F238E27FC236}">
                <a16:creationId xmlns:a16="http://schemas.microsoft.com/office/drawing/2014/main" id="{0029E185-248C-62D2-5F96-B585ADD289B3}"/>
              </a:ext>
            </a:extLst>
          </p:cNvPr>
          <p:cNvPicPr>
            <a:picLocks noChangeAspect="1"/>
          </p:cNvPicPr>
          <p:nvPr/>
        </p:nvPicPr>
        <p:blipFill>
          <a:blip r:embed="rId3"/>
          <a:stretch>
            <a:fillRect/>
          </a:stretch>
        </p:blipFill>
        <p:spPr>
          <a:xfrm>
            <a:off x="3299214" y="2613490"/>
            <a:ext cx="3537582" cy="2293995"/>
          </a:xfrm>
          <a:prstGeom prst="rect">
            <a:avLst/>
          </a:prstGeom>
        </p:spPr>
      </p:pic>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a:t>
            </a:r>
            <a:r>
              <a:rPr lang="es-ES" sz="1600" dirty="0">
                <a:solidFill>
                  <a:srgbClr val="EAFEE8"/>
                </a:solidFill>
                <a:latin typeface="Fira Sans Condensed Light" panose="020B0604020202020204" charset="0"/>
                <a:cs typeface="Times New Roman" panose="02020603050405020304" pitchFamily="18" charset="0"/>
              </a:rPr>
              <a:t>Se grafican las predicciones obtenidas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1062308" y="2799168"/>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rgbClr val="FF0000"/>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859575" y="3803782"/>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rgbClr val="00B0F0"/>
                </a:solidFill>
                <a:latin typeface="Fira Sans Condensed Light" panose="020B0604020202020204" charset="0"/>
                <a:cs typeface="Times New Roman" panose="02020603050405020304" pitchFamily="18" charset="0"/>
              </a:rPr>
              <a:t>Valores reales</a:t>
            </a:r>
          </a:p>
        </p:txBody>
      </p:sp>
    </p:spTree>
    <p:extLst>
      <p:ext uri="{BB962C8B-B14F-4D97-AF65-F5344CB8AC3E}">
        <p14:creationId xmlns:p14="http://schemas.microsoft.com/office/powerpoint/2010/main" val="255878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869059"/>
            <a:ext cx="6551558" cy="572700"/>
          </a:xfrm>
          <a:prstGeom prst="rect">
            <a:avLst/>
          </a:prstGeom>
        </p:spPr>
        <p:txBody>
          <a:bodyPr spcFirstLastPara="1" wrap="square" lIns="91425" tIns="91425" rIns="91425" bIns="91425" anchor="t" anchorCtr="0">
            <a:noAutofit/>
          </a:bodyPr>
          <a:lstStyle/>
          <a:p>
            <a:pPr lvl="0"/>
            <a:r>
              <a:rPr lang="en" dirty="0"/>
              <a:t>Coeficiente de Correlación de Pearson</a:t>
            </a:r>
            <a:endParaRPr dirty="0"/>
          </a:p>
        </p:txBody>
      </p:sp>
      <p:sp>
        <p:nvSpPr>
          <p:cNvPr id="17" name="Google Shape;1603;p42"/>
          <p:cNvSpPr txBox="1"/>
          <p:nvPr/>
        </p:nvSpPr>
        <p:spPr>
          <a:xfrm>
            <a:off x="1371644" y="1523281"/>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correlación de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r>
              <a:rPr lang="es-ES" sz="1600" b="1" dirty="0">
                <a:solidFill>
                  <a:schemeClr val="tx2"/>
                </a:solidFill>
                <a:latin typeface="Fira Sans Condensed Light" panose="020B0604020202020204" charset="0"/>
              </a:rPr>
              <a:t>R</a:t>
            </a:r>
            <a:r>
              <a:rPr lang="es-ES" sz="1600" dirty="0">
                <a:solidFill>
                  <a:schemeClr val="tx2"/>
                </a:solidFill>
                <a:latin typeface="Fira Sans Condensed Light" panose="020B0604020202020204" charset="0"/>
              </a:rPr>
              <a:t>) es una prueba estadística que permite analizar la relación entre dos variables medidas en un nivel por intervalos o de razón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70747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43" name="Google Shape;682;p35"/>
          <p:cNvSpPr txBox="1">
            <a:spLocks noGrp="1"/>
          </p:cNvSpPr>
          <p:nvPr>
            <p:ph type="title" idx="15"/>
          </p:nvPr>
        </p:nvSpPr>
        <p:spPr>
          <a:xfrm>
            <a:off x="328209" y="2806763"/>
            <a:ext cx="6551558" cy="572700"/>
          </a:xfrm>
          <a:prstGeom prst="rect">
            <a:avLst/>
          </a:prstGeom>
        </p:spPr>
        <p:txBody>
          <a:bodyPr spcFirstLastPara="1" wrap="square" lIns="91425" tIns="91425" rIns="91425" bIns="91425" anchor="t" anchorCtr="0">
            <a:noAutofit/>
          </a:bodyPr>
          <a:lstStyle/>
          <a:p>
            <a:pPr lvl="0"/>
            <a:r>
              <a:rPr lang="en" dirty="0"/>
              <a:t>Coeficiente de Determinación</a:t>
            </a:r>
            <a:endParaRPr dirty="0"/>
          </a:p>
        </p:txBody>
      </p:sp>
      <p:sp>
        <p:nvSpPr>
          <p:cNvPr id="45" name="Google Shape;1603;p42"/>
          <p:cNvSpPr txBox="1"/>
          <p:nvPr/>
        </p:nvSpPr>
        <p:spPr>
          <a:xfrm>
            <a:off x="1349868" y="3460985"/>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determinación (</a:t>
            </a:r>
            <a:r>
              <a:rPr lang="es-ES" sz="1600" b="1" dirty="0">
                <a:solidFill>
                  <a:schemeClr val="tx2"/>
                </a:solidFill>
                <a:latin typeface="Fira Sans Condensed Light" panose="020B0604020202020204" charset="0"/>
              </a:rPr>
              <a:t>R cuadrado</a:t>
            </a:r>
            <a:r>
              <a:rPr lang="es-ES" sz="1600" dirty="0">
                <a:solidFill>
                  <a:schemeClr val="tx2"/>
                </a:solidFill>
                <a:latin typeface="Fira Sans Condensed Light" panose="020B0604020202020204" charset="0"/>
              </a:rPr>
              <a:t>) indica la cantidad proporcional de variación en la variable de respuesta y, explicada según las variables independientes X en el modelo de regresión lineal. Cuanto mayor sea el R cuadrado, mayor será la variabilidad explicada por el modelo de regresión lineal..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51" name="Google Shape;1605;p42"/>
          <p:cNvGrpSpPr/>
          <p:nvPr/>
        </p:nvGrpSpPr>
        <p:grpSpPr>
          <a:xfrm>
            <a:off x="598157" y="3645180"/>
            <a:ext cx="635477" cy="633411"/>
            <a:chOff x="6039282" y="1042577"/>
            <a:chExt cx="734315" cy="731929"/>
          </a:xfrm>
        </p:grpSpPr>
        <p:sp>
          <p:nvSpPr>
            <p:cNvPr id="52"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28316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662225"/>
            <a:ext cx="3579758" cy="572700"/>
          </a:xfrm>
          <a:prstGeom prst="rect">
            <a:avLst/>
          </a:prstGeom>
        </p:spPr>
        <p:txBody>
          <a:bodyPr spcFirstLastPara="1" wrap="square" lIns="91425" tIns="91425" rIns="91425" bIns="91425" anchor="t" anchorCtr="0">
            <a:noAutofit/>
          </a:bodyPr>
          <a:lstStyle/>
          <a:p>
            <a:pPr lvl="0"/>
            <a:r>
              <a:rPr lang="en" dirty="0"/>
              <a:t>Escala de Correlación</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spcAft>
                <a:spcPts val="1600"/>
              </a:spcAft>
            </a:pPr>
            <a:r>
              <a:rPr lang="es-ES" dirty="0">
                <a:solidFill>
                  <a:schemeClr val="tx2"/>
                </a:solidFill>
                <a:latin typeface="Fira Sans Condensed Light" panose="020B0604020202020204" charset="0"/>
              </a:rPr>
              <a:t>El coeficiente puede variar de -1 a 1, donde el signo indica la dirección de la correlación y el valor numérico, la magnitud de la correlación. En este contexto se resumen algunos criterios de interpretación:</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41"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graphicFrame>
        <p:nvGraphicFramePr>
          <p:cNvPr id="40" name="Google Shape;8935;p54"/>
          <p:cNvGraphicFramePr/>
          <p:nvPr/>
        </p:nvGraphicFramePr>
        <p:xfrm>
          <a:off x="1778845" y="2002062"/>
          <a:ext cx="2814212" cy="3108780"/>
        </p:xfrm>
        <a:graphic>
          <a:graphicData uri="http://schemas.openxmlformats.org/drawingml/2006/table">
            <a:tbl>
              <a:tblPr>
                <a:noFill/>
                <a:tableStyleId>{95E397FE-706D-4E7D-AA01-638484C1D090}</a:tableStyleId>
              </a:tblPr>
              <a:tblGrid>
                <a:gridCol w="671073">
                  <a:extLst>
                    <a:ext uri="{9D8B030D-6E8A-4147-A177-3AD203B41FA5}">
                      <a16:colId xmlns:a16="http://schemas.microsoft.com/office/drawing/2014/main" val="20000"/>
                    </a:ext>
                  </a:extLst>
                </a:gridCol>
                <a:gridCol w="2143139">
                  <a:extLst>
                    <a:ext uri="{9D8B030D-6E8A-4147-A177-3AD203B41FA5}">
                      <a16:colId xmlns:a16="http://schemas.microsoft.com/office/drawing/2014/main" val="20001"/>
                    </a:ext>
                  </a:extLst>
                </a:gridCol>
              </a:tblGrid>
              <a:tr h="311388">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-1</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-0,90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22802">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-0,75</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considerable</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-0,50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media</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-0,10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débil</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311388">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 name="Google Shape;8935;p54"/>
          <p:cNvGraphicFramePr/>
          <p:nvPr/>
        </p:nvGraphicFramePr>
        <p:xfrm>
          <a:off x="4826762" y="2010191"/>
          <a:ext cx="2804845" cy="3071972"/>
        </p:xfrm>
        <a:graphic>
          <a:graphicData uri="http://schemas.openxmlformats.org/drawingml/2006/table">
            <a:tbl>
              <a:tblPr>
                <a:noFill/>
                <a:tableStyleId>{95E397FE-706D-4E7D-AA01-638484C1D090}</a:tableStyleId>
              </a:tblPr>
              <a:tblGrid>
                <a:gridCol w="668839">
                  <a:extLst>
                    <a:ext uri="{9D8B030D-6E8A-4147-A177-3AD203B41FA5}">
                      <a16:colId xmlns:a16="http://schemas.microsoft.com/office/drawing/2014/main" val="20000"/>
                    </a:ext>
                  </a:extLst>
                </a:gridCol>
                <a:gridCol w="2136006">
                  <a:extLst>
                    <a:ext uri="{9D8B030D-6E8A-4147-A177-3AD203B41FA5}">
                      <a16:colId xmlns:a16="http://schemas.microsoft.com/office/drawing/2014/main" val="20001"/>
                    </a:ext>
                  </a:extLst>
                </a:gridCol>
              </a:tblGrid>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+1</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+0,90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+0,75</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considerable</a:t>
                      </a: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+0,50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media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+0,10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débil</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421235">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8158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4380282" cy="572700"/>
          </a:xfrm>
          <a:prstGeom prst="rect">
            <a:avLst/>
          </a:prstGeom>
        </p:spPr>
        <p:txBody>
          <a:bodyPr spcFirstLastPara="1" wrap="square" lIns="91425" tIns="91425" rIns="91425" bIns="91425" anchor="t" anchorCtr="0">
            <a:noAutofit/>
          </a:bodyPr>
          <a:lstStyle/>
          <a:p>
            <a:pPr lvl="0"/>
            <a:r>
              <a:rPr lang="en" dirty="0"/>
              <a:t>Regresión lineal Múltiple</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41" name="Picture 4" descr="The Learning Gate | Tec de Monterrey"/>
          <p:cNvPicPr>
            <a:picLocks noChangeAspect="1" noChangeArrowheads="1"/>
          </p:cNvPicPr>
          <p:nvPr/>
        </p:nvPicPr>
        <p:blipFill>
          <a:blip r:embed="rId7">
            <a:lum bright="100000" contrast="100000"/>
          </a:blip>
          <a:srcRect/>
          <a:stretch>
            <a:fillRect/>
          </a:stretch>
        </p:blipFill>
        <p:spPr bwMode="auto">
          <a:xfrm>
            <a:off x="6033052" y="308116"/>
            <a:ext cx="2818846" cy="494885"/>
          </a:xfrm>
          <a:prstGeom prst="rect">
            <a:avLst/>
          </a:prstGeom>
          <a:noFill/>
        </p:spPr>
      </p:pic>
    </p:spTree>
    <p:extLst>
      <p:ext uri="{BB962C8B-B14F-4D97-AF65-F5344CB8AC3E}">
        <p14:creationId xmlns:p14="http://schemas.microsoft.com/office/powerpoint/2010/main" val="1735675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38B0884-BCC6-1990-7FD9-3A50CBAB1CFD}"/>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1127DD6C-BEA0-883B-A20C-E93A283D224E}"/>
              </a:ext>
            </a:extLst>
          </p:cNvPr>
          <p:cNvSpPr txBox="1">
            <a:spLocks noGrp="1"/>
          </p:cNvSpPr>
          <p:nvPr>
            <p:ph type="title"/>
          </p:nvPr>
        </p:nvSpPr>
        <p:spPr>
          <a:xfrm>
            <a:off x="522824" y="971850"/>
            <a:ext cx="4049175"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82356FCA-E433-2B1D-81A7-490315ACA5C4}"/>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-Regresión Lineal Simple en Python</a:t>
            </a:r>
          </a:p>
          <a:p>
            <a:pPr marL="146050" lvl="0" indent="0">
              <a:buSzPts val="1300"/>
            </a:pPr>
            <a:r>
              <a:rPr lang="es-ES" dirty="0"/>
              <a:t>-Regresión Lineal Múltiple en Python</a:t>
            </a:r>
          </a:p>
        </p:txBody>
      </p:sp>
      <p:sp>
        <p:nvSpPr>
          <p:cNvPr id="176" name="Google Shape;176;p30">
            <a:extLst>
              <a:ext uri="{FF2B5EF4-FFF2-40B4-BE49-F238E27FC236}">
                <a16:creationId xmlns:a16="http://schemas.microsoft.com/office/drawing/2014/main" id="{DDE15F72-7A84-A1CA-06DB-1628B884E74C}"/>
              </a:ext>
            </a:extLst>
          </p:cNvPr>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a:extLst>
              <a:ext uri="{FF2B5EF4-FFF2-40B4-BE49-F238E27FC236}">
                <a16:creationId xmlns:a16="http://schemas.microsoft.com/office/drawing/2014/main" id="{BCBFC737-7629-3FD5-FEAE-F16E22124668}"/>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2F08BB4E-2C66-DF67-2A3C-E673BD858A2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E8868D68-391B-E933-6AED-43325C129EB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375247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7CFE513-BE0D-6D89-2AB5-F5BD65582197}"/>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43B2DF62-4F4E-8899-479F-67EA0C26D85F}"/>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5FF89FFF-F273-9B01-DBF9-746AFC110DC7}"/>
              </a:ext>
            </a:extLst>
          </p:cNvPr>
          <p:cNvSpPr txBox="1">
            <a:spLocks/>
          </p:cNvSpPr>
          <p:nvPr/>
        </p:nvSpPr>
        <p:spPr>
          <a:xfrm>
            <a:off x="378522" y="768707"/>
            <a:ext cx="8237940"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2.2</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8EC234F-19B6-93E2-C7E8-5F347796F8AA}"/>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FE9EFDA9-C590-FE8B-4EC4-4265EEBB3CB0}"/>
              </a:ext>
            </a:extLst>
          </p:cNvPr>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Regresión Lineal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dentro del repositorio crear una carpeta con el nombre: </a:t>
            </a:r>
            <a:r>
              <a:rPr lang="es-ES" sz="1600" b="1" dirty="0">
                <a:solidFill>
                  <a:schemeClr val="tx2"/>
                </a:solidFill>
                <a:latin typeface="Fira Sans Condensed Light" panose="020B0604020202020204" charset="0"/>
                <a:cs typeface="Times New Roman" panose="02020603050405020304" pitchFamily="18" charset="0"/>
              </a:rPr>
              <a:t>Actividad 2.2</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del socio formador FORVIA (projectos_forvia.csv)</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Convertir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variables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categóricas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numéricas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acuerdo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jerarquía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frecuencias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i="1" dirty="0">
                <a:solidFill>
                  <a:schemeClr val="tx2"/>
                </a:solidFill>
                <a:latin typeface="Fira Sans Condensed Light" panose="020B0604020202020204" charset="0"/>
                <a:cs typeface="Times New Roman" panose="02020603050405020304" pitchFamily="18" charset="0"/>
              </a:rPr>
              <a:t>Mayor </a:t>
            </a:r>
            <a:r>
              <a:rPr lang="en-US" sz="1600" i="1" dirty="0" err="1">
                <a:solidFill>
                  <a:schemeClr val="tx2"/>
                </a:solidFill>
                <a:latin typeface="Fira Sans Condensed Light" panose="020B0604020202020204" charset="0"/>
                <a:cs typeface="Times New Roman" panose="02020603050405020304" pitchFamily="18" charset="0"/>
              </a:rPr>
              <a:t>Frecuencia</a:t>
            </a:r>
            <a:r>
              <a:rPr lang="en-US" sz="1600" i="1" dirty="0">
                <a:solidFill>
                  <a:schemeClr val="tx2"/>
                </a:solidFill>
                <a:latin typeface="Fira Sans Condensed Light" panose="020B0604020202020204" charset="0"/>
                <a:cs typeface="Times New Roman" panose="02020603050405020304" pitchFamily="18" charset="0"/>
              </a:rPr>
              <a:t> = 1</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Project Type, Geographical scope, Project manager, State, Project size, Project organization, BG, Project Health, On-hold</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dataframe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contenga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únicamente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columnas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numéricas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REGRESIÓN LINEAL SIMPLE</a:t>
            </a: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5 pares de variables con mayor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apoyándote</a:t>
            </a:r>
            <a:r>
              <a:rPr lang="en-US" sz="1600" dirty="0">
                <a:solidFill>
                  <a:schemeClr val="tx2"/>
                </a:solidFill>
                <a:latin typeface="Fira Sans Condensed Light" panose="020B0604020202020204" charset="0"/>
                <a:cs typeface="Times New Roman" panose="02020603050405020304" pitchFamily="18" charset="0"/>
              </a:rPr>
              <a:t> de la </a:t>
            </a:r>
            <a:r>
              <a:rPr lang="en-US" sz="1600" dirty="0" err="1">
                <a:solidFill>
                  <a:schemeClr val="tx2"/>
                </a:solidFill>
                <a:latin typeface="Fira Sans Condensed Light" panose="020B0604020202020204" charset="0"/>
                <a:cs typeface="Times New Roman" panose="02020603050405020304" pitchFamily="18" charset="0"/>
              </a:rPr>
              <a:t>herramienta</a:t>
            </a:r>
            <a:r>
              <a:rPr lang="en-US" sz="1600" dirty="0">
                <a:solidFill>
                  <a:schemeClr val="tx2"/>
                </a:solidFill>
                <a:latin typeface="Fira Sans Condensed Light" panose="020B0604020202020204" charset="0"/>
                <a:cs typeface="Times New Roman" panose="02020603050405020304" pitchFamily="18" charset="0"/>
              </a:rPr>
              <a:t> Heatmap</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2" name="Google Shape;136;p27">
            <a:extLst>
              <a:ext uri="{FF2B5EF4-FFF2-40B4-BE49-F238E27FC236}">
                <a16:creationId xmlns:a16="http://schemas.microsoft.com/office/drawing/2014/main" id="{19191FFE-2A32-8324-D487-3A77502D3CBF}"/>
              </a:ext>
            </a:extLst>
          </p:cNvPr>
          <p:cNvSpPr txBox="1">
            <a:spLocks/>
          </p:cNvSpPr>
          <p:nvPr/>
        </p:nvSpPr>
        <p:spPr>
          <a:xfrm>
            <a:off x="-23446" y="5028291"/>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900721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33538"/>
            <a:ext cx="8120709"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2.2</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tx2"/>
                </a:solidFill>
                <a:latin typeface="Fira Sans Condensed Light" panose="020B0604020202020204" charset="0"/>
                <a:cs typeface="Times New Roman" panose="02020603050405020304" pitchFamily="18" charset="0"/>
              </a:rPr>
              <a:t>REGRESIÓN LINEAL MÚLTIPLE </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mejor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regression lineal multiple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variable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cuantitativa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Project Type, Geographical scope, Project manager, State, Project size, Project organization, BG, Project Health, On-hold, Percent complete</a:t>
            </a:r>
            <a:r>
              <a:rPr lang="es-E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respecto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mapa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calor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lineales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simples).</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(reporte. </a:t>
            </a:r>
            <a:r>
              <a:rPr lang="es-ES" sz="1600" b="1" dirty="0" err="1">
                <a:solidFill>
                  <a:schemeClr val="tx2"/>
                </a:solidFill>
                <a:latin typeface="Fira Sans Condensed Light" panose="020B0604020202020204" charset="0"/>
                <a:cs typeface="Times New Roman" panose="02020603050405020304" pitchFamily="18" charset="0"/>
              </a:rPr>
              <a:t>pdf</a:t>
            </a:r>
            <a:r>
              <a:rPr lang="es-E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hallazgos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análisis de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Lineal Simple y </a:t>
            </a:r>
            <a:r>
              <a:rPr lang="en-US" sz="1600" b="1" dirty="0" err="1">
                <a:solidFill>
                  <a:schemeClr val="tx2"/>
                </a:solidFill>
                <a:latin typeface="Fira Sans Condensed Light" panose="020B0604020202020204" charset="0"/>
                <a:cs typeface="Times New Roman" panose="02020603050405020304" pitchFamily="18" charset="0"/>
              </a:rPr>
              <a:t>Múltiple</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o Visual Studio Code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23446" y="5028291"/>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https://itesm.zoom.us/j/9648719322</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33F8A13C-9F3B-9777-0E72-D05C2CE38EF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E34BEC12-E59C-4B8A-4D70-35699B9E33EE}"/>
              </a:ext>
            </a:extLst>
          </p:cNvPr>
          <p:cNvSpPr txBox="1">
            <a:spLocks noGrp="1"/>
          </p:cNvSpPr>
          <p:nvPr>
            <p:ph type="title"/>
          </p:nvPr>
        </p:nvSpPr>
        <p:spPr>
          <a:xfrm>
            <a:off x="522824" y="971850"/>
            <a:ext cx="4049175"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77A9049C-2A94-B3FB-D98D-98FF3CA7A08C}"/>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-Regresión Lineal Simple en Python</a:t>
            </a:r>
          </a:p>
          <a:p>
            <a:pPr marL="146050" lvl="0" indent="0">
              <a:buSzPts val="1300"/>
            </a:pPr>
            <a:r>
              <a:rPr lang="es-ES" dirty="0"/>
              <a:t>-Regresión Lineal Múltiple en Python</a:t>
            </a:r>
          </a:p>
        </p:txBody>
      </p:sp>
      <p:sp>
        <p:nvSpPr>
          <p:cNvPr id="176" name="Google Shape;176;p30">
            <a:extLst>
              <a:ext uri="{FF2B5EF4-FFF2-40B4-BE49-F238E27FC236}">
                <a16:creationId xmlns:a16="http://schemas.microsoft.com/office/drawing/2014/main" id="{EEB706B8-EB91-1E83-E144-EC5DDFF1EA81}"/>
              </a:ext>
            </a:extLst>
          </p:cNvPr>
          <p:cNvSpPr txBox="1">
            <a:spLocks noGrp="1"/>
          </p:cNvSpPr>
          <p:nvPr>
            <p:ph type="title" idx="2"/>
          </p:nvPr>
        </p:nvSpPr>
        <p:spPr>
          <a:xfrm>
            <a:off x="4849170" y="1001125"/>
            <a:ext cx="20268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cxnSp>
        <p:nvCxnSpPr>
          <p:cNvPr id="177" name="Google Shape;177;p30">
            <a:extLst>
              <a:ext uri="{FF2B5EF4-FFF2-40B4-BE49-F238E27FC236}">
                <a16:creationId xmlns:a16="http://schemas.microsoft.com/office/drawing/2014/main" id="{368B3513-670A-BC02-9309-F85548336D49}"/>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D5C76906-0222-048D-9E10-E4AB262F7D6F}"/>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11DA53BD-E3D1-4C40-E74B-69FFB3AAA84B}"/>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454458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Dentro del </a:t>
            </a:r>
            <a:r>
              <a:rPr lang="es-ES" sz="1600" dirty="0" err="1">
                <a:solidFill>
                  <a:srgbClr val="EAFEE8"/>
                </a:solidFill>
                <a:latin typeface="Fira Sans Condensed Light" panose="020B0604020202020204" charset="0"/>
                <a:cs typeface="Times New Roman" panose="02020603050405020304" pitchFamily="18" charset="0"/>
              </a:rPr>
              <a:t>dataset</a:t>
            </a:r>
            <a:r>
              <a:rPr lang="es-ES" sz="1600" dirty="0">
                <a:solidFill>
                  <a:srgbClr val="EAFEE8"/>
                </a:solidFill>
                <a:latin typeface="Fira Sans Condensed Light" panose="020B0604020202020204" charset="0"/>
                <a:cs typeface="Times New Roman" panose="02020603050405020304" pitchFamily="18" charset="0"/>
              </a:rPr>
              <a:t> que estoy trabajando se elige una variable dependiente u objetivo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una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a:t>
            </a:r>
            <a:r>
              <a:rPr lang="es-ES" sz="1600" b="1" dirty="0">
                <a:solidFill>
                  <a:srgbClr val="EAFEE8"/>
                </a:solidFill>
                <a:latin typeface="Fira Sans Condensed Light" panose="020B0604020202020204" charset="0"/>
                <a:cs typeface="Times New Roman" panose="02020603050405020304" pitchFamily="18" charset="0"/>
              </a:rPr>
              <a:t> </a:t>
            </a:r>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83E71EA9-B997-5E9B-FF1B-86FFF97623FC}"/>
              </a:ext>
            </a:extLst>
          </p:cNvPr>
          <p:cNvPicPr>
            <a:picLocks noChangeAspect="1"/>
          </p:cNvPicPr>
          <p:nvPr/>
        </p:nvPicPr>
        <p:blipFill>
          <a:blip r:embed="rId4"/>
          <a:stretch>
            <a:fillRect/>
          </a:stretch>
        </p:blipFill>
        <p:spPr>
          <a:xfrm>
            <a:off x="1817427" y="2830292"/>
            <a:ext cx="5509146" cy="1834883"/>
          </a:xfrm>
          <a:prstGeom prst="rect">
            <a:avLst/>
          </a:prstGeom>
        </p:spPr>
      </p:pic>
      <p:cxnSp>
        <p:nvCxnSpPr>
          <p:cNvPr id="10" name="Conector recto de flecha 9">
            <a:extLst>
              <a:ext uri="{FF2B5EF4-FFF2-40B4-BE49-F238E27FC236}">
                <a16:creationId xmlns:a16="http://schemas.microsoft.com/office/drawing/2014/main" id="{8F47749E-4C77-7485-9E30-2103782C1FDC}"/>
              </a:ext>
            </a:extLst>
          </p:cNvPr>
          <p:cNvCxnSpPr>
            <a:cxnSpLocks/>
            <a:stCxn id="11" idx="2"/>
          </p:cNvCxnSpPr>
          <p:nvPr/>
        </p:nvCxnSpPr>
        <p:spPr>
          <a:xfrm flipH="1" flipV="1">
            <a:off x="1254020" y="3318247"/>
            <a:ext cx="914750" cy="1698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717D59D-C9DC-C907-276C-F9E027EB6C88}"/>
              </a:ext>
            </a:extLst>
          </p:cNvPr>
          <p:cNvSpPr/>
          <p:nvPr/>
        </p:nvSpPr>
        <p:spPr>
          <a:xfrm>
            <a:off x="2168770"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93785" y="2774763"/>
            <a:ext cx="1277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y</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4" name="Elipse 13">
            <a:extLst>
              <a:ext uri="{FF2B5EF4-FFF2-40B4-BE49-F238E27FC236}">
                <a16:creationId xmlns:a16="http://schemas.microsoft.com/office/drawing/2014/main" id="{2A555920-4E29-52AF-2C1D-756C3347D00B}"/>
              </a:ext>
            </a:extLst>
          </p:cNvPr>
          <p:cNvSpPr/>
          <p:nvPr/>
        </p:nvSpPr>
        <p:spPr>
          <a:xfrm>
            <a:off x="3135748"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463080" y="2698289"/>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independiente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X</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3639840" y="3318247"/>
            <a:ext cx="3921545" cy="1661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La variable dependiente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la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se ingresan como argumentos de entrada a la función de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regresión lineal simple</a:t>
            </a:r>
            <a:r>
              <a:rPr lang="es-ES" sz="1600" dirty="0">
                <a:solidFill>
                  <a:srgbClr val="EAFEE8"/>
                </a:solidFill>
                <a:latin typeface="Fira Sans Condensed Light" panose="020B0604020202020204" charset="0"/>
                <a:cs typeface="Times New Roman" panose="02020603050405020304" pitchFamily="18" charset="0"/>
              </a:rPr>
              <a:t>”, esta función calcula los coeficientes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rgbClr val="EAFEE8"/>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rgbClr val="EAFEE8"/>
                </a:solidFill>
                <a:latin typeface="Fira Sans Condensed Light" panose="020B0604020202020204" charset="0"/>
                <a:cs typeface="Times New Roman" panose="02020603050405020304" pitchFamily="18" charset="0"/>
              </a:rPr>
              <a:t>” del siguiente modelo: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2731477" y="3896855"/>
            <a:ext cx="1113692"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1314515" y="3974533"/>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334126" y="287792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5064369" y="3318247"/>
            <a:ext cx="2497016" cy="4281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3112477" y="3267600"/>
            <a:ext cx="2580219"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a:t>
            </a:r>
            <a:r>
              <a:rPr lang="es-ES" sz="4000" b="1" dirty="0" err="1">
                <a:solidFill>
                  <a:schemeClr val="bg1">
                    <a:lumMod val="60000"/>
                    <a:lumOff val="40000"/>
                  </a:schemeClr>
                </a:solidFill>
                <a:latin typeface="Fira Sans Condensed Light" panose="020B0604020202020204" charset="0"/>
                <a:cs typeface="Times New Roman" panose="02020603050405020304" pitchFamily="18" charset="0"/>
              </a:rPr>
              <a:t>ax</a:t>
            </a:r>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 + b</a:t>
            </a:r>
          </a:p>
        </p:txBody>
      </p:sp>
    </p:spTree>
    <p:extLst>
      <p:ext uri="{BB962C8B-B14F-4D97-AF65-F5344CB8AC3E}">
        <p14:creationId xmlns:p14="http://schemas.microsoft.com/office/powerpoint/2010/main" val="91084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Con el modelo resultante se puede empezar a hacer predicciones y se puede calcular el coeficiente de correlación para determinar que tan eficiente es el modelo obtenido  :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flipV="1">
            <a:off x="1510365" y="3402975"/>
            <a:ext cx="1448377" cy="3433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rgbClr val="EAFEE8"/>
                </a:solidFill>
                <a:latin typeface="Fira Sans Condensed Light" panose="020B0604020202020204" charset="0"/>
                <a:cs typeface="Times New Roman" panose="02020603050405020304" pitchFamily="18" charset="0"/>
              </a:rPr>
              <a:t>total de accidentes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6469460" y="3861751"/>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de la variable independiente (</a:t>
            </a:r>
            <a:r>
              <a:rPr lang="es-ES" sz="1600" dirty="0">
                <a:solidFill>
                  <a:srgbClr val="EAFEE8"/>
                </a:solidFill>
                <a:latin typeface="Fira Sans Condensed Light" panose="020B0604020202020204" charset="0"/>
                <a:cs typeface="Times New Roman" panose="02020603050405020304" pitchFamily="18" charset="0"/>
              </a:rPr>
              <a:t>alcohol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a:off x="4829908" y="3997569"/>
            <a:ext cx="1853750" cy="4446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2855081" y="3267600"/>
            <a:ext cx="3569166"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2.032x + 5.857</a:t>
            </a:r>
          </a:p>
        </p:txBody>
      </p:sp>
      <p:pic>
        <p:nvPicPr>
          <p:cNvPr id="13" name="Imagen 12">
            <a:extLst>
              <a:ext uri="{FF2B5EF4-FFF2-40B4-BE49-F238E27FC236}">
                <a16:creationId xmlns:a16="http://schemas.microsoft.com/office/drawing/2014/main" id="{879BA2DC-0E71-1F63-62E1-8B1535403274}"/>
              </a:ext>
            </a:extLst>
          </p:cNvPr>
          <p:cNvPicPr>
            <a:picLocks noChangeAspect="1"/>
          </p:cNvPicPr>
          <p:nvPr/>
        </p:nvPicPr>
        <p:blipFill rotWithShape="1">
          <a:blip r:embed="rId4"/>
          <a:srcRect t="-10908" r="7187" b="1"/>
          <a:stretch/>
        </p:blipFill>
        <p:spPr>
          <a:xfrm>
            <a:off x="6506470" y="2822971"/>
            <a:ext cx="2524986" cy="645482"/>
          </a:xfrm>
          <a:prstGeom prst="rect">
            <a:avLst/>
          </a:prstGeom>
        </p:spPr>
      </p:pic>
    </p:spTree>
    <p:extLst>
      <p:ext uri="{BB962C8B-B14F-4D97-AF65-F5344CB8AC3E}">
        <p14:creationId xmlns:p14="http://schemas.microsoft.com/office/powerpoint/2010/main" val="1109643345"/>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10348</TotalTime>
  <Words>1286</Words>
  <Application>Microsoft Office PowerPoint</Application>
  <PresentationFormat>Presentación en pantalla (16:9)</PresentationFormat>
  <Paragraphs>210</Paragraphs>
  <Slides>20</Slides>
  <Notes>20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20</vt:i4>
      </vt:variant>
    </vt:vector>
  </HeadingPairs>
  <TitlesOfParts>
    <vt:vector size="28" baseType="lpstr">
      <vt:lpstr>Rajdhani</vt:lpstr>
      <vt:lpstr>Advent Pro Light</vt:lpstr>
      <vt:lpstr>Arial</vt:lpstr>
      <vt:lpstr>Fira Sans Condensed Light</vt:lpstr>
      <vt:lpstr>Anton</vt:lpstr>
      <vt:lpstr>Cambria Math</vt:lpstr>
      <vt:lpstr>Segoe UI Semilight</vt:lpstr>
      <vt:lpstr>Ai Tech Agency by Slidesgo</vt:lpstr>
      <vt:lpstr>Presentación de PowerPoint</vt:lpstr>
      <vt:lpstr>Bienvenida</vt:lpstr>
      <vt:lpstr>Presentación de PowerPoint</vt:lpstr>
      <vt:lpstr>METODOLOGÍA CRISP DM</vt:lpstr>
      <vt:lpstr>ANALÍTICA DE DATOS</vt:lpstr>
      <vt:lpstr>CLASE ANTERIOR</vt:lpstr>
      <vt:lpstr>Presentación de PowerPoint</vt:lpstr>
      <vt:lpstr>Presentación de PowerPoint</vt:lpstr>
      <vt:lpstr>Presentación de PowerPoint</vt:lpstr>
      <vt:lpstr>Presentación de PowerPoint</vt:lpstr>
      <vt:lpstr>Presentación de PowerPoint</vt:lpstr>
      <vt:lpstr>Coeficiente de Correlación de Pearson</vt:lpstr>
      <vt:lpstr>Escala de Correlación</vt:lpstr>
      <vt:lpstr>Presentación de PowerPoint</vt:lpstr>
      <vt:lpstr>Presentación de PowerPoint</vt:lpstr>
      <vt:lpstr>Regresión lineal Múltiple</vt:lpstr>
      <vt:lpstr>CLASE ACTUAL</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García Suárez</cp:lastModifiedBy>
  <cp:revision>286</cp:revision>
  <dcterms:modified xsi:type="dcterms:W3CDTF">2025-10-01T19:14:28Z</dcterms:modified>
</cp:coreProperties>
</file>