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sldIdLst>
    <p:sldId id="256" r:id="rId2"/>
    <p:sldId id="357" r:id="rId3"/>
    <p:sldId id="358" r:id="rId4"/>
    <p:sldId id="505" r:id="rId5"/>
    <p:sldId id="517" r:id="rId6"/>
    <p:sldId id="518" r:id="rId7"/>
    <p:sldId id="523" r:id="rId8"/>
    <p:sldId id="522" r:id="rId9"/>
    <p:sldId id="499" r:id="rId10"/>
    <p:sldId id="498" r:id="rId11"/>
    <p:sldId id="512" r:id="rId12"/>
    <p:sldId id="524" r:id="rId13"/>
    <p:sldId id="513" r:id="rId14"/>
    <p:sldId id="514" r:id="rId15"/>
    <p:sldId id="389" r:id="rId16"/>
    <p:sldId id="515" r:id="rId17"/>
    <p:sldId id="280" r:id="rId18"/>
  </p:sldIdLst>
  <p:sldSz cx="9144000" cy="5143500" type="screen16x9"/>
  <p:notesSz cx="6858000" cy="9144000"/>
  <p:embeddedFontLst>
    <p:embeddedFont>
      <p:font typeface="Advent Pro Light" panose="020B0604020202020204" charset="0"/>
      <p:regular r:id="rId20"/>
      <p:bold r:id="rId21"/>
    </p:embeddedFont>
    <p:embeddedFont>
      <p:font typeface="Anton" pitchFamily="2" charset="0"/>
      <p:regular r:id="rId22"/>
    </p:embeddedFont>
    <p:embeddedFont>
      <p:font typeface="Fira Sans Condensed Light" panose="020B0403050000020004" pitchFamily="34" charset="0"/>
      <p:regular r:id="rId23"/>
      <p:bold r:id="rId24"/>
      <p:italic r:id="rId25"/>
      <p:boldItalic r:id="rId26"/>
    </p:embeddedFont>
    <p:embeddedFont>
      <p:font typeface="Rajdhani"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145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5575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4653415-09AA-CECF-B743-FEFAF243FBA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42870733-5CD7-2E44-7D76-57C647E7CE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39A4BD7C-5660-F80D-DD74-36DBB7B438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749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4436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1064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4470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7A69F5DC-B637-87C5-459D-BC5B56914ED1}"/>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3103E47C-82C0-3866-AB15-8F84EDD95C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B79D7CE9-35D5-C46F-15DF-2DCD73CC8E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769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36FF357-2574-6847-2FD0-0FDE9ED293C5}"/>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C0AFAB1F-3057-DBCA-406A-861380E10A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34E53DE2-1A47-CF43-A3F8-9997293145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44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C8B8C2A-7A83-1694-3114-B54DD3A55FF5}"/>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D3342C49-29FE-730F-090E-E8C82D0F13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AE4B2CA-E44C-D96E-DB66-4B37EF4B33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27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2726BAB-A020-7B53-FE84-5789F818F0A1}"/>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62AE554D-5F1D-64D0-24DC-48A60CFD52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7B55377-16F2-0FC7-649A-158DAA1A68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5515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7527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TE3001B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Fundamentos de Robótica</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03 de Marzo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Energía Cinética</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763688"/>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Energía cinética rotacional</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2028962"/>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En el campo de la física, la energía cinética de rotación o energía rotacional es la energía cinética de un cuerpo rígido, que gira en torno a un eje fijo. Esta energía depende del momento de inercia y de la velocidad angular del cuerpo.</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1026" name="Picture 2" descr="🥇▷【 Correspondencia entre la energía cinética de traslación y la energía  cinética de rotación - Trabajo y Energía 】">
            <a:extLst>
              <a:ext uri="{FF2B5EF4-FFF2-40B4-BE49-F238E27FC236}">
                <a16:creationId xmlns:a16="http://schemas.microsoft.com/office/drawing/2014/main" id="{9EF1BC04-104A-4475-E022-B47620D3B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060" y="1659753"/>
            <a:ext cx="3579097" cy="272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0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Energía Cinética</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986425"/>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Energía potencial</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2251699"/>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La energía potencial es la energía almacenada en un objeto o sistema de objetos. Puede estar relacionada con su posición, los enlaces de su estructura química, su potencial de desintegración radioactiva o incluso su forma, por poner algunos ejemplos.</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3074" name="Picture 2" descr="Hoop and Cylinder Motion">
            <a:extLst>
              <a:ext uri="{FF2B5EF4-FFF2-40B4-BE49-F238E27FC236}">
                <a16:creationId xmlns:a16="http://schemas.microsoft.com/office/drawing/2014/main" id="{24F89FC5-8E9B-21EF-5C43-156685EE4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7312" y="1116947"/>
            <a:ext cx="3852778" cy="1894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 ¿Qué es la Energía Potencial? Definición, Fórmula, Ejemplos y Más">
            <a:extLst>
              <a:ext uri="{FF2B5EF4-FFF2-40B4-BE49-F238E27FC236}">
                <a16:creationId xmlns:a16="http://schemas.microsoft.com/office/drawing/2014/main" id="{13BF04CF-A557-F35C-E0F1-9588164F1C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8574" y="3138966"/>
            <a:ext cx="2843041" cy="189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57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BD4AD8BC-6140-6193-64A6-E93FCB93F749}"/>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9E6070D6-194A-D15B-F261-D6CF94E68F7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D189C4C-A563-A616-5884-7860D2B00A8A}"/>
              </a:ext>
            </a:extLst>
          </p:cNvPr>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Velocidad Lineal en rotación</a:t>
            </a:r>
          </a:p>
        </p:txBody>
      </p:sp>
      <p:cxnSp>
        <p:nvCxnSpPr>
          <p:cNvPr id="152" name="Google Shape;258;p31">
            <a:extLst>
              <a:ext uri="{FF2B5EF4-FFF2-40B4-BE49-F238E27FC236}">
                <a16:creationId xmlns:a16="http://schemas.microsoft.com/office/drawing/2014/main" id="{FB3B0E01-0DF2-CC7A-B167-E35E4783EC34}"/>
              </a:ext>
            </a:extLst>
          </p:cNvPr>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a:extLst>
              <a:ext uri="{FF2B5EF4-FFF2-40B4-BE49-F238E27FC236}">
                <a16:creationId xmlns:a16="http://schemas.microsoft.com/office/drawing/2014/main" id="{86249754-E76B-52A0-21AB-882371D36194}"/>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827E8B31-FC62-95C8-2527-D098812F667B}"/>
              </a:ext>
            </a:extLst>
          </p:cNvPr>
          <p:cNvSpPr txBox="1"/>
          <p:nvPr/>
        </p:nvSpPr>
        <p:spPr>
          <a:xfrm>
            <a:off x="120714" y="1971000"/>
            <a:ext cx="4346162"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Velocidad lineal en el movimiento circular </a:t>
            </a:r>
          </a:p>
        </p:txBody>
      </p:sp>
      <p:sp>
        <p:nvSpPr>
          <p:cNvPr id="10" name="Google Shape;1603;p42">
            <a:extLst>
              <a:ext uri="{FF2B5EF4-FFF2-40B4-BE49-F238E27FC236}">
                <a16:creationId xmlns:a16="http://schemas.microsoft.com/office/drawing/2014/main" id="{40C75A38-14D7-E0FD-C32F-BC94BA626427}"/>
              </a:ext>
            </a:extLst>
          </p:cNvPr>
          <p:cNvSpPr txBox="1"/>
          <p:nvPr/>
        </p:nvSpPr>
        <p:spPr>
          <a:xfrm>
            <a:off x="120714" y="2276122"/>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La velocidad lineal de un objeto en movimiento circular está relacionada con el radio de la trayectoria y la velocidad angular. La velocidad lineal se calcula como el producto cruz del radio y la velocidad angular: v = </a:t>
            </a:r>
            <a:r>
              <a:rPr lang="es-ES" sz="1600" dirty="0" err="1">
                <a:solidFill>
                  <a:schemeClr val="accent4"/>
                </a:solidFill>
                <a:latin typeface="Fira Sans Condensed Light" panose="020B0604020202020204" charset="0"/>
                <a:cs typeface="Times New Roman" panose="02020603050405020304" pitchFamily="18" charset="0"/>
              </a:rPr>
              <a:t>Rω</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1028" name="Picture 4" descr="Movimiento circular — Hive">
            <a:extLst>
              <a:ext uri="{FF2B5EF4-FFF2-40B4-BE49-F238E27FC236}">
                <a16:creationId xmlns:a16="http://schemas.microsoft.com/office/drawing/2014/main" id="{4BC48578-B3CE-4F33-AB55-971E610DE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0547" y="1436136"/>
            <a:ext cx="4544084" cy="334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13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Centro de masa</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986425"/>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Centro de masa</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2251699"/>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El centro de masa es una posición definida en relación a un objeto o a un sistema de objetos. Es el promedio de la posición de todas las partes del sistema, ponderadas de acuerdo a sus masas.</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4098" name="Picture 2" descr="What Is a Barycenter? | NASA Space Place – NASA Science for Kids">
            <a:extLst>
              <a:ext uri="{FF2B5EF4-FFF2-40B4-BE49-F238E27FC236}">
                <a16:creationId xmlns:a16="http://schemas.microsoft.com/office/drawing/2014/main" id="{4B2967D1-3A4A-0031-D6A0-974B70FCF2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5414" y="1269451"/>
            <a:ext cx="3122807" cy="10801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xamen Final (Robotica 2016-1)">
            <a:extLst>
              <a:ext uri="{FF2B5EF4-FFF2-40B4-BE49-F238E27FC236}">
                <a16:creationId xmlns:a16="http://schemas.microsoft.com/office/drawing/2014/main" id="{B7AF19EF-B1CB-FD98-B021-2D116B8B2C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9998" y="2571750"/>
            <a:ext cx="3293640" cy="231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Función tic </a:t>
            </a: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toc</a:t>
            </a: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986425"/>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Temporizador </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2251699"/>
            <a:ext cx="4349338"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accent4"/>
                </a:solidFill>
                <a:latin typeface="Fira Sans Condensed Light" panose="020B0604020202020204" charset="0"/>
                <a:cs typeface="Times New Roman" panose="02020603050405020304" pitchFamily="18" charset="0"/>
              </a:rPr>
              <a:t>tic</a:t>
            </a:r>
            <a:r>
              <a:rPr lang="es-ES" sz="1600" dirty="0">
                <a:solidFill>
                  <a:schemeClr val="accent4"/>
                </a:solidFill>
                <a:latin typeface="Fira Sans Condensed Light" panose="020B0604020202020204" charset="0"/>
                <a:cs typeface="Times New Roman" panose="02020603050405020304" pitchFamily="18" charset="0"/>
              </a:rPr>
              <a:t> opera con la función </a:t>
            </a:r>
            <a:r>
              <a:rPr lang="es-ES" sz="1600" b="1" dirty="0" err="1">
                <a:solidFill>
                  <a:schemeClr val="accent4"/>
                </a:solidFill>
                <a:latin typeface="Fira Sans Condensed Light" panose="020B0604020202020204" charset="0"/>
                <a:cs typeface="Times New Roman" panose="02020603050405020304" pitchFamily="18" charset="0"/>
              </a:rPr>
              <a:t>toc</a:t>
            </a:r>
            <a:r>
              <a:rPr lang="es-ES" sz="1600" b="1" dirty="0">
                <a:solidFill>
                  <a:schemeClr val="accent4"/>
                </a:solidFill>
                <a:latin typeface="Fira Sans Condensed Light" panose="020B0604020202020204" charset="0"/>
                <a:cs typeface="Times New Roman" panose="02020603050405020304" pitchFamily="18" charset="0"/>
              </a:rPr>
              <a:t> </a:t>
            </a:r>
            <a:r>
              <a:rPr lang="es-ES" sz="1600" dirty="0">
                <a:solidFill>
                  <a:schemeClr val="accent4"/>
                </a:solidFill>
                <a:latin typeface="Fira Sans Condensed Light" panose="020B0604020202020204" charset="0"/>
                <a:cs typeface="Times New Roman" panose="02020603050405020304" pitchFamily="18" charset="0"/>
              </a:rPr>
              <a:t>para medir el tiempo transcurrido. La función tic registra el tiempo actual y la función </a:t>
            </a:r>
            <a:r>
              <a:rPr lang="es-ES" sz="1600" dirty="0" err="1">
                <a:solidFill>
                  <a:schemeClr val="accent4"/>
                </a:solidFill>
                <a:latin typeface="Fira Sans Condensed Light" panose="020B0604020202020204" charset="0"/>
                <a:cs typeface="Times New Roman" panose="02020603050405020304" pitchFamily="18" charset="0"/>
              </a:rPr>
              <a:t>toc</a:t>
            </a:r>
            <a:r>
              <a:rPr lang="es-ES" sz="1600" dirty="0">
                <a:solidFill>
                  <a:schemeClr val="accent4"/>
                </a:solidFill>
                <a:latin typeface="Fira Sans Condensed Light" panose="020B0604020202020204" charset="0"/>
                <a:cs typeface="Times New Roman" panose="02020603050405020304" pitchFamily="18" charset="0"/>
              </a:rPr>
              <a:t> utiliza el valor registrado para calcular el tiempo transcurrido.</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1028" name="Picture 4" descr="Icono de reloj de arena. reloj de arena con temporizador de arena como  ilustración de cuenta regresiva | Vector Premium">
            <a:extLst>
              <a:ext uri="{FF2B5EF4-FFF2-40B4-BE49-F238E27FC236}">
                <a16:creationId xmlns:a16="http://schemas.microsoft.com/office/drawing/2014/main" id="{49326F25-4D6E-51DE-8F9D-98FCA7878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8464" y="1558261"/>
            <a:ext cx="2496805" cy="299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06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Modelado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lang="en-US" sz="3000" b="1" dirty="0">
                <a:solidFill>
                  <a:srgbClr val="F3F3F3"/>
                </a:solidFill>
                <a:latin typeface="Rajdhani"/>
                <a:ea typeface="Rajdhani"/>
                <a:cs typeface="Rajdhani"/>
                <a:sym typeface="Rajdhani"/>
              </a:rPr>
              <a:t>Energía </a:t>
            </a:r>
            <a:r>
              <a:rPr lang="en-US" sz="3000" b="1" dirty="0" err="1">
                <a:solidFill>
                  <a:srgbClr val="F3F3F3"/>
                </a:solidFill>
                <a:latin typeface="Rajdhani"/>
                <a:ea typeface="Rajdhani"/>
                <a:cs typeface="Rajdhani"/>
                <a:sym typeface="Rajdhani"/>
              </a:rPr>
              <a:t>Cinética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6</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energía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cinética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total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configuraciones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robots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manipuladores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Imagen 1">
            <a:extLst>
              <a:ext uri="{FF2B5EF4-FFF2-40B4-BE49-F238E27FC236}">
                <a16:creationId xmlns:a16="http://schemas.microsoft.com/office/drawing/2014/main" id="{9CE7DD17-4E02-F4E3-F9B6-854D7BDA42C4}"/>
              </a:ext>
            </a:extLst>
          </p:cNvPr>
          <p:cNvPicPr>
            <a:picLocks noChangeAspect="1"/>
          </p:cNvPicPr>
          <p:nvPr/>
        </p:nvPicPr>
        <p:blipFill>
          <a:blip r:embed="rId4"/>
          <a:stretch>
            <a:fillRect/>
          </a:stretch>
        </p:blipFill>
        <p:spPr>
          <a:xfrm>
            <a:off x="3536249" y="2541791"/>
            <a:ext cx="2217293" cy="1911599"/>
          </a:xfrm>
          <a:prstGeom prst="rect">
            <a:avLst/>
          </a:prstGeom>
        </p:spPr>
      </p:pic>
      <p:pic>
        <p:nvPicPr>
          <p:cNvPr id="3" name="Picture 2" descr="1.4.- Grados de Libertad – Inteligencia Artificial">
            <a:extLst>
              <a:ext uri="{FF2B5EF4-FFF2-40B4-BE49-F238E27FC236}">
                <a16:creationId xmlns:a16="http://schemas.microsoft.com/office/drawing/2014/main" id="{FA4DB0A3-F3ED-6A03-11A0-3560A836F9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2461" y="2519941"/>
            <a:ext cx="1764708" cy="195529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8D4EE2D-5001-7550-8C49-20D020BCC938}"/>
              </a:ext>
            </a:extLst>
          </p:cNvPr>
          <p:cNvPicPr>
            <a:picLocks noChangeAspect="1"/>
          </p:cNvPicPr>
          <p:nvPr/>
        </p:nvPicPr>
        <p:blipFill>
          <a:blip r:embed="rId6"/>
          <a:stretch>
            <a:fillRect/>
          </a:stretch>
        </p:blipFill>
        <p:spPr>
          <a:xfrm>
            <a:off x="565826" y="2541791"/>
            <a:ext cx="2071504" cy="1911599"/>
          </a:xfrm>
          <a:prstGeom prst="rect">
            <a:avLst/>
          </a:prstGeom>
        </p:spPr>
      </p:pic>
      <p:sp>
        <p:nvSpPr>
          <p:cNvPr id="6" name="Google Shape;1603;p42">
            <a:extLst>
              <a:ext uri="{FF2B5EF4-FFF2-40B4-BE49-F238E27FC236}">
                <a16:creationId xmlns:a16="http://schemas.microsoft.com/office/drawing/2014/main" id="{858A6F43-65F4-820C-5DB8-6D2858AECF65}"/>
              </a:ext>
            </a:extLst>
          </p:cNvPr>
          <p:cNvSpPr txBox="1"/>
          <p:nvPr/>
        </p:nvSpPr>
        <p:spPr>
          <a:xfrm>
            <a:off x="679880" y="4306842"/>
            <a:ext cx="2217294"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Robot Péndulo (1gdl) </a:t>
            </a:r>
          </a:p>
        </p:txBody>
      </p:sp>
      <p:sp>
        <p:nvSpPr>
          <p:cNvPr id="7" name="Google Shape;1603;p42">
            <a:extLst>
              <a:ext uri="{FF2B5EF4-FFF2-40B4-BE49-F238E27FC236}">
                <a16:creationId xmlns:a16="http://schemas.microsoft.com/office/drawing/2014/main" id="{C5A8DFD0-025C-2B1B-61CE-28FA4F5DD664}"/>
              </a:ext>
            </a:extLst>
          </p:cNvPr>
          <p:cNvSpPr txBox="1"/>
          <p:nvPr/>
        </p:nvSpPr>
        <p:spPr>
          <a:xfrm>
            <a:off x="3625548" y="4330701"/>
            <a:ext cx="2217294"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Robot Rotacional (2gdl) </a:t>
            </a:r>
          </a:p>
        </p:txBody>
      </p:sp>
      <p:sp>
        <p:nvSpPr>
          <p:cNvPr id="8" name="Google Shape;1603;p42">
            <a:extLst>
              <a:ext uri="{FF2B5EF4-FFF2-40B4-BE49-F238E27FC236}">
                <a16:creationId xmlns:a16="http://schemas.microsoft.com/office/drawing/2014/main" id="{038A60BD-C404-0443-1561-B96589DB26F3}"/>
              </a:ext>
            </a:extLst>
          </p:cNvPr>
          <p:cNvSpPr txBox="1"/>
          <p:nvPr/>
        </p:nvSpPr>
        <p:spPr>
          <a:xfrm>
            <a:off x="6481916" y="4368777"/>
            <a:ext cx="2217294"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Robot Cartesiano (3gdl)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Modelado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lang="en-US" sz="3000" b="1" dirty="0">
                <a:solidFill>
                  <a:srgbClr val="F3F3F3"/>
                </a:solidFill>
                <a:latin typeface="Rajdhani"/>
                <a:ea typeface="Rajdhani"/>
                <a:cs typeface="Rajdhani"/>
                <a:sym typeface="Rajdhani"/>
              </a:rPr>
              <a:t>Energía </a:t>
            </a:r>
            <a:r>
              <a:rPr lang="en-US" sz="3000" b="1" dirty="0" err="1">
                <a:solidFill>
                  <a:srgbClr val="F3F3F3"/>
                </a:solidFill>
                <a:latin typeface="Rajdhani"/>
                <a:ea typeface="Rajdhani"/>
                <a:cs typeface="Rajdhani"/>
                <a:sym typeface="Rajdhani"/>
              </a:rPr>
              <a:t>Cinética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8482" y="1583097"/>
            <a:ext cx="8763167" cy="1784408"/>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3.</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pasos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energía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cinética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total.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76869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“Un modelo matemático de un sistema dinámico es un conjunto de ecuaciones que representan la dinámica del sistema con precisión.”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descr="Robots industriales en cifras: así ha aumentado su stock mundial y densidad  por región · THE LOGISTICS WORLD | Conéctate e inspírate.">
            <a:extLst>
              <a:ext uri="{FF2B5EF4-FFF2-40B4-BE49-F238E27FC236}">
                <a16:creationId xmlns:a16="http://schemas.microsoft.com/office/drawing/2014/main" id="{2B53735F-DDFD-1DF0-302F-152E3F980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271" y="1468611"/>
            <a:ext cx="3935582" cy="2623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15959AEC-ED10-5002-121D-FB7B069B1975}"/>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1D0E53B3-D8BB-0C7F-1330-C7D51AB4655C}"/>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961459BA-6F88-A406-79EA-45A0F09329D7}"/>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indent="0">
              <a:buSzPts val="1300"/>
            </a:pPr>
            <a:r>
              <a:rPr lang="es-ES" dirty="0"/>
              <a:t>- Evaluación</a:t>
            </a:r>
          </a:p>
          <a:p>
            <a:pPr marL="146050" indent="0">
              <a:buSzPts val="1300"/>
            </a:pPr>
            <a:endParaRPr lang="es-ES" dirty="0"/>
          </a:p>
          <a:p>
            <a:pPr marL="146050" lvl="0" indent="0">
              <a:buSzPts val="1300"/>
            </a:pPr>
            <a:r>
              <a:rPr lang="es-ES" dirty="0"/>
              <a:t> </a:t>
            </a:r>
            <a:endParaRPr dirty="0"/>
          </a:p>
        </p:txBody>
      </p:sp>
      <p:sp>
        <p:nvSpPr>
          <p:cNvPr id="176" name="Google Shape;176;p30">
            <a:extLst>
              <a:ext uri="{FF2B5EF4-FFF2-40B4-BE49-F238E27FC236}">
                <a16:creationId xmlns:a16="http://schemas.microsoft.com/office/drawing/2014/main" id="{4E41D1DB-05F2-5096-9D08-6FCE9E5AE4CF}"/>
              </a:ext>
            </a:extLst>
          </p:cNvPr>
          <p:cNvSpPr txBox="1">
            <a:spLocks noGrp="1"/>
          </p:cNvSpPr>
          <p:nvPr>
            <p:ph type="title" idx="2"/>
          </p:nvPr>
        </p:nvSpPr>
        <p:spPr>
          <a:xfrm>
            <a:off x="4849170" y="1001125"/>
            <a:ext cx="2208122"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08</a:t>
            </a:r>
            <a:endParaRPr dirty="0"/>
          </a:p>
        </p:txBody>
      </p:sp>
      <p:cxnSp>
        <p:nvCxnSpPr>
          <p:cNvPr id="177" name="Google Shape;177;p30">
            <a:extLst>
              <a:ext uri="{FF2B5EF4-FFF2-40B4-BE49-F238E27FC236}">
                <a16:creationId xmlns:a16="http://schemas.microsoft.com/office/drawing/2014/main" id="{3BCBC381-6379-A1CF-C866-4474B08B68FE}"/>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61F0BFD9-D5DC-A514-57C3-375634FF9B50}"/>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D18A5BAE-B433-45BE-DA8F-CE4E19B78497}"/>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7171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51995" y="650103"/>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5</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50167" y="925323"/>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5" y="1121154"/>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5 (</a:t>
            </a:r>
            <a:r>
              <a:rPr lang="en-US" sz="1600" b="1" dirty="0" err="1">
                <a:solidFill>
                  <a:schemeClr val="tx2"/>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vector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velocidades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lineales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vector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velocidades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angulares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robots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manipuladores</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7139353" y="4885577"/>
            <a:ext cx="2313052" cy="281648"/>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8" name="Picture 4" descr="1.4.- Grados de Libertad – Inteligencia Artificial">
            <a:extLst>
              <a:ext uri="{FF2B5EF4-FFF2-40B4-BE49-F238E27FC236}">
                <a16:creationId xmlns:a16="http://schemas.microsoft.com/office/drawing/2014/main" id="{43736345-5442-3556-FFD8-88EAD6CBC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258" y="2353896"/>
            <a:ext cx="1753066" cy="2672505"/>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1603;p42">
            <a:extLst>
              <a:ext uri="{FF2B5EF4-FFF2-40B4-BE49-F238E27FC236}">
                <a16:creationId xmlns:a16="http://schemas.microsoft.com/office/drawing/2014/main" id="{70F432FB-B8F0-B0ED-33A8-CE8DDEFA98CF}"/>
              </a:ext>
            </a:extLst>
          </p:cNvPr>
          <p:cNvSpPr txBox="1"/>
          <p:nvPr/>
        </p:nvSpPr>
        <p:spPr>
          <a:xfrm>
            <a:off x="1580278" y="3970218"/>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7" name="Google Shape;1603;p42">
            <a:extLst>
              <a:ext uri="{FF2B5EF4-FFF2-40B4-BE49-F238E27FC236}">
                <a16:creationId xmlns:a16="http://schemas.microsoft.com/office/drawing/2014/main" id="{AAAB325D-FD99-5947-260E-C87FDD005215}"/>
              </a:ext>
            </a:extLst>
          </p:cNvPr>
          <p:cNvSpPr txBox="1"/>
          <p:nvPr/>
        </p:nvSpPr>
        <p:spPr>
          <a:xfrm>
            <a:off x="1405456" y="3064407"/>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1</a:t>
            </a:r>
          </a:p>
        </p:txBody>
      </p:sp>
      <p:sp>
        <p:nvSpPr>
          <p:cNvPr id="18" name="Google Shape;1603;p42">
            <a:extLst>
              <a:ext uri="{FF2B5EF4-FFF2-40B4-BE49-F238E27FC236}">
                <a16:creationId xmlns:a16="http://schemas.microsoft.com/office/drawing/2014/main" id="{E6A72D2A-EA61-DA54-0F78-BD3ADFB6F8CA}"/>
              </a:ext>
            </a:extLst>
          </p:cNvPr>
          <p:cNvSpPr txBox="1"/>
          <p:nvPr/>
        </p:nvSpPr>
        <p:spPr>
          <a:xfrm>
            <a:off x="1690129" y="2219050"/>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1</a:t>
            </a:r>
          </a:p>
        </p:txBody>
      </p:sp>
      <p:pic>
        <p:nvPicPr>
          <p:cNvPr id="7" name="Imagen 6">
            <a:extLst>
              <a:ext uri="{FF2B5EF4-FFF2-40B4-BE49-F238E27FC236}">
                <a16:creationId xmlns:a16="http://schemas.microsoft.com/office/drawing/2014/main" id="{37B7D95B-8006-CF78-946F-DD12951F13D0}"/>
              </a:ext>
            </a:extLst>
          </p:cNvPr>
          <p:cNvPicPr>
            <a:picLocks noChangeAspect="1"/>
          </p:cNvPicPr>
          <p:nvPr/>
        </p:nvPicPr>
        <p:blipFill>
          <a:blip r:embed="rId5"/>
          <a:stretch>
            <a:fillRect/>
          </a:stretch>
        </p:blipFill>
        <p:spPr>
          <a:xfrm>
            <a:off x="4281118" y="2316741"/>
            <a:ext cx="2701139" cy="2709660"/>
          </a:xfrm>
          <a:prstGeom prst="rect">
            <a:avLst/>
          </a:prstGeom>
        </p:spPr>
      </p:pic>
      <p:sp>
        <p:nvSpPr>
          <p:cNvPr id="21" name="Google Shape;1603;p42">
            <a:extLst>
              <a:ext uri="{FF2B5EF4-FFF2-40B4-BE49-F238E27FC236}">
                <a16:creationId xmlns:a16="http://schemas.microsoft.com/office/drawing/2014/main" id="{9AA44764-60CA-6310-7BA3-42338A78A32D}"/>
              </a:ext>
            </a:extLst>
          </p:cNvPr>
          <p:cNvSpPr txBox="1"/>
          <p:nvPr/>
        </p:nvSpPr>
        <p:spPr>
          <a:xfrm>
            <a:off x="4953025" y="4353771"/>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9" name="Google Shape;1603;p42">
            <a:extLst>
              <a:ext uri="{FF2B5EF4-FFF2-40B4-BE49-F238E27FC236}">
                <a16:creationId xmlns:a16="http://schemas.microsoft.com/office/drawing/2014/main" id="{C2E90091-ACC7-BF87-C8D9-E1C28495C9E7}"/>
              </a:ext>
            </a:extLst>
          </p:cNvPr>
          <p:cNvSpPr txBox="1"/>
          <p:nvPr/>
        </p:nvSpPr>
        <p:spPr>
          <a:xfrm>
            <a:off x="4830495" y="3565448"/>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20" name="Google Shape;1603;p42">
            <a:extLst>
              <a:ext uri="{FF2B5EF4-FFF2-40B4-BE49-F238E27FC236}">
                <a16:creationId xmlns:a16="http://schemas.microsoft.com/office/drawing/2014/main" id="{4A1C79FC-9975-F6E3-5953-1104D31228DB}"/>
              </a:ext>
            </a:extLst>
          </p:cNvPr>
          <p:cNvSpPr txBox="1"/>
          <p:nvPr/>
        </p:nvSpPr>
        <p:spPr>
          <a:xfrm>
            <a:off x="4636424" y="2440053"/>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8" name="Google Shape;1603;p42">
            <a:extLst>
              <a:ext uri="{FF2B5EF4-FFF2-40B4-BE49-F238E27FC236}">
                <a16:creationId xmlns:a16="http://schemas.microsoft.com/office/drawing/2014/main" id="{F0FD33F3-D5AB-E087-37E8-8BC5A94C349E}"/>
              </a:ext>
            </a:extLst>
          </p:cNvPr>
          <p:cNvSpPr txBox="1"/>
          <p:nvPr/>
        </p:nvSpPr>
        <p:spPr>
          <a:xfrm>
            <a:off x="5876218" y="2223733"/>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0" name="Google Shape;1603;p42">
            <a:extLst>
              <a:ext uri="{FF2B5EF4-FFF2-40B4-BE49-F238E27FC236}">
                <a16:creationId xmlns:a16="http://schemas.microsoft.com/office/drawing/2014/main" id="{64921427-B7D1-7480-BE46-B566CD9048CB}"/>
              </a:ext>
            </a:extLst>
          </p:cNvPr>
          <p:cNvSpPr txBox="1"/>
          <p:nvPr/>
        </p:nvSpPr>
        <p:spPr>
          <a:xfrm>
            <a:off x="6594116" y="2345989"/>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2" name="Google Shape;1603;p42">
            <a:extLst>
              <a:ext uri="{FF2B5EF4-FFF2-40B4-BE49-F238E27FC236}">
                <a16:creationId xmlns:a16="http://schemas.microsoft.com/office/drawing/2014/main" id="{BCDD03F9-BF67-B40F-074F-F57759B8B968}"/>
              </a:ext>
            </a:extLst>
          </p:cNvPr>
          <p:cNvSpPr txBox="1"/>
          <p:nvPr/>
        </p:nvSpPr>
        <p:spPr>
          <a:xfrm>
            <a:off x="6070289" y="3096975"/>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1" grpId="0"/>
      <p:bldP spid="19" grpId="0"/>
      <p:bldP spid="20" grpId="0"/>
      <p:bldP spid="8"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F5028745-B6F7-C472-C00F-4A0C1CD82E99}"/>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9BBCD1EB-93D6-FFE9-657B-EBEDBF78C894}"/>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865DC224-1C76-A803-E374-D5A6868CEE85}"/>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indent="0">
              <a:buSzPts val="1300"/>
            </a:pPr>
            <a:r>
              <a:rPr lang="es-ES" dirty="0"/>
              <a:t>- Solución de la Evaluación</a:t>
            </a:r>
          </a:p>
          <a:p>
            <a:pPr marL="146050" indent="0">
              <a:buSzPts val="1300"/>
            </a:pPr>
            <a:r>
              <a:rPr lang="es-ES" dirty="0"/>
              <a:t>- Introducción a Dinámica</a:t>
            </a:r>
          </a:p>
          <a:p>
            <a:pPr marL="146050" indent="0">
              <a:buSzPts val="1300"/>
            </a:pPr>
            <a:r>
              <a:rPr lang="es-ES" dirty="0"/>
              <a:t>- Fuerzas</a:t>
            </a:r>
          </a:p>
          <a:p>
            <a:pPr marL="431800" indent="-285750">
              <a:buSzPts val="1300"/>
              <a:buFontTx/>
              <a:buChar char="-"/>
            </a:pPr>
            <a:endParaRPr lang="es-ES" dirty="0"/>
          </a:p>
          <a:p>
            <a:pPr marL="146050" lvl="0" indent="0">
              <a:buSzPts val="1300"/>
            </a:pPr>
            <a:r>
              <a:rPr lang="es-ES" dirty="0"/>
              <a:t> </a:t>
            </a:r>
            <a:endParaRPr dirty="0"/>
          </a:p>
        </p:txBody>
      </p:sp>
      <p:sp>
        <p:nvSpPr>
          <p:cNvPr id="176" name="Google Shape;176;p30">
            <a:extLst>
              <a:ext uri="{FF2B5EF4-FFF2-40B4-BE49-F238E27FC236}">
                <a16:creationId xmlns:a16="http://schemas.microsoft.com/office/drawing/2014/main" id="{8FED9E29-096C-0772-53B9-94A60750D071}"/>
              </a:ext>
            </a:extLst>
          </p:cNvPr>
          <p:cNvSpPr txBox="1">
            <a:spLocks noGrp="1"/>
          </p:cNvSpPr>
          <p:nvPr>
            <p:ph type="title" idx="2"/>
          </p:nvPr>
        </p:nvSpPr>
        <p:spPr>
          <a:xfrm>
            <a:off x="4849170" y="1001125"/>
            <a:ext cx="2208122"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09</a:t>
            </a:r>
            <a:endParaRPr dirty="0"/>
          </a:p>
        </p:txBody>
      </p:sp>
      <p:cxnSp>
        <p:nvCxnSpPr>
          <p:cNvPr id="177" name="Google Shape;177;p30">
            <a:extLst>
              <a:ext uri="{FF2B5EF4-FFF2-40B4-BE49-F238E27FC236}">
                <a16:creationId xmlns:a16="http://schemas.microsoft.com/office/drawing/2014/main" id="{341DDB48-3E06-6868-C818-BD446B737C5D}"/>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172EC4A9-9DC4-5CC7-C931-C80DA26851A9}"/>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BF6838E2-6783-9C52-D21C-A4D18E89EEB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52956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451FDAF-559B-6EE1-3394-6D813D4B2B9A}"/>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2E81116F-9119-E422-B6C1-058F5B7045D6}"/>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775C514E-50F2-530D-CE7C-72DBBBC6A4BD}"/>
              </a:ext>
            </a:extLst>
          </p:cNvPr>
          <p:cNvSpPr txBox="1">
            <a:spLocks/>
          </p:cNvSpPr>
          <p:nvPr/>
        </p:nvSpPr>
        <p:spPr>
          <a:xfrm>
            <a:off x="351995" y="650103"/>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Solución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la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CB6333AC-C732-50D7-93F8-F8D1BC8116ED}"/>
              </a:ext>
            </a:extLst>
          </p:cNvPr>
          <p:cNvCxnSpPr/>
          <p:nvPr/>
        </p:nvCxnSpPr>
        <p:spPr>
          <a:xfrm rot="5400000">
            <a:off x="250167" y="925323"/>
            <a:ext cx="386257" cy="5405"/>
          </a:xfrm>
          <a:prstGeom prst="straightConnector1">
            <a:avLst/>
          </a:prstGeom>
          <a:noFill/>
          <a:ln w="19050" cap="flat" cmpd="sng">
            <a:solidFill>
              <a:srgbClr val="F3F3F3"/>
            </a:solidFill>
            <a:prstDash val="solid"/>
            <a:round/>
            <a:headEnd type="oval" w="med" len="med"/>
            <a:tailEnd type="oval" w="med" len="med"/>
          </a:ln>
        </p:spPr>
      </p:cxnSp>
      <p:pic>
        <p:nvPicPr>
          <p:cNvPr id="1028" name="Picture 4" descr="1.4.- Grados de Libertad – Inteligencia Artificial">
            <a:extLst>
              <a:ext uri="{FF2B5EF4-FFF2-40B4-BE49-F238E27FC236}">
                <a16:creationId xmlns:a16="http://schemas.microsoft.com/office/drawing/2014/main" id="{ACED6C5B-4DBC-5FD8-2C11-0A1DA8DBF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474" y="1820892"/>
            <a:ext cx="1753066" cy="2672505"/>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1603;p42">
            <a:extLst>
              <a:ext uri="{FF2B5EF4-FFF2-40B4-BE49-F238E27FC236}">
                <a16:creationId xmlns:a16="http://schemas.microsoft.com/office/drawing/2014/main" id="{42AE24FB-B290-98BB-4B69-06E01DF615F8}"/>
              </a:ext>
            </a:extLst>
          </p:cNvPr>
          <p:cNvSpPr txBox="1"/>
          <p:nvPr/>
        </p:nvSpPr>
        <p:spPr>
          <a:xfrm>
            <a:off x="3772494" y="3437214"/>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7" name="Google Shape;1603;p42">
            <a:extLst>
              <a:ext uri="{FF2B5EF4-FFF2-40B4-BE49-F238E27FC236}">
                <a16:creationId xmlns:a16="http://schemas.microsoft.com/office/drawing/2014/main" id="{32FFC287-19EC-EDC1-3BB0-C527225151A3}"/>
              </a:ext>
            </a:extLst>
          </p:cNvPr>
          <p:cNvSpPr txBox="1"/>
          <p:nvPr/>
        </p:nvSpPr>
        <p:spPr>
          <a:xfrm>
            <a:off x="3597672" y="2531403"/>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1</a:t>
            </a:r>
          </a:p>
        </p:txBody>
      </p:sp>
      <p:sp>
        <p:nvSpPr>
          <p:cNvPr id="18" name="Google Shape;1603;p42">
            <a:extLst>
              <a:ext uri="{FF2B5EF4-FFF2-40B4-BE49-F238E27FC236}">
                <a16:creationId xmlns:a16="http://schemas.microsoft.com/office/drawing/2014/main" id="{73992D83-1235-A2B9-1143-2B98568E7710}"/>
              </a:ext>
            </a:extLst>
          </p:cNvPr>
          <p:cNvSpPr txBox="1"/>
          <p:nvPr/>
        </p:nvSpPr>
        <p:spPr>
          <a:xfrm>
            <a:off x="3874877" y="1672918"/>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1</a:t>
            </a:r>
          </a:p>
        </p:txBody>
      </p:sp>
      <p:cxnSp>
        <p:nvCxnSpPr>
          <p:cNvPr id="2" name="Conector recto de flecha 1">
            <a:extLst>
              <a:ext uri="{FF2B5EF4-FFF2-40B4-BE49-F238E27FC236}">
                <a16:creationId xmlns:a16="http://schemas.microsoft.com/office/drawing/2014/main" id="{C79106C0-A2A4-F2C3-1006-E2EA376D74E0}"/>
              </a:ext>
            </a:extLst>
          </p:cNvPr>
          <p:cNvCxnSpPr>
            <a:cxnSpLocks/>
          </p:cNvCxnSpPr>
          <p:nvPr/>
        </p:nvCxnSpPr>
        <p:spPr>
          <a:xfrm>
            <a:off x="2515301" y="3907895"/>
            <a:ext cx="371537" cy="3436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 name="Conector recto de flecha 2">
            <a:extLst>
              <a:ext uri="{FF2B5EF4-FFF2-40B4-BE49-F238E27FC236}">
                <a16:creationId xmlns:a16="http://schemas.microsoft.com/office/drawing/2014/main" id="{357A6234-FE2C-D06D-E6E9-B8467E9C9160}"/>
              </a:ext>
            </a:extLst>
          </p:cNvPr>
          <p:cNvCxnSpPr>
            <a:cxnSpLocks/>
          </p:cNvCxnSpPr>
          <p:nvPr/>
        </p:nvCxnSpPr>
        <p:spPr>
          <a:xfrm flipV="1">
            <a:off x="2518781" y="3690878"/>
            <a:ext cx="451171" cy="2492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 name="Conector recto de flecha 3">
            <a:extLst>
              <a:ext uri="{FF2B5EF4-FFF2-40B4-BE49-F238E27FC236}">
                <a16:creationId xmlns:a16="http://schemas.microsoft.com/office/drawing/2014/main" id="{F58F781B-3849-CC3D-CB86-D0FB8AD0F5BC}"/>
              </a:ext>
            </a:extLst>
          </p:cNvPr>
          <p:cNvCxnSpPr>
            <a:cxnSpLocks/>
          </p:cNvCxnSpPr>
          <p:nvPr/>
        </p:nvCxnSpPr>
        <p:spPr>
          <a:xfrm flipV="1">
            <a:off x="2515301" y="3497181"/>
            <a:ext cx="16874" cy="4363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CuadroTexto 4">
            <a:extLst>
              <a:ext uri="{FF2B5EF4-FFF2-40B4-BE49-F238E27FC236}">
                <a16:creationId xmlns:a16="http://schemas.microsoft.com/office/drawing/2014/main" id="{6C61567D-619C-853E-CB8F-23F6877FE630}"/>
              </a:ext>
            </a:extLst>
          </p:cNvPr>
          <p:cNvSpPr txBox="1"/>
          <p:nvPr/>
        </p:nvSpPr>
        <p:spPr>
          <a:xfrm>
            <a:off x="2824383" y="4314661"/>
            <a:ext cx="371537" cy="307777"/>
          </a:xfrm>
          <a:prstGeom prst="rect">
            <a:avLst/>
          </a:prstGeom>
          <a:noFill/>
        </p:spPr>
        <p:txBody>
          <a:bodyPr wrap="square" rtlCol="0">
            <a:spAutoFit/>
          </a:bodyPr>
          <a:lstStyle/>
          <a:p>
            <a:r>
              <a:rPr lang="es-ES" dirty="0">
                <a:highlight>
                  <a:srgbClr val="00FF00"/>
                </a:highlight>
              </a:rPr>
              <a:t>x0</a:t>
            </a:r>
            <a:endParaRPr lang="es-MX" dirty="0">
              <a:highlight>
                <a:srgbClr val="00FF00"/>
              </a:highlight>
            </a:endParaRPr>
          </a:p>
        </p:txBody>
      </p:sp>
      <p:sp>
        <p:nvSpPr>
          <p:cNvPr id="6" name="CuadroTexto 5">
            <a:extLst>
              <a:ext uri="{FF2B5EF4-FFF2-40B4-BE49-F238E27FC236}">
                <a16:creationId xmlns:a16="http://schemas.microsoft.com/office/drawing/2014/main" id="{B47B26AB-CFAD-CA15-B86E-75A0B5DD0FC9}"/>
              </a:ext>
            </a:extLst>
          </p:cNvPr>
          <p:cNvSpPr txBox="1"/>
          <p:nvPr/>
        </p:nvSpPr>
        <p:spPr>
          <a:xfrm>
            <a:off x="2965625" y="3497181"/>
            <a:ext cx="371536" cy="307777"/>
          </a:xfrm>
          <a:prstGeom prst="rect">
            <a:avLst/>
          </a:prstGeom>
          <a:noFill/>
        </p:spPr>
        <p:txBody>
          <a:bodyPr wrap="square" rtlCol="0">
            <a:spAutoFit/>
          </a:bodyPr>
          <a:lstStyle/>
          <a:p>
            <a:r>
              <a:rPr lang="es-ES" dirty="0">
                <a:highlight>
                  <a:srgbClr val="FFFF00"/>
                </a:highlight>
              </a:rPr>
              <a:t>y0</a:t>
            </a:r>
            <a:endParaRPr lang="es-MX" dirty="0">
              <a:highlight>
                <a:srgbClr val="FFFF00"/>
              </a:highlight>
            </a:endParaRPr>
          </a:p>
        </p:txBody>
      </p:sp>
      <p:sp>
        <p:nvSpPr>
          <p:cNvPr id="13" name="CuadroTexto 12">
            <a:extLst>
              <a:ext uri="{FF2B5EF4-FFF2-40B4-BE49-F238E27FC236}">
                <a16:creationId xmlns:a16="http://schemas.microsoft.com/office/drawing/2014/main" id="{27D5A568-4804-79FC-FB6B-D12FF8783ED3}"/>
              </a:ext>
            </a:extLst>
          </p:cNvPr>
          <p:cNvSpPr txBox="1"/>
          <p:nvPr/>
        </p:nvSpPr>
        <p:spPr>
          <a:xfrm>
            <a:off x="2397325" y="3111364"/>
            <a:ext cx="371537" cy="307777"/>
          </a:xfrm>
          <a:prstGeom prst="rect">
            <a:avLst/>
          </a:prstGeom>
          <a:noFill/>
        </p:spPr>
        <p:txBody>
          <a:bodyPr wrap="square" rtlCol="0">
            <a:spAutoFit/>
          </a:bodyPr>
          <a:lstStyle/>
          <a:p>
            <a:r>
              <a:rPr lang="es-ES" dirty="0">
                <a:highlight>
                  <a:srgbClr val="00FFFF"/>
                </a:highlight>
              </a:rPr>
              <a:t>z0</a:t>
            </a:r>
            <a:endParaRPr lang="es-MX" dirty="0">
              <a:highlight>
                <a:srgbClr val="00FFFF"/>
              </a:highlight>
            </a:endParaRPr>
          </a:p>
        </p:txBody>
      </p:sp>
      <p:cxnSp>
        <p:nvCxnSpPr>
          <p:cNvPr id="23" name="Conector recto de flecha 22">
            <a:extLst>
              <a:ext uri="{FF2B5EF4-FFF2-40B4-BE49-F238E27FC236}">
                <a16:creationId xmlns:a16="http://schemas.microsoft.com/office/drawing/2014/main" id="{97F76677-3BC1-BA5A-BEA7-D6634EE1ED5B}"/>
              </a:ext>
            </a:extLst>
          </p:cNvPr>
          <p:cNvCxnSpPr>
            <a:cxnSpLocks/>
          </p:cNvCxnSpPr>
          <p:nvPr/>
        </p:nvCxnSpPr>
        <p:spPr>
          <a:xfrm>
            <a:off x="2565538" y="2560277"/>
            <a:ext cx="371537" cy="3436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Conector recto de flecha 23">
            <a:extLst>
              <a:ext uri="{FF2B5EF4-FFF2-40B4-BE49-F238E27FC236}">
                <a16:creationId xmlns:a16="http://schemas.microsoft.com/office/drawing/2014/main" id="{D14BE0F1-A294-3DD8-2965-7F45DB8FED76}"/>
              </a:ext>
            </a:extLst>
          </p:cNvPr>
          <p:cNvCxnSpPr>
            <a:cxnSpLocks/>
          </p:cNvCxnSpPr>
          <p:nvPr/>
        </p:nvCxnSpPr>
        <p:spPr>
          <a:xfrm flipV="1">
            <a:off x="2569018" y="2343260"/>
            <a:ext cx="451171" cy="2492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Conector recto de flecha 24">
            <a:extLst>
              <a:ext uri="{FF2B5EF4-FFF2-40B4-BE49-F238E27FC236}">
                <a16:creationId xmlns:a16="http://schemas.microsoft.com/office/drawing/2014/main" id="{42A6EEA6-977E-334F-08B4-322EA4221A70}"/>
              </a:ext>
            </a:extLst>
          </p:cNvPr>
          <p:cNvCxnSpPr>
            <a:cxnSpLocks/>
          </p:cNvCxnSpPr>
          <p:nvPr/>
        </p:nvCxnSpPr>
        <p:spPr>
          <a:xfrm flipV="1">
            <a:off x="2565538" y="2149563"/>
            <a:ext cx="16874" cy="4363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6" name="CuadroTexto 25">
            <a:extLst>
              <a:ext uri="{FF2B5EF4-FFF2-40B4-BE49-F238E27FC236}">
                <a16:creationId xmlns:a16="http://schemas.microsoft.com/office/drawing/2014/main" id="{73C1A0CD-2AC2-A19C-15B4-2E3872A7F31A}"/>
              </a:ext>
            </a:extLst>
          </p:cNvPr>
          <p:cNvSpPr txBox="1"/>
          <p:nvPr/>
        </p:nvSpPr>
        <p:spPr>
          <a:xfrm>
            <a:off x="2874620" y="2967043"/>
            <a:ext cx="371537" cy="307777"/>
          </a:xfrm>
          <a:prstGeom prst="rect">
            <a:avLst/>
          </a:prstGeom>
          <a:noFill/>
        </p:spPr>
        <p:txBody>
          <a:bodyPr wrap="square" rtlCol="0">
            <a:spAutoFit/>
          </a:bodyPr>
          <a:lstStyle/>
          <a:p>
            <a:r>
              <a:rPr lang="es-ES" dirty="0">
                <a:highlight>
                  <a:srgbClr val="00FF00"/>
                </a:highlight>
              </a:rPr>
              <a:t>x1</a:t>
            </a:r>
            <a:endParaRPr lang="es-MX" dirty="0">
              <a:highlight>
                <a:srgbClr val="00FF00"/>
              </a:highlight>
            </a:endParaRPr>
          </a:p>
        </p:txBody>
      </p:sp>
      <p:sp>
        <p:nvSpPr>
          <p:cNvPr id="27" name="CuadroTexto 26">
            <a:extLst>
              <a:ext uri="{FF2B5EF4-FFF2-40B4-BE49-F238E27FC236}">
                <a16:creationId xmlns:a16="http://schemas.microsoft.com/office/drawing/2014/main" id="{B2B3046C-F329-6E66-3D87-44EE79093BDB}"/>
              </a:ext>
            </a:extLst>
          </p:cNvPr>
          <p:cNvSpPr txBox="1"/>
          <p:nvPr/>
        </p:nvSpPr>
        <p:spPr>
          <a:xfrm>
            <a:off x="3039445" y="2155367"/>
            <a:ext cx="371536" cy="307777"/>
          </a:xfrm>
          <a:prstGeom prst="rect">
            <a:avLst/>
          </a:prstGeom>
          <a:noFill/>
        </p:spPr>
        <p:txBody>
          <a:bodyPr wrap="square" rtlCol="0">
            <a:spAutoFit/>
          </a:bodyPr>
          <a:lstStyle/>
          <a:p>
            <a:r>
              <a:rPr lang="es-ES" dirty="0">
                <a:highlight>
                  <a:srgbClr val="FFFF00"/>
                </a:highlight>
              </a:rPr>
              <a:t>y1</a:t>
            </a:r>
            <a:endParaRPr lang="es-MX" dirty="0">
              <a:highlight>
                <a:srgbClr val="FFFF00"/>
              </a:highlight>
            </a:endParaRPr>
          </a:p>
        </p:txBody>
      </p:sp>
      <p:sp>
        <p:nvSpPr>
          <p:cNvPr id="28" name="CuadroTexto 27">
            <a:extLst>
              <a:ext uri="{FF2B5EF4-FFF2-40B4-BE49-F238E27FC236}">
                <a16:creationId xmlns:a16="http://schemas.microsoft.com/office/drawing/2014/main" id="{0A0AD807-1BE2-CB9E-C6C2-F9108BD9931B}"/>
              </a:ext>
            </a:extLst>
          </p:cNvPr>
          <p:cNvSpPr txBox="1"/>
          <p:nvPr/>
        </p:nvSpPr>
        <p:spPr>
          <a:xfrm>
            <a:off x="2447562" y="1763746"/>
            <a:ext cx="371537" cy="307777"/>
          </a:xfrm>
          <a:prstGeom prst="rect">
            <a:avLst/>
          </a:prstGeom>
          <a:noFill/>
        </p:spPr>
        <p:txBody>
          <a:bodyPr wrap="square" rtlCol="0">
            <a:spAutoFit/>
          </a:bodyPr>
          <a:lstStyle/>
          <a:p>
            <a:r>
              <a:rPr lang="es-ES" dirty="0">
                <a:highlight>
                  <a:srgbClr val="00FFFF"/>
                </a:highlight>
              </a:rPr>
              <a:t>z1</a:t>
            </a:r>
            <a:endParaRPr lang="es-MX" dirty="0">
              <a:highlight>
                <a:srgbClr val="00FFFF"/>
              </a:highlight>
            </a:endParaRPr>
          </a:p>
        </p:txBody>
      </p:sp>
      <p:cxnSp>
        <p:nvCxnSpPr>
          <p:cNvPr id="14" name="Conector recto de flecha 13">
            <a:extLst>
              <a:ext uri="{FF2B5EF4-FFF2-40B4-BE49-F238E27FC236}">
                <a16:creationId xmlns:a16="http://schemas.microsoft.com/office/drawing/2014/main" id="{14CF8D2B-21B6-F59C-AAB8-0B4C12708A64}"/>
              </a:ext>
            </a:extLst>
          </p:cNvPr>
          <p:cNvCxnSpPr>
            <a:cxnSpLocks/>
          </p:cNvCxnSpPr>
          <p:nvPr/>
        </p:nvCxnSpPr>
        <p:spPr>
          <a:xfrm>
            <a:off x="5498200" y="2760689"/>
            <a:ext cx="371537" cy="3436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Conector recto de flecha 14">
            <a:extLst>
              <a:ext uri="{FF2B5EF4-FFF2-40B4-BE49-F238E27FC236}">
                <a16:creationId xmlns:a16="http://schemas.microsoft.com/office/drawing/2014/main" id="{1A299444-5BF9-E6F0-87C9-71DABB165DC1}"/>
              </a:ext>
            </a:extLst>
          </p:cNvPr>
          <p:cNvCxnSpPr>
            <a:cxnSpLocks/>
          </p:cNvCxnSpPr>
          <p:nvPr/>
        </p:nvCxnSpPr>
        <p:spPr>
          <a:xfrm flipV="1">
            <a:off x="5501680" y="2511338"/>
            <a:ext cx="451171" cy="2492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Conector recto de flecha 21">
            <a:extLst>
              <a:ext uri="{FF2B5EF4-FFF2-40B4-BE49-F238E27FC236}">
                <a16:creationId xmlns:a16="http://schemas.microsoft.com/office/drawing/2014/main" id="{FA091905-BF15-C62A-891D-DE16A977640D}"/>
              </a:ext>
            </a:extLst>
          </p:cNvPr>
          <p:cNvCxnSpPr>
            <a:cxnSpLocks/>
          </p:cNvCxnSpPr>
          <p:nvPr/>
        </p:nvCxnSpPr>
        <p:spPr>
          <a:xfrm>
            <a:off x="5498200" y="2753955"/>
            <a:ext cx="0" cy="4697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uadroTexto 28">
            <a:extLst>
              <a:ext uri="{FF2B5EF4-FFF2-40B4-BE49-F238E27FC236}">
                <a16:creationId xmlns:a16="http://schemas.microsoft.com/office/drawing/2014/main" id="{A15B0B02-9B42-2C7C-8C39-3BDCCA252A64}"/>
              </a:ext>
            </a:extLst>
          </p:cNvPr>
          <p:cNvSpPr txBox="1"/>
          <p:nvPr/>
        </p:nvSpPr>
        <p:spPr>
          <a:xfrm>
            <a:off x="5814595" y="3120932"/>
            <a:ext cx="371537" cy="307777"/>
          </a:xfrm>
          <a:prstGeom prst="rect">
            <a:avLst/>
          </a:prstGeom>
          <a:noFill/>
        </p:spPr>
        <p:txBody>
          <a:bodyPr wrap="square" rtlCol="0">
            <a:spAutoFit/>
          </a:bodyPr>
          <a:lstStyle/>
          <a:p>
            <a:r>
              <a:rPr lang="es-ES" dirty="0">
                <a:highlight>
                  <a:srgbClr val="00FF00"/>
                </a:highlight>
              </a:rPr>
              <a:t>x2</a:t>
            </a:r>
            <a:endParaRPr lang="es-MX" dirty="0">
              <a:highlight>
                <a:srgbClr val="00FF00"/>
              </a:highlight>
            </a:endParaRPr>
          </a:p>
        </p:txBody>
      </p:sp>
      <p:sp>
        <p:nvSpPr>
          <p:cNvPr id="30" name="CuadroTexto 29">
            <a:extLst>
              <a:ext uri="{FF2B5EF4-FFF2-40B4-BE49-F238E27FC236}">
                <a16:creationId xmlns:a16="http://schemas.microsoft.com/office/drawing/2014/main" id="{1EF8278A-DD83-15AB-2B72-DE4C7C58828A}"/>
              </a:ext>
            </a:extLst>
          </p:cNvPr>
          <p:cNvSpPr txBox="1"/>
          <p:nvPr/>
        </p:nvSpPr>
        <p:spPr>
          <a:xfrm>
            <a:off x="5265219" y="3230445"/>
            <a:ext cx="371536" cy="307777"/>
          </a:xfrm>
          <a:prstGeom prst="rect">
            <a:avLst/>
          </a:prstGeom>
          <a:noFill/>
        </p:spPr>
        <p:txBody>
          <a:bodyPr wrap="square" rtlCol="0">
            <a:spAutoFit/>
          </a:bodyPr>
          <a:lstStyle/>
          <a:p>
            <a:r>
              <a:rPr lang="es-ES" dirty="0">
                <a:highlight>
                  <a:srgbClr val="FFFF00"/>
                </a:highlight>
              </a:rPr>
              <a:t>y2</a:t>
            </a:r>
            <a:endParaRPr lang="es-MX" dirty="0">
              <a:highlight>
                <a:srgbClr val="FFFF00"/>
              </a:highlight>
            </a:endParaRPr>
          </a:p>
        </p:txBody>
      </p:sp>
      <p:sp>
        <p:nvSpPr>
          <p:cNvPr id="31" name="CuadroTexto 30">
            <a:extLst>
              <a:ext uri="{FF2B5EF4-FFF2-40B4-BE49-F238E27FC236}">
                <a16:creationId xmlns:a16="http://schemas.microsoft.com/office/drawing/2014/main" id="{1525D6A1-4033-7DFD-CA70-6AE67C0B8F4E}"/>
              </a:ext>
            </a:extLst>
          </p:cNvPr>
          <p:cNvSpPr txBox="1"/>
          <p:nvPr/>
        </p:nvSpPr>
        <p:spPr>
          <a:xfrm>
            <a:off x="5932829" y="2309256"/>
            <a:ext cx="371537" cy="307777"/>
          </a:xfrm>
          <a:prstGeom prst="rect">
            <a:avLst/>
          </a:prstGeom>
          <a:noFill/>
        </p:spPr>
        <p:txBody>
          <a:bodyPr wrap="square" rtlCol="0">
            <a:spAutoFit/>
          </a:bodyPr>
          <a:lstStyle/>
          <a:p>
            <a:r>
              <a:rPr lang="es-ES" dirty="0">
                <a:highlight>
                  <a:srgbClr val="00FFFF"/>
                </a:highlight>
              </a:rPr>
              <a:t>z2</a:t>
            </a:r>
            <a:endParaRPr lang="es-MX" dirty="0">
              <a:highlight>
                <a:srgbClr val="00FFFF"/>
              </a:highlight>
            </a:endParaRPr>
          </a:p>
        </p:txBody>
      </p:sp>
      <p:sp>
        <p:nvSpPr>
          <p:cNvPr id="7" name="Google Shape;1603;p42">
            <a:extLst>
              <a:ext uri="{FF2B5EF4-FFF2-40B4-BE49-F238E27FC236}">
                <a16:creationId xmlns:a16="http://schemas.microsoft.com/office/drawing/2014/main" id="{B8E0743B-D6A6-49EB-27EE-1E3E0278058B}"/>
              </a:ext>
            </a:extLst>
          </p:cNvPr>
          <p:cNvSpPr txBox="1"/>
          <p:nvPr/>
        </p:nvSpPr>
        <p:spPr>
          <a:xfrm>
            <a:off x="1269884" y="2764211"/>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Ninguna</a:t>
            </a:r>
          </a:p>
        </p:txBody>
      </p:sp>
      <p:sp>
        <p:nvSpPr>
          <p:cNvPr id="8" name="Google Shape;1603;p42">
            <a:extLst>
              <a:ext uri="{FF2B5EF4-FFF2-40B4-BE49-F238E27FC236}">
                <a16:creationId xmlns:a16="http://schemas.microsoft.com/office/drawing/2014/main" id="{9F10AE12-673B-3B21-DFBF-691147ED6609}"/>
              </a:ext>
            </a:extLst>
          </p:cNvPr>
          <p:cNvSpPr txBox="1"/>
          <p:nvPr/>
        </p:nvSpPr>
        <p:spPr>
          <a:xfrm>
            <a:off x="4430105" y="1262705"/>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X(-90)</a:t>
            </a:r>
          </a:p>
        </p:txBody>
      </p:sp>
    </p:spTree>
    <p:extLst>
      <p:ext uri="{BB962C8B-B14F-4D97-AF65-F5344CB8AC3E}">
        <p14:creationId xmlns:p14="http://schemas.microsoft.com/office/powerpoint/2010/main" val="404890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2E544300-E3FB-77D2-F0B2-D3ED48337864}"/>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DC4254FE-C425-FBDD-9066-C2B7281D7C1C}"/>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35DB10F-C600-C3BE-20EF-CFA0816D25D5}"/>
              </a:ext>
            </a:extLst>
          </p:cNvPr>
          <p:cNvSpPr txBox="1">
            <a:spLocks/>
          </p:cNvSpPr>
          <p:nvPr/>
        </p:nvSpPr>
        <p:spPr>
          <a:xfrm>
            <a:off x="292102" y="485474"/>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Solución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la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D76AF84-8EF0-7588-60BD-8B0B6AABB992}"/>
              </a:ext>
            </a:extLst>
          </p:cNvPr>
          <p:cNvCxnSpPr/>
          <p:nvPr/>
        </p:nvCxnSpPr>
        <p:spPr>
          <a:xfrm rot="5400000">
            <a:off x="191552" y="797243"/>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a:extLst>
              <a:ext uri="{FF2B5EF4-FFF2-40B4-BE49-F238E27FC236}">
                <a16:creationId xmlns:a16="http://schemas.microsoft.com/office/drawing/2014/main" id="{2923A3CF-2FE2-913B-6BA4-BC0D5681258D}"/>
              </a:ext>
            </a:extLst>
          </p:cNvPr>
          <p:cNvSpPr txBox="1">
            <a:spLocks/>
          </p:cNvSpPr>
          <p:nvPr/>
        </p:nvSpPr>
        <p:spPr>
          <a:xfrm>
            <a:off x="7139353" y="4885577"/>
            <a:ext cx="2313052" cy="281648"/>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7" name="Imagen 6">
            <a:extLst>
              <a:ext uri="{FF2B5EF4-FFF2-40B4-BE49-F238E27FC236}">
                <a16:creationId xmlns:a16="http://schemas.microsoft.com/office/drawing/2014/main" id="{5EC81144-CF75-8881-5B7F-EDE1D2833098}"/>
              </a:ext>
            </a:extLst>
          </p:cNvPr>
          <p:cNvPicPr>
            <a:picLocks noChangeAspect="1"/>
          </p:cNvPicPr>
          <p:nvPr/>
        </p:nvPicPr>
        <p:blipFill>
          <a:blip r:embed="rId4"/>
          <a:stretch>
            <a:fillRect/>
          </a:stretch>
        </p:blipFill>
        <p:spPr>
          <a:xfrm>
            <a:off x="2850903" y="2021213"/>
            <a:ext cx="2701139" cy="2709660"/>
          </a:xfrm>
          <a:prstGeom prst="rect">
            <a:avLst/>
          </a:prstGeom>
        </p:spPr>
      </p:pic>
      <p:sp>
        <p:nvSpPr>
          <p:cNvPr id="21" name="Google Shape;1603;p42">
            <a:extLst>
              <a:ext uri="{FF2B5EF4-FFF2-40B4-BE49-F238E27FC236}">
                <a16:creationId xmlns:a16="http://schemas.microsoft.com/office/drawing/2014/main" id="{35444896-FAB9-AD28-5F5E-97F7931769CB}"/>
              </a:ext>
            </a:extLst>
          </p:cNvPr>
          <p:cNvSpPr txBox="1"/>
          <p:nvPr/>
        </p:nvSpPr>
        <p:spPr>
          <a:xfrm>
            <a:off x="3522810" y="4058243"/>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9" name="Google Shape;1603;p42">
            <a:extLst>
              <a:ext uri="{FF2B5EF4-FFF2-40B4-BE49-F238E27FC236}">
                <a16:creationId xmlns:a16="http://schemas.microsoft.com/office/drawing/2014/main" id="{E2A75A17-15C5-E601-40FD-54BD44485952}"/>
              </a:ext>
            </a:extLst>
          </p:cNvPr>
          <p:cNvSpPr txBox="1"/>
          <p:nvPr/>
        </p:nvSpPr>
        <p:spPr>
          <a:xfrm>
            <a:off x="3400280" y="3269920"/>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20" name="Google Shape;1603;p42">
            <a:extLst>
              <a:ext uri="{FF2B5EF4-FFF2-40B4-BE49-F238E27FC236}">
                <a16:creationId xmlns:a16="http://schemas.microsoft.com/office/drawing/2014/main" id="{7A33A965-C805-7E1A-EF2A-D0E2998FC2D2}"/>
              </a:ext>
            </a:extLst>
          </p:cNvPr>
          <p:cNvSpPr txBox="1"/>
          <p:nvPr/>
        </p:nvSpPr>
        <p:spPr>
          <a:xfrm>
            <a:off x="3184773" y="2000885"/>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8" name="Google Shape;1603;p42">
            <a:extLst>
              <a:ext uri="{FF2B5EF4-FFF2-40B4-BE49-F238E27FC236}">
                <a16:creationId xmlns:a16="http://schemas.microsoft.com/office/drawing/2014/main" id="{993423E1-5A6B-01D4-0866-C4276C5AB294}"/>
              </a:ext>
            </a:extLst>
          </p:cNvPr>
          <p:cNvSpPr txBox="1"/>
          <p:nvPr/>
        </p:nvSpPr>
        <p:spPr>
          <a:xfrm>
            <a:off x="4422557" y="1928205"/>
            <a:ext cx="330569"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0" name="Google Shape;1603;p42">
            <a:extLst>
              <a:ext uri="{FF2B5EF4-FFF2-40B4-BE49-F238E27FC236}">
                <a16:creationId xmlns:a16="http://schemas.microsoft.com/office/drawing/2014/main" id="{FB98D3A1-093C-DD19-BFA9-3CC642871D8A}"/>
              </a:ext>
            </a:extLst>
          </p:cNvPr>
          <p:cNvSpPr txBox="1"/>
          <p:nvPr/>
        </p:nvSpPr>
        <p:spPr>
          <a:xfrm>
            <a:off x="5163901" y="2050461"/>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2" name="Google Shape;1603;p42">
            <a:extLst>
              <a:ext uri="{FF2B5EF4-FFF2-40B4-BE49-F238E27FC236}">
                <a16:creationId xmlns:a16="http://schemas.microsoft.com/office/drawing/2014/main" id="{CB66ADDC-E4C5-9A0D-6328-0CDF2A8FE2AD}"/>
              </a:ext>
            </a:extLst>
          </p:cNvPr>
          <p:cNvSpPr txBox="1"/>
          <p:nvPr/>
        </p:nvSpPr>
        <p:spPr>
          <a:xfrm>
            <a:off x="4640074" y="2801447"/>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cxnSp>
        <p:nvCxnSpPr>
          <p:cNvPr id="2" name="Conector recto de flecha 1">
            <a:extLst>
              <a:ext uri="{FF2B5EF4-FFF2-40B4-BE49-F238E27FC236}">
                <a16:creationId xmlns:a16="http://schemas.microsoft.com/office/drawing/2014/main" id="{E2AA0E6D-07C7-A644-66A3-9E756268EAD2}"/>
              </a:ext>
            </a:extLst>
          </p:cNvPr>
          <p:cNvCxnSpPr>
            <a:cxnSpLocks/>
          </p:cNvCxnSpPr>
          <p:nvPr/>
        </p:nvCxnSpPr>
        <p:spPr>
          <a:xfrm>
            <a:off x="2444625" y="4364253"/>
            <a:ext cx="397482" cy="454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 name="Conector recto de flecha 2">
            <a:extLst>
              <a:ext uri="{FF2B5EF4-FFF2-40B4-BE49-F238E27FC236}">
                <a16:creationId xmlns:a16="http://schemas.microsoft.com/office/drawing/2014/main" id="{DDA52A75-A960-D69A-FF57-8B161F134405}"/>
              </a:ext>
            </a:extLst>
          </p:cNvPr>
          <p:cNvCxnSpPr>
            <a:cxnSpLocks/>
          </p:cNvCxnSpPr>
          <p:nvPr/>
        </p:nvCxnSpPr>
        <p:spPr>
          <a:xfrm flipH="1">
            <a:off x="2192164" y="4336556"/>
            <a:ext cx="255524" cy="2748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 name="Conector recto de flecha 3">
            <a:extLst>
              <a:ext uri="{FF2B5EF4-FFF2-40B4-BE49-F238E27FC236}">
                <a16:creationId xmlns:a16="http://schemas.microsoft.com/office/drawing/2014/main" id="{930C91A6-F3D5-7F62-0F12-5E2D22983FD5}"/>
              </a:ext>
            </a:extLst>
          </p:cNvPr>
          <p:cNvCxnSpPr>
            <a:cxnSpLocks/>
          </p:cNvCxnSpPr>
          <p:nvPr/>
        </p:nvCxnSpPr>
        <p:spPr>
          <a:xfrm flipV="1">
            <a:off x="2438891" y="3900114"/>
            <a:ext cx="0" cy="47184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CuadroTexto 4">
            <a:extLst>
              <a:ext uri="{FF2B5EF4-FFF2-40B4-BE49-F238E27FC236}">
                <a16:creationId xmlns:a16="http://schemas.microsoft.com/office/drawing/2014/main" id="{7393C8E0-CDB6-855E-30A9-1712EECC5580}"/>
              </a:ext>
            </a:extLst>
          </p:cNvPr>
          <p:cNvSpPr txBox="1"/>
          <p:nvPr/>
        </p:nvSpPr>
        <p:spPr>
          <a:xfrm>
            <a:off x="1884452" y="4423096"/>
            <a:ext cx="371537" cy="307777"/>
          </a:xfrm>
          <a:prstGeom prst="rect">
            <a:avLst/>
          </a:prstGeom>
          <a:noFill/>
        </p:spPr>
        <p:txBody>
          <a:bodyPr wrap="square" rtlCol="0">
            <a:spAutoFit/>
          </a:bodyPr>
          <a:lstStyle/>
          <a:p>
            <a:r>
              <a:rPr lang="es-ES" dirty="0">
                <a:highlight>
                  <a:srgbClr val="00FF00"/>
                </a:highlight>
              </a:rPr>
              <a:t>x0</a:t>
            </a:r>
            <a:endParaRPr lang="es-MX" dirty="0">
              <a:highlight>
                <a:srgbClr val="00FF00"/>
              </a:highlight>
            </a:endParaRPr>
          </a:p>
        </p:txBody>
      </p:sp>
      <p:sp>
        <p:nvSpPr>
          <p:cNvPr id="6" name="CuadroTexto 5">
            <a:extLst>
              <a:ext uri="{FF2B5EF4-FFF2-40B4-BE49-F238E27FC236}">
                <a16:creationId xmlns:a16="http://schemas.microsoft.com/office/drawing/2014/main" id="{5F777FBD-21A9-3EE9-8013-23C2086EB75E}"/>
              </a:ext>
            </a:extLst>
          </p:cNvPr>
          <p:cNvSpPr txBox="1"/>
          <p:nvPr/>
        </p:nvSpPr>
        <p:spPr>
          <a:xfrm>
            <a:off x="2543191" y="4371963"/>
            <a:ext cx="371536" cy="307777"/>
          </a:xfrm>
          <a:prstGeom prst="rect">
            <a:avLst/>
          </a:prstGeom>
          <a:noFill/>
        </p:spPr>
        <p:txBody>
          <a:bodyPr wrap="square" rtlCol="0">
            <a:spAutoFit/>
          </a:bodyPr>
          <a:lstStyle/>
          <a:p>
            <a:r>
              <a:rPr lang="es-ES" dirty="0">
                <a:highlight>
                  <a:srgbClr val="FFFF00"/>
                </a:highlight>
              </a:rPr>
              <a:t>y0</a:t>
            </a:r>
            <a:endParaRPr lang="es-MX" dirty="0">
              <a:highlight>
                <a:srgbClr val="FFFF00"/>
              </a:highlight>
            </a:endParaRPr>
          </a:p>
        </p:txBody>
      </p:sp>
      <p:sp>
        <p:nvSpPr>
          <p:cNvPr id="13" name="CuadroTexto 12">
            <a:extLst>
              <a:ext uri="{FF2B5EF4-FFF2-40B4-BE49-F238E27FC236}">
                <a16:creationId xmlns:a16="http://schemas.microsoft.com/office/drawing/2014/main" id="{F62401A7-5679-E543-B7A6-723E119AD433}"/>
              </a:ext>
            </a:extLst>
          </p:cNvPr>
          <p:cNvSpPr txBox="1"/>
          <p:nvPr/>
        </p:nvSpPr>
        <p:spPr>
          <a:xfrm>
            <a:off x="2070221" y="3804422"/>
            <a:ext cx="371537" cy="307777"/>
          </a:xfrm>
          <a:prstGeom prst="rect">
            <a:avLst/>
          </a:prstGeom>
          <a:noFill/>
        </p:spPr>
        <p:txBody>
          <a:bodyPr wrap="square" rtlCol="0">
            <a:spAutoFit/>
          </a:bodyPr>
          <a:lstStyle/>
          <a:p>
            <a:r>
              <a:rPr lang="es-ES" dirty="0">
                <a:highlight>
                  <a:srgbClr val="00FFFF"/>
                </a:highlight>
              </a:rPr>
              <a:t>z0</a:t>
            </a:r>
            <a:endParaRPr lang="es-MX" dirty="0">
              <a:highlight>
                <a:srgbClr val="00FFFF"/>
              </a:highlight>
            </a:endParaRPr>
          </a:p>
        </p:txBody>
      </p:sp>
      <p:cxnSp>
        <p:nvCxnSpPr>
          <p:cNvPr id="49" name="Conector recto de flecha 48">
            <a:extLst>
              <a:ext uri="{FF2B5EF4-FFF2-40B4-BE49-F238E27FC236}">
                <a16:creationId xmlns:a16="http://schemas.microsoft.com/office/drawing/2014/main" id="{C3656D8F-D36E-BA6D-939B-4543E352D0DF}"/>
              </a:ext>
            </a:extLst>
          </p:cNvPr>
          <p:cNvCxnSpPr>
            <a:cxnSpLocks/>
          </p:cNvCxnSpPr>
          <p:nvPr/>
        </p:nvCxnSpPr>
        <p:spPr>
          <a:xfrm>
            <a:off x="2312836" y="3197717"/>
            <a:ext cx="407761" cy="648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Conector recto de flecha 49">
            <a:extLst>
              <a:ext uri="{FF2B5EF4-FFF2-40B4-BE49-F238E27FC236}">
                <a16:creationId xmlns:a16="http://schemas.microsoft.com/office/drawing/2014/main" id="{2A00A852-B438-217D-A6FC-B7225DE7BD8F}"/>
              </a:ext>
            </a:extLst>
          </p:cNvPr>
          <p:cNvCxnSpPr>
            <a:cxnSpLocks/>
          </p:cNvCxnSpPr>
          <p:nvPr/>
        </p:nvCxnSpPr>
        <p:spPr>
          <a:xfrm flipH="1">
            <a:off x="2048516" y="3202083"/>
            <a:ext cx="255524" cy="2748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Conector recto de flecha 50">
            <a:extLst>
              <a:ext uri="{FF2B5EF4-FFF2-40B4-BE49-F238E27FC236}">
                <a16:creationId xmlns:a16="http://schemas.microsoft.com/office/drawing/2014/main" id="{BFB15C0A-B977-9EEA-204E-070596952AB8}"/>
              </a:ext>
            </a:extLst>
          </p:cNvPr>
          <p:cNvCxnSpPr>
            <a:cxnSpLocks/>
          </p:cNvCxnSpPr>
          <p:nvPr/>
        </p:nvCxnSpPr>
        <p:spPr>
          <a:xfrm>
            <a:off x="2318492" y="3197717"/>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2" name="CuadroTexto 51">
            <a:extLst>
              <a:ext uri="{FF2B5EF4-FFF2-40B4-BE49-F238E27FC236}">
                <a16:creationId xmlns:a16="http://schemas.microsoft.com/office/drawing/2014/main" id="{BE5FB3E6-489A-5481-C2FB-63C54220E57F}"/>
              </a:ext>
            </a:extLst>
          </p:cNvPr>
          <p:cNvSpPr txBox="1"/>
          <p:nvPr/>
        </p:nvSpPr>
        <p:spPr>
          <a:xfrm>
            <a:off x="2289200" y="3394936"/>
            <a:ext cx="371537" cy="307777"/>
          </a:xfrm>
          <a:prstGeom prst="rect">
            <a:avLst/>
          </a:prstGeom>
          <a:noFill/>
        </p:spPr>
        <p:txBody>
          <a:bodyPr wrap="square" rtlCol="0">
            <a:spAutoFit/>
          </a:bodyPr>
          <a:lstStyle/>
          <a:p>
            <a:r>
              <a:rPr lang="es-ES" dirty="0">
                <a:highlight>
                  <a:srgbClr val="00FF00"/>
                </a:highlight>
              </a:rPr>
              <a:t>x1</a:t>
            </a:r>
            <a:endParaRPr lang="es-MX" dirty="0">
              <a:highlight>
                <a:srgbClr val="00FF00"/>
              </a:highlight>
            </a:endParaRPr>
          </a:p>
        </p:txBody>
      </p:sp>
      <p:sp>
        <p:nvSpPr>
          <p:cNvPr id="53" name="CuadroTexto 52">
            <a:extLst>
              <a:ext uri="{FF2B5EF4-FFF2-40B4-BE49-F238E27FC236}">
                <a16:creationId xmlns:a16="http://schemas.microsoft.com/office/drawing/2014/main" id="{50DE04AA-F77B-E853-6501-577613D870AE}"/>
              </a:ext>
            </a:extLst>
          </p:cNvPr>
          <p:cNvSpPr txBox="1"/>
          <p:nvPr/>
        </p:nvSpPr>
        <p:spPr>
          <a:xfrm>
            <a:off x="2494726" y="2861431"/>
            <a:ext cx="371536" cy="307777"/>
          </a:xfrm>
          <a:prstGeom prst="rect">
            <a:avLst/>
          </a:prstGeom>
          <a:noFill/>
        </p:spPr>
        <p:txBody>
          <a:bodyPr wrap="square" rtlCol="0">
            <a:spAutoFit/>
          </a:bodyPr>
          <a:lstStyle/>
          <a:p>
            <a:r>
              <a:rPr lang="es-ES" dirty="0">
                <a:highlight>
                  <a:srgbClr val="FFFF00"/>
                </a:highlight>
              </a:rPr>
              <a:t>y1</a:t>
            </a:r>
            <a:endParaRPr lang="es-MX" dirty="0">
              <a:highlight>
                <a:srgbClr val="FFFF00"/>
              </a:highlight>
            </a:endParaRPr>
          </a:p>
        </p:txBody>
      </p:sp>
      <p:sp>
        <p:nvSpPr>
          <p:cNvPr id="54" name="CuadroTexto 53">
            <a:extLst>
              <a:ext uri="{FF2B5EF4-FFF2-40B4-BE49-F238E27FC236}">
                <a16:creationId xmlns:a16="http://schemas.microsoft.com/office/drawing/2014/main" id="{2F8325E6-3715-A553-A6E2-F800FCD27575}"/>
              </a:ext>
            </a:extLst>
          </p:cNvPr>
          <p:cNvSpPr txBox="1"/>
          <p:nvPr/>
        </p:nvSpPr>
        <p:spPr>
          <a:xfrm>
            <a:off x="1725011" y="3116031"/>
            <a:ext cx="371537" cy="307777"/>
          </a:xfrm>
          <a:prstGeom prst="rect">
            <a:avLst/>
          </a:prstGeom>
          <a:noFill/>
        </p:spPr>
        <p:txBody>
          <a:bodyPr wrap="square" rtlCol="0">
            <a:spAutoFit/>
          </a:bodyPr>
          <a:lstStyle/>
          <a:p>
            <a:r>
              <a:rPr lang="es-ES" dirty="0">
                <a:highlight>
                  <a:srgbClr val="00FFFF"/>
                </a:highlight>
              </a:rPr>
              <a:t>z1</a:t>
            </a:r>
            <a:endParaRPr lang="es-MX" dirty="0">
              <a:highlight>
                <a:srgbClr val="00FFFF"/>
              </a:highlight>
            </a:endParaRPr>
          </a:p>
        </p:txBody>
      </p:sp>
      <p:cxnSp>
        <p:nvCxnSpPr>
          <p:cNvPr id="61" name="Conector recto de flecha 60">
            <a:extLst>
              <a:ext uri="{FF2B5EF4-FFF2-40B4-BE49-F238E27FC236}">
                <a16:creationId xmlns:a16="http://schemas.microsoft.com/office/drawing/2014/main" id="{9160D649-78B0-C540-756E-E2F5BC262401}"/>
              </a:ext>
            </a:extLst>
          </p:cNvPr>
          <p:cNvCxnSpPr>
            <a:cxnSpLocks/>
          </p:cNvCxnSpPr>
          <p:nvPr/>
        </p:nvCxnSpPr>
        <p:spPr>
          <a:xfrm>
            <a:off x="2326178" y="2317471"/>
            <a:ext cx="394419" cy="597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2" name="Conector recto de flecha 61">
            <a:extLst>
              <a:ext uri="{FF2B5EF4-FFF2-40B4-BE49-F238E27FC236}">
                <a16:creationId xmlns:a16="http://schemas.microsoft.com/office/drawing/2014/main" id="{1A5083D0-0EF3-C138-627E-3CAC7375842B}"/>
              </a:ext>
            </a:extLst>
          </p:cNvPr>
          <p:cNvCxnSpPr>
            <a:cxnSpLocks/>
          </p:cNvCxnSpPr>
          <p:nvPr/>
        </p:nvCxnSpPr>
        <p:spPr>
          <a:xfrm flipH="1">
            <a:off x="2061858" y="2321837"/>
            <a:ext cx="255524" cy="2748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3" name="Conector recto de flecha 62">
            <a:extLst>
              <a:ext uri="{FF2B5EF4-FFF2-40B4-BE49-F238E27FC236}">
                <a16:creationId xmlns:a16="http://schemas.microsoft.com/office/drawing/2014/main" id="{F952522B-BA45-45AC-9EAE-B5A25E2024C3}"/>
              </a:ext>
            </a:extLst>
          </p:cNvPr>
          <p:cNvCxnSpPr>
            <a:cxnSpLocks/>
          </p:cNvCxnSpPr>
          <p:nvPr/>
        </p:nvCxnSpPr>
        <p:spPr>
          <a:xfrm>
            <a:off x="2331834" y="2317471"/>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8" name="CuadroTexto 127">
            <a:extLst>
              <a:ext uri="{FF2B5EF4-FFF2-40B4-BE49-F238E27FC236}">
                <a16:creationId xmlns:a16="http://schemas.microsoft.com/office/drawing/2014/main" id="{095E23EA-390E-F882-20D8-D590F730C86B}"/>
              </a:ext>
            </a:extLst>
          </p:cNvPr>
          <p:cNvSpPr txBox="1"/>
          <p:nvPr/>
        </p:nvSpPr>
        <p:spPr>
          <a:xfrm>
            <a:off x="2302542" y="2514690"/>
            <a:ext cx="371537" cy="307777"/>
          </a:xfrm>
          <a:prstGeom prst="rect">
            <a:avLst/>
          </a:prstGeom>
          <a:noFill/>
        </p:spPr>
        <p:txBody>
          <a:bodyPr wrap="square" rtlCol="0">
            <a:spAutoFit/>
          </a:bodyPr>
          <a:lstStyle/>
          <a:p>
            <a:r>
              <a:rPr lang="es-ES" dirty="0">
                <a:highlight>
                  <a:srgbClr val="00FF00"/>
                </a:highlight>
              </a:rPr>
              <a:t>x2</a:t>
            </a:r>
            <a:endParaRPr lang="es-MX" dirty="0">
              <a:highlight>
                <a:srgbClr val="00FF00"/>
              </a:highlight>
            </a:endParaRPr>
          </a:p>
        </p:txBody>
      </p:sp>
      <p:sp>
        <p:nvSpPr>
          <p:cNvPr id="129" name="CuadroTexto 128">
            <a:extLst>
              <a:ext uri="{FF2B5EF4-FFF2-40B4-BE49-F238E27FC236}">
                <a16:creationId xmlns:a16="http://schemas.microsoft.com/office/drawing/2014/main" id="{CA13B500-84D7-2F14-9FF3-914CDAEC2B5C}"/>
              </a:ext>
            </a:extLst>
          </p:cNvPr>
          <p:cNvSpPr txBox="1"/>
          <p:nvPr/>
        </p:nvSpPr>
        <p:spPr>
          <a:xfrm>
            <a:off x="2517837" y="1958150"/>
            <a:ext cx="371536" cy="307777"/>
          </a:xfrm>
          <a:prstGeom prst="rect">
            <a:avLst/>
          </a:prstGeom>
          <a:noFill/>
        </p:spPr>
        <p:txBody>
          <a:bodyPr wrap="square" rtlCol="0">
            <a:spAutoFit/>
          </a:bodyPr>
          <a:lstStyle/>
          <a:p>
            <a:r>
              <a:rPr lang="es-ES" dirty="0">
                <a:highlight>
                  <a:srgbClr val="FFFF00"/>
                </a:highlight>
              </a:rPr>
              <a:t>y2</a:t>
            </a:r>
            <a:endParaRPr lang="es-MX" dirty="0">
              <a:highlight>
                <a:srgbClr val="FFFF00"/>
              </a:highlight>
            </a:endParaRPr>
          </a:p>
        </p:txBody>
      </p:sp>
      <p:sp>
        <p:nvSpPr>
          <p:cNvPr id="130" name="CuadroTexto 129">
            <a:extLst>
              <a:ext uri="{FF2B5EF4-FFF2-40B4-BE49-F238E27FC236}">
                <a16:creationId xmlns:a16="http://schemas.microsoft.com/office/drawing/2014/main" id="{7C9DC8B2-8E45-6E3A-6078-4E4EFC55A3F4}"/>
              </a:ext>
            </a:extLst>
          </p:cNvPr>
          <p:cNvSpPr txBox="1"/>
          <p:nvPr/>
        </p:nvSpPr>
        <p:spPr>
          <a:xfrm>
            <a:off x="1738353" y="2235785"/>
            <a:ext cx="371537" cy="307777"/>
          </a:xfrm>
          <a:prstGeom prst="rect">
            <a:avLst/>
          </a:prstGeom>
          <a:noFill/>
        </p:spPr>
        <p:txBody>
          <a:bodyPr wrap="square" rtlCol="0">
            <a:spAutoFit/>
          </a:bodyPr>
          <a:lstStyle/>
          <a:p>
            <a:r>
              <a:rPr lang="es-ES" dirty="0">
                <a:highlight>
                  <a:srgbClr val="00FFFF"/>
                </a:highlight>
              </a:rPr>
              <a:t>z2</a:t>
            </a:r>
            <a:endParaRPr lang="es-MX" dirty="0">
              <a:highlight>
                <a:srgbClr val="00FFFF"/>
              </a:highlight>
            </a:endParaRPr>
          </a:p>
        </p:txBody>
      </p:sp>
      <p:cxnSp>
        <p:nvCxnSpPr>
          <p:cNvPr id="131" name="Conector recto de flecha 130">
            <a:extLst>
              <a:ext uri="{FF2B5EF4-FFF2-40B4-BE49-F238E27FC236}">
                <a16:creationId xmlns:a16="http://schemas.microsoft.com/office/drawing/2014/main" id="{FB189FBD-E878-F2CF-B65B-E9B4F066609E}"/>
              </a:ext>
            </a:extLst>
          </p:cNvPr>
          <p:cNvCxnSpPr>
            <a:cxnSpLocks/>
            <a:endCxn id="136" idx="1"/>
          </p:cNvCxnSpPr>
          <p:nvPr/>
        </p:nvCxnSpPr>
        <p:spPr>
          <a:xfrm>
            <a:off x="4470256" y="1443284"/>
            <a:ext cx="428979" cy="2483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2" name="Conector recto de flecha 131">
            <a:extLst>
              <a:ext uri="{FF2B5EF4-FFF2-40B4-BE49-F238E27FC236}">
                <a16:creationId xmlns:a16="http://schemas.microsoft.com/office/drawing/2014/main" id="{7A58BD1A-76A0-84E8-D5DC-699E2CB188EF}"/>
              </a:ext>
            </a:extLst>
          </p:cNvPr>
          <p:cNvCxnSpPr>
            <a:cxnSpLocks/>
          </p:cNvCxnSpPr>
          <p:nvPr/>
        </p:nvCxnSpPr>
        <p:spPr>
          <a:xfrm flipV="1">
            <a:off x="4461460" y="1131107"/>
            <a:ext cx="254075" cy="3165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3" name="Conector recto de flecha 132">
            <a:extLst>
              <a:ext uri="{FF2B5EF4-FFF2-40B4-BE49-F238E27FC236}">
                <a16:creationId xmlns:a16="http://schemas.microsoft.com/office/drawing/2014/main" id="{BC872DEE-8CA0-475A-33CC-AFDF66E52A1E}"/>
              </a:ext>
            </a:extLst>
          </p:cNvPr>
          <p:cNvCxnSpPr>
            <a:cxnSpLocks/>
          </p:cNvCxnSpPr>
          <p:nvPr/>
        </p:nvCxnSpPr>
        <p:spPr>
          <a:xfrm>
            <a:off x="4475912" y="1443284"/>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34" name="CuadroTexto 133">
            <a:extLst>
              <a:ext uri="{FF2B5EF4-FFF2-40B4-BE49-F238E27FC236}">
                <a16:creationId xmlns:a16="http://schemas.microsoft.com/office/drawing/2014/main" id="{564D8ABB-E138-CFB8-E647-E3C067209279}"/>
              </a:ext>
            </a:extLst>
          </p:cNvPr>
          <p:cNvSpPr txBox="1"/>
          <p:nvPr/>
        </p:nvSpPr>
        <p:spPr>
          <a:xfrm>
            <a:off x="4446620" y="1640503"/>
            <a:ext cx="371537" cy="307777"/>
          </a:xfrm>
          <a:prstGeom prst="rect">
            <a:avLst/>
          </a:prstGeom>
          <a:noFill/>
        </p:spPr>
        <p:txBody>
          <a:bodyPr wrap="square" rtlCol="0">
            <a:spAutoFit/>
          </a:bodyPr>
          <a:lstStyle/>
          <a:p>
            <a:r>
              <a:rPr lang="es-ES" dirty="0">
                <a:highlight>
                  <a:srgbClr val="00FF00"/>
                </a:highlight>
              </a:rPr>
              <a:t>x3</a:t>
            </a:r>
            <a:endParaRPr lang="es-MX" dirty="0">
              <a:highlight>
                <a:srgbClr val="00FF00"/>
              </a:highlight>
            </a:endParaRPr>
          </a:p>
        </p:txBody>
      </p:sp>
      <p:sp>
        <p:nvSpPr>
          <p:cNvPr id="135" name="CuadroTexto 134">
            <a:extLst>
              <a:ext uri="{FF2B5EF4-FFF2-40B4-BE49-F238E27FC236}">
                <a16:creationId xmlns:a16="http://schemas.microsoft.com/office/drawing/2014/main" id="{EFA2C108-6CE0-B25A-22F1-0B18AB66EA10}"/>
              </a:ext>
            </a:extLst>
          </p:cNvPr>
          <p:cNvSpPr txBox="1"/>
          <p:nvPr/>
        </p:nvSpPr>
        <p:spPr>
          <a:xfrm>
            <a:off x="4297593" y="978205"/>
            <a:ext cx="371536" cy="307777"/>
          </a:xfrm>
          <a:prstGeom prst="rect">
            <a:avLst/>
          </a:prstGeom>
          <a:noFill/>
        </p:spPr>
        <p:txBody>
          <a:bodyPr wrap="square" rtlCol="0">
            <a:spAutoFit/>
          </a:bodyPr>
          <a:lstStyle/>
          <a:p>
            <a:r>
              <a:rPr lang="es-ES" dirty="0">
                <a:highlight>
                  <a:srgbClr val="FFFF00"/>
                </a:highlight>
              </a:rPr>
              <a:t>y3</a:t>
            </a:r>
            <a:endParaRPr lang="es-MX" dirty="0">
              <a:highlight>
                <a:srgbClr val="FFFF00"/>
              </a:highlight>
            </a:endParaRPr>
          </a:p>
        </p:txBody>
      </p:sp>
      <p:sp>
        <p:nvSpPr>
          <p:cNvPr id="136" name="CuadroTexto 135">
            <a:extLst>
              <a:ext uri="{FF2B5EF4-FFF2-40B4-BE49-F238E27FC236}">
                <a16:creationId xmlns:a16="http://schemas.microsoft.com/office/drawing/2014/main" id="{88067FED-A596-7994-44EC-1AA2D29A78B1}"/>
              </a:ext>
            </a:extLst>
          </p:cNvPr>
          <p:cNvSpPr txBox="1"/>
          <p:nvPr/>
        </p:nvSpPr>
        <p:spPr>
          <a:xfrm>
            <a:off x="4899235" y="1314230"/>
            <a:ext cx="371537" cy="307777"/>
          </a:xfrm>
          <a:prstGeom prst="rect">
            <a:avLst/>
          </a:prstGeom>
          <a:noFill/>
        </p:spPr>
        <p:txBody>
          <a:bodyPr wrap="square" rtlCol="0">
            <a:spAutoFit/>
          </a:bodyPr>
          <a:lstStyle/>
          <a:p>
            <a:r>
              <a:rPr lang="es-ES" dirty="0">
                <a:highlight>
                  <a:srgbClr val="00FFFF"/>
                </a:highlight>
              </a:rPr>
              <a:t>z3</a:t>
            </a:r>
            <a:endParaRPr lang="es-MX" dirty="0">
              <a:highlight>
                <a:srgbClr val="00FFFF"/>
              </a:highlight>
            </a:endParaRPr>
          </a:p>
        </p:txBody>
      </p:sp>
      <p:cxnSp>
        <p:nvCxnSpPr>
          <p:cNvPr id="143" name="Conector recto de flecha 142">
            <a:extLst>
              <a:ext uri="{FF2B5EF4-FFF2-40B4-BE49-F238E27FC236}">
                <a16:creationId xmlns:a16="http://schemas.microsoft.com/office/drawing/2014/main" id="{2382BF96-8A2B-8B0F-2ACB-5C21F87CE5FE}"/>
              </a:ext>
            </a:extLst>
          </p:cNvPr>
          <p:cNvCxnSpPr>
            <a:cxnSpLocks/>
          </p:cNvCxnSpPr>
          <p:nvPr/>
        </p:nvCxnSpPr>
        <p:spPr>
          <a:xfrm>
            <a:off x="6170592" y="2188609"/>
            <a:ext cx="394419" cy="597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4" name="Conector recto de flecha 143">
            <a:extLst>
              <a:ext uri="{FF2B5EF4-FFF2-40B4-BE49-F238E27FC236}">
                <a16:creationId xmlns:a16="http://schemas.microsoft.com/office/drawing/2014/main" id="{2895C997-51F1-2843-A64F-634D7D28E734}"/>
              </a:ext>
            </a:extLst>
          </p:cNvPr>
          <p:cNvCxnSpPr>
            <a:cxnSpLocks/>
          </p:cNvCxnSpPr>
          <p:nvPr/>
        </p:nvCxnSpPr>
        <p:spPr>
          <a:xfrm flipH="1">
            <a:off x="5906272" y="2192975"/>
            <a:ext cx="255524" cy="2748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5" name="Conector recto de flecha 144">
            <a:extLst>
              <a:ext uri="{FF2B5EF4-FFF2-40B4-BE49-F238E27FC236}">
                <a16:creationId xmlns:a16="http://schemas.microsoft.com/office/drawing/2014/main" id="{425D525C-F750-A9B6-BDAB-EB63D8995162}"/>
              </a:ext>
            </a:extLst>
          </p:cNvPr>
          <p:cNvCxnSpPr>
            <a:cxnSpLocks/>
          </p:cNvCxnSpPr>
          <p:nvPr/>
        </p:nvCxnSpPr>
        <p:spPr>
          <a:xfrm>
            <a:off x="6176248" y="2188609"/>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6" name="CuadroTexto 145">
            <a:extLst>
              <a:ext uri="{FF2B5EF4-FFF2-40B4-BE49-F238E27FC236}">
                <a16:creationId xmlns:a16="http://schemas.microsoft.com/office/drawing/2014/main" id="{6E8B93E7-0AA5-7239-5794-ED6EC3C525C2}"/>
              </a:ext>
            </a:extLst>
          </p:cNvPr>
          <p:cNvSpPr txBox="1"/>
          <p:nvPr/>
        </p:nvSpPr>
        <p:spPr>
          <a:xfrm>
            <a:off x="6146956" y="2385828"/>
            <a:ext cx="371537" cy="307777"/>
          </a:xfrm>
          <a:prstGeom prst="rect">
            <a:avLst/>
          </a:prstGeom>
          <a:noFill/>
        </p:spPr>
        <p:txBody>
          <a:bodyPr wrap="square" rtlCol="0">
            <a:spAutoFit/>
          </a:bodyPr>
          <a:lstStyle/>
          <a:p>
            <a:r>
              <a:rPr lang="es-ES" dirty="0">
                <a:highlight>
                  <a:srgbClr val="00FF00"/>
                </a:highlight>
              </a:rPr>
              <a:t>x4</a:t>
            </a:r>
            <a:endParaRPr lang="es-MX" dirty="0">
              <a:highlight>
                <a:srgbClr val="00FF00"/>
              </a:highlight>
            </a:endParaRPr>
          </a:p>
        </p:txBody>
      </p:sp>
      <p:sp>
        <p:nvSpPr>
          <p:cNvPr id="147" name="CuadroTexto 146">
            <a:extLst>
              <a:ext uri="{FF2B5EF4-FFF2-40B4-BE49-F238E27FC236}">
                <a16:creationId xmlns:a16="http://schemas.microsoft.com/office/drawing/2014/main" id="{C932BEEE-5DF9-D8F0-F0F2-7EF99F322064}"/>
              </a:ext>
            </a:extLst>
          </p:cNvPr>
          <p:cNvSpPr txBox="1"/>
          <p:nvPr/>
        </p:nvSpPr>
        <p:spPr>
          <a:xfrm>
            <a:off x="6362251" y="1829288"/>
            <a:ext cx="371536" cy="307777"/>
          </a:xfrm>
          <a:prstGeom prst="rect">
            <a:avLst/>
          </a:prstGeom>
          <a:noFill/>
        </p:spPr>
        <p:txBody>
          <a:bodyPr wrap="square" rtlCol="0">
            <a:spAutoFit/>
          </a:bodyPr>
          <a:lstStyle/>
          <a:p>
            <a:r>
              <a:rPr lang="es-ES" dirty="0">
                <a:highlight>
                  <a:srgbClr val="FFFF00"/>
                </a:highlight>
              </a:rPr>
              <a:t>y4</a:t>
            </a:r>
            <a:endParaRPr lang="es-MX" dirty="0">
              <a:highlight>
                <a:srgbClr val="FFFF00"/>
              </a:highlight>
            </a:endParaRPr>
          </a:p>
        </p:txBody>
      </p:sp>
      <p:sp>
        <p:nvSpPr>
          <p:cNvPr id="148" name="CuadroTexto 147">
            <a:extLst>
              <a:ext uri="{FF2B5EF4-FFF2-40B4-BE49-F238E27FC236}">
                <a16:creationId xmlns:a16="http://schemas.microsoft.com/office/drawing/2014/main" id="{8CBAAD84-8B40-9528-24A5-3A22731E34F5}"/>
              </a:ext>
            </a:extLst>
          </p:cNvPr>
          <p:cNvSpPr txBox="1"/>
          <p:nvPr/>
        </p:nvSpPr>
        <p:spPr>
          <a:xfrm>
            <a:off x="5582767" y="2106923"/>
            <a:ext cx="371537" cy="307777"/>
          </a:xfrm>
          <a:prstGeom prst="rect">
            <a:avLst/>
          </a:prstGeom>
          <a:noFill/>
        </p:spPr>
        <p:txBody>
          <a:bodyPr wrap="square" rtlCol="0">
            <a:spAutoFit/>
          </a:bodyPr>
          <a:lstStyle/>
          <a:p>
            <a:r>
              <a:rPr lang="es-ES" dirty="0">
                <a:highlight>
                  <a:srgbClr val="00FFFF"/>
                </a:highlight>
              </a:rPr>
              <a:t>z4</a:t>
            </a:r>
            <a:endParaRPr lang="es-MX" dirty="0">
              <a:highlight>
                <a:srgbClr val="00FFFF"/>
              </a:highlight>
            </a:endParaRPr>
          </a:p>
        </p:txBody>
      </p:sp>
      <p:sp>
        <p:nvSpPr>
          <p:cNvPr id="9" name="Google Shape;1603;p42">
            <a:extLst>
              <a:ext uri="{FF2B5EF4-FFF2-40B4-BE49-F238E27FC236}">
                <a16:creationId xmlns:a16="http://schemas.microsoft.com/office/drawing/2014/main" id="{DD5377F3-4E9D-8401-733D-C74F328D493C}"/>
              </a:ext>
            </a:extLst>
          </p:cNvPr>
          <p:cNvSpPr txBox="1"/>
          <p:nvPr/>
        </p:nvSpPr>
        <p:spPr>
          <a:xfrm>
            <a:off x="2996364" y="3628704"/>
            <a:ext cx="315504" cy="438932"/>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l1</a:t>
            </a:r>
          </a:p>
        </p:txBody>
      </p:sp>
      <p:sp>
        <p:nvSpPr>
          <p:cNvPr id="14" name="Google Shape;1603;p42">
            <a:extLst>
              <a:ext uri="{FF2B5EF4-FFF2-40B4-BE49-F238E27FC236}">
                <a16:creationId xmlns:a16="http://schemas.microsoft.com/office/drawing/2014/main" id="{992C90EC-B4C6-D113-E5F0-8226FF6DB740}"/>
              </a:ext>
            </a:extLst>
          </p:cNvPr>
          <p:cNvSpPr txBox="1"/>
          <p:nvPr/>
        </p:nvSpPr>
        <p:spPr>
          <a:xfrm>
            <a:off x="3145447" y="2467794"/>
            <a:ext cx="339175" cy="438932"/>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l2</a:t>
            </a:r>
          </a:p>
        </p:txBody>
      </p:sp>
      <p:sp>
        <p:nvSpPr>
          <p:cNvPr id="15" name="Google Shape;1603;p42">
            <a:extLst>
              <a:ext uri="{FF2B5EF4-FFF2-40B4-BE49-F238E27FC236}">
                <a16:creationId xmlns:a16="http://schemas.microsoft.com/office/drawing/2014/main" id="{B809A099-BC12-4B20-3EA6-1D7BA218456E}"/>
              </a:ext>
            </a:extLst>
          </p:cNvPr>
          <p:cNvSpPr txBox="1"/>
          <p:nvPr/>
        </p:nvSpPr>
        <p:spPr>
          <a:xfrm>
            <a:off x="1078365" y="3442142"/>
            <a:ext cx="80752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Y (+90)</a:t>
            </a:r>
          </a:p>
        </p:txBody>
      </p:sp>
      <p:sp>
        <p:nvSpPr>
          <p:cNvPr id="16" name="Google Shape;1603;p42">
            <a:extLst>
              <a:ext uri="{FF2B5EF4-FFF2-40B4-BE49-F238E27FC236}">
                <a16:creationId xmlns:a16="http://schemas.microsoft.com/office/drawing/2014/main" id="{C6228C46-1EB7-C6DF-EB37-C0E91291A0A7}"/>
              </a:ext>
            </a:extLst>
          </p:cNvPr>
          <p:cNvSpPr txBox="1"/>
          <p:nvPr/>
        </p:nvSpPr>
        <p:spPr>
          <a:xfrm>
            <a:off x="1012673" y="2589204"/>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Ninguna</a:t>
            </a:r>
          </a:p>
        </p:txBody>
      </p:sp>
      <p:sp>
        <p:nvSpPr>
          <p:cNvPr id="17" name="Google Shape;1603;p42">
            <a:extLst>
              <a:ext uri="{FF2B5EF4-FFF2-40B4-BE49-F238E27FC236}">
                <a16:creationId xmlns:a16="http://schemas.microsoft.com/office/drawing/2014/main" id="{2E4A780C-A68B-EF43-B353-2AA3062A5FF5}"/>
              </a:ext>
            </a:extLst>
          </p:cNvPr>
          <p:cNvSpPr txBox="1"/>
          <p:nvPr/>
        </p:nvSpPr>
        <p:spPr>
          <a:xfrm>
            <a:off x="3187641" y="1145938"/>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X(-90)</a:t>
            </a:r>
          </a:p>
        </p:txBody>
      </p:sp>
      <p:cxnSp>
        <p:nvCxnSpPr>
          <p:cNvPr id="18" name="Conector recto de flecha 17">
            <a:extLst>
              <a:ext uri="{FF2B5EF4-FFF2-40B4-BE49-F238E27FC236}">
                <a16:creationId xmlns:a16="http://schemas.microsoft.com/office/drawing/2014/main" id="{4B35E3E8-2A03-8DC6-006E-AD6307B6ED5F}"/>
              </a:ext>
            </a:extLst>
          </p:cNvPr>
          <p:cNvCxnSpPr>
            <a:cxnSpLocks/>
          </p:cNvCxnSpPr>
          <p:nvPr/>
        </p:nvCxnSpPr>
        <p:spPr>
          <a:xfrm>
            <a:off x="6033052" y="3568935"/>
            <a:ext cx="394419" cy="597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Conector recto de flecha 21">
            <a:extLst>
              <a:ext uri="{FF2B5EF4-FFF2-40B4-BE49-F238E27FC236}">
                <a16:creationId xmlns:a16="http://schemas.microsoft.com/office/drawing/2014/main" id="{FF80AD91-9848-D005-A5B7-589EFAB386DA}"/>
              </a:ext>
            </a:extLst>
          </p:cNvPr>
          <p:cNvCxnSpPr>
            <a:cxnSpLocks/>
          </p:cNvCxnSpPr>
          <p:nvPr/>
        </p:nvCxnSpPr>
        <p:spPr>
          <a:xfrm flipV="1">
            <a:off x="6024256" y="3289998"/>
            <a:ext cx="296972" cy="28330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ector recto de flecha 22">
            <a:extLst>
              <a:ext uri="{FF2B5EF4-FFF2-40B4-BE49-F238E27FC236}">
                <a16:creationId xmlns:a16="http://schemas.microsoft.com/office/drawing/2014/main" id="{08FB0456-9898-EB59-5033-09795E7B8CE7}"/>
              </a:ext>
            </a:extLst>
          </p:cNvPr>
          <p:cNvCxnSpPr>
            <a:cxnSpLocks/>
          </p:cNvCxnSpPr>
          <p:nvPr/>
        </p:nvCxnSpPr>
        <p:spPr>
          <a:xfrm>
            <a:off x="6038708" y="3568935"/>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4" name="CuadroTexto 23">
            <a:extLst>
              <a:ext uri="{FF2B5EF4-FFF2-40B4-BE49-F238E27FC236}">
                <a16:creationId xmlns:a16="http://schemas.microsoft.com/office/drawing/2014/main" id="{161625B7-57B6-0401-FC21-D5E9FE6DC6F8}"/>
              </a:ext>
            </a:extLst>
          </p:cNvPr>
          <p:cNvSpPr txBox="1"/>
          <p:nvPr/>
        </p:nvSpPr>
        <p:spPr>
          <a:xfrm>
            <a:off x="6284739" y="3041422"/>
            <a:ext cx="371537" cy="307777"/>
          </a:xfrm>
          <a:prstGeom prst="rect">
            <a:avLst/>
          </a:prstGeom>
          <a:noFill/>
        </p:spPr>
        <p:txBody>
          <a:bodyPr wrap="square" rtlCol="0">
            <a:spAutoFit/>
          </a:bodyPr>
          <a:lstStyle/>
          <a:p>
            <a:r>
              <a:rPr lang="es-ES" dirty="0">
                <a:highlight>
                  <a:srgbClr val="00FF00"/>
                </a:highlight>
              </a:rPr>
              <a:t>x5</a:t>
            </a:r>
            <a:endParaRPr lang="es-MX" dirty="0">
              <a:highlight>
                <a:srgbClr val="00FF00"/>
              </a:highlight>
            </a:endParaRPr>
          </a:p>
        </p:txBody>
      </p:sp>
      <p:sp>
        <p:nvSpPr>
          <p:cNvPr id="25" name="CuadroTexto 24">
            <a:extLst>
              <a:ext uri="{FF2B5EF4-FFF2-40B4-BE49-F238E27FC236}">
                <a16:creationId xmlns:a16="http://schemas.microsoft.com/office/drawing/2014/main" id="{FBC8D327-D67A-1EE5-CB80-B14F5AB7F174}"/>
              </a:ext>
            </a:extLst>
          </p:cNvPr>
          <p:cNvSpPr txBox="1"/>
          <p:nvPr/>
        </p:nvSpPr>
        <p:spPr>
          <a:xfrm>
            <a:off x="6482876" y="3568935"/>
            <a:ext cx="371536" cy="307777"/>
          </a:xfrm>
          <a:prstGeom prst="rect">
            <a:avLst/>
          </a:prstGeom>
          <a:noFill/>
        </p:spPr>
        <p:txBody>
          <a:bodyPr wrap="square" rtlCol="0">
            <a:spAutoFit/>
          </a:bodyPr>
          <a:lstStyle/>
          <a:p>
            <a:r>
              <a:rPr lang="es-ES" dirty="0">
                <a:highlight>
                  <a:srgbClr val="FFFF00"/>
                </a:highlight>
              </a:rPr>
              <a:t>y5</a:t>
            </a:r>
            <a:endParaRPr lang="es-MX" dirty="0">
              <a:highlight>
                <a:srgbClr val="FFFF00"/>
              </a:highlight>
            </a:endParaRPr>
          </a:p>
        </p:txBody>
      </p:sp>
      <p:sp>
        <p:nvSpPr>
          <p:cNvPr id="26" name="CuadroTexto 25">
            <a:extLst>
              <a:ext uri="{FF2B5EF4-FFF2-40B4-BE49-F238E27FC236}">
                <a16:creationId xmlns:a16="http://schemas.microsoft.com/office/drawing/2014/main" id="{A71FF5DC-13F5-E61A-25DD-20DD2169AF16}"/>
              </a:ext>
            </a:extLst>
          </p:cNvPr>
          <p:cNvSpPr txBox="1"/>
          <p:nvPr/>
        </p:nvSpPr>
        <p:spPr>
          <a:xfrm>
            <a:off x="6018884" y="4034322"/>
            <a:ext cx="371537" cy="307777"/>
          </a:xfrm>
          <a:prstGeom prst="rect">
            <a:avLst/>
          </a:prstGeom>
          <a:noFill/>
        </p:spPr>
        <p:txBody>
          <a:bodyPr wrap="square" rtlCol="0">
            <a:spAutoFit/>
          </a:bodyPr>
          <a:lstStyle/>
          <a:p>
            <a:r>
              <a:rPr lang="es-ES" dirty="0">
                <a:highlight>
                  <a:srgbClr val="00FFFF"/>
                </a:highlight>
              </a:rPr>
              <a:t>z5</a:t>
            </a:r>
            <a:endParaRPr lang="es-MX" dirty="0">
              <a:highlight>
                <a:srgbClr val="00FFFF"/>
              </a:highlight>
            </a:endParaRPr>
          </a:p>
        </p:txBody>
      </p:sp>
      <p:sp>
        <p:nvSpPr>
          <p:cNvPr id="27" name="Google Shape;1603;p42">
            <a:extLst>
              <a:ext uri="{FF2B5EF4-FFF2-40B4-BE49-F238E27FC236}">
                <a16:creationId xmlns:a16="http://schemas.microsoft.com/office/drawing/2014/main" id="{B9FB48FA-3BEA-6D1C-F495-8C51934098A0}"/>
              </a:ext>
            </a:extLst>
          </p:cNvPr>
          <p:cNvSpPr txBox="1"/>
          <p:nvPr/>
        </p:nvSpPr>
        <p:spPr>
          <a:xfrm>
            <a:off x="5623386" y="1263735"/>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X(+90)</a:t>
            </a:r>
          </a:p>
        </p:txBody>
      </p:sp>
      <p:sp>
        <p:nvSpPr>
          <p:cNvPr id="29" name="Google Shape;1603;p42">
            <a:extLst>
              <a:ext uri="{FF2B5EF4-FFF2-40B4-BE49-F238E27FC236}">
                <a16:creationId xmlns:a16="http://schemas.microsoft.com/office/drawing/2014/main" id="{420CD77A-69C3-8989-481D-1825C6C1EE24}"/>
              </a:ext>
            </a:extLst>
          </p:cNvPr>
          <p:cNvSpPr txBox="1"/>
          <p:nvPr/>
        </p:nvSpPr>
        <p:spPr>
          <a:xfrm>
            <a:off x="5697060" y="2704130"/>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Y(+90)</a:t>
            </a:r>
          </a:p>
        </p:txBody>
      </p:sp>
      <p:sp>
        <p:nvSpPr>
          <p:cNvPr id="30" name="Google Shape;1603;p42">
            <a:extLst>
              <a:ext uri="{FF2B5EF4-FFF2-40B4-BE49-F238E27FC236}">
                <a16:creationId xmlns:a16="http://schemas.microsoft.com/office/drawing/2014/main" id="{3F494DC6-8FC5-A889-B562-F9177F792748}"/>
              </a:ext>
            </a:extLst>
          </p:cNvPr>
          <p:cNvSpPr txBox="1"/>
          <p:nvPr/>
        </p:nvSpPr>
        <p:spPr>
          <a:xfrm>
            <a:off x="3921251" y="2551502"/>
            <a:ext cx="339175" cy="438932"/>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l3</a:t>
            </a:r>
          </a:p>
        </p:txBody>
      </p:sp>
      <p:sp>
        <p:nvSpPr>
          <p:cNvPr id="31" name="Google Shape;1603;p42">
            <a:extLst>
              <a:ext uri="{FF2B5EF4-FFF2-40B4-BE49-F238E27FC236}">
                <a16:creationId xmlns:a16="http://schemas.microsoft.com/office/drawing/2014/main" id="{A3639452-31FF-F8E1-5C56-56C18CB08D7B}"/>
              </a:ext>
            </a:extLst>
          </p:cNvPr>
          <p:cNvSpPr txBox="1"/>
          <p:nvPr/>
        </p:nvSpPr>
        <p:spPr>
          <a:xfrm>
            <a:off x="4636143" y="2007117"/>
            <a:ext cx="339175" cy="397390"/>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l4</a:t>
            </a:r>
          </a:p>
        </p:txBody>
      </p:sp>
      <p:sp>
        <p:nvSpPr>
          <p:cNvPr id="32" name="Google Shape;1603;p42">
            <a:extLst>
              <a:ext uri="{FF2B5EF4-FFF2-40B4-BE49-F238E27FC236}">
                <a16:creationId xmlns:a16="http://schemas.microsoft.com/office/drawing/2014/main" id="{67E481A6-F13B-82F8-BF36-46417357540E}"/>
              </a:ext>
            </a:extLst>
          </p:cNvPr>
          <p:cNvSpPr txBox="1"/>
          <p:nvPr/>
        </p:nvSpPr>
        <p:spPr>
          <a:xfrm>
            <a:off x="5143160" y="2526791"/>
            <a:ext cx="339175" cy="525176"/>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l5</a:t>
            </a:r>
          </a:p>
        </p:txBody>
      </p:sp>
    </p:spTree>
    <p:extLst>
      <p:ext uri="{BB962C8B-B14F-4D97-AF65-F5344CB8AC3E}">
        <p14:creationId xmlns:p14="http://schemas.microsoft.com/office/powerpoint/2010/main" val="283817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ppt_x"/>
                                          </p:val>
                                        </p:tav>
                                        <p:tav tm="100000">
                                          <p:val>
                                            <p:strVal val="#ppt_x"/>
                                          </p:val>
                                        </p:tav>
                                      </p:tavLst>
                                    </p:anim>
                                    <p:anim calcmode="lin" valueType="num">
                                      <p:cBhvr additive="base">
                                        <p:cTn id="8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ppt_x"/>
                                          </p:val>
                                        </p:tav>
                                        <p:tav tm="100000">
                                          <p:val>
                                            <p:strVal val="#ppt_x"/>
                                          </p:val>
                                        </p:tav>
                                      </p:tavLst>
                                    </p:anim>
                                    <p:anim calcmode="lin" valueType="num">
                                      <p:cBhvr additive="base">
                                        <p:cTn id="9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P spid="20" grpId="0"/>
      <p:bldP spid="8" grpId="0"/>
      <p:bldP spid="10" grpId="0"/>
      <p:bldP spid="12" grpId="0"/>
      <p:bldP spid="9" grpId="0"/>
      <p:bldP spid="14" grpId="0"/>
      <p:bldP spid="15" grpId="0"/>
      <p:bldP spid="16" grpId="0"/>
      <p:bldP spid="17" grpId="0"/>
      <p:bldP spid="27"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Energía Cinética</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435444"/>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energía cinética?</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1700718"/>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La energía cinética de un cuerpo es aquella energía que posee debido a su movimiento relativo. Se define como el trabajo necesario para acelerar un cuerpo de una masa determinada (cualquier objeto) desde el reposo hasta la velocidad indicada. Una vez conseguida esta energía durante la aceleración, el cuerpo mantiene su energía cinética salvo que cambie su velocidad. Para que el cuerpo regrese a su estado de reposo se requiere un trabajo negativo de la misma magnitud que su energía física.</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2050" name="Picture 2" descr="Energía cinética y potencial: características, diferencias e importancia |  Renovables Verdes">
            <a:extLst>
              <a:ext uri="{FF2B5EF4-FFF2-40B4-BE49-F238E27FC236}">
                <a16:creationId xmlns:a16="http://schemas.microsoft.com/office/drawing/2014/main" id="{C2977886-885E-928A-BE0D-E31C7F102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943" y="1898936"/>
            <a:ext cx="3823650" cy="234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37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16039</TotalTime>
  <Words>801</Words>
  <Application>Microsoft Office PowerPoint</Application>
  <PresentationFormat>Presentación en pantalla (16:9)</PresentationFormat>
  <Paragraphs>208</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Rajdhani</vt:lpstr>
      <vt:lpstr>Advent Pro Light</vt:lpstr>
      <vt:lpstr>Arial</vt:lpstr>
      <vt:lpstr>Fira Sans Condensed Light</vt:lpstr>
      <vt:lpstr>Anton</vt:lpstr>
      <vt:lpstr>Ai Tech Agency by Slidesgo</vt:lpstr>
      <vt:lpstr>Presentación de PowerPoint</vt:lpstr>
      <vt:lpstr>Bienvenida</vt:lpstr>
      <vt:lpstr>Presentación de PowerPoint</vt:lpstr>
      <vt:lpstr>Clase Anterior</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309</cp:revision>
  <dcterms:modified xsi:type="dcterms:W3CDTF">2025-03-01T03:39:20Z</dcterms:modified>
</cp:coreProperties>
</file>