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357" r:id="rId3"/>
    <p:sldId id="358" r:id="rId4"/>
    <p:sldId id="364" r:id="rId5"/>
    <p:sldId id="484" r:id="rId6"/>
    <p:sldId id="489" r:id="rId7"/>
    <p:sldId id="490" r:id="rId8"/>
    <p:sldId id="491" r:id="rId9"/>
    <p:sldId id="492" r:id="rId10"/>
    <p:sldId id="486" r:id="rId11"/>
    <p:sldId id="487" r:id="rId12"/>
    <p:sldId id="493" r:id="rId13"/>
    <p:sldId id="456" r:id="rId14"/>
    <p:sldId id="457" r:id="rId15"/>
    <p:sldId id="496" r:id="rId16"/>
    <p:sldId id="497" r:id="rId17"/>
    <p:sldId id="498" r:id="rId18"/>
    <p:sldId id="422" r:id="rId19"/>
    <p:sldId id="499" r:id="rId20"/>
    <p:sldId id="500" r:id="rId21"/>
    <p:sldId id="501" r:id="rId22"/>
    <p:sldId id="502" r:id="rId23"/>
    <p:sldId id="389" r:id="rId24"/>
    <p:sldId id="471" r:id="rId25"/>
    <p:sldId id="280" r:id="rId26"/>
  </p:sldIdLst>
  <p:sldSz cx="9144000" cy="5143500" type="screen16x9"/>
  <p:notesSz cx="6858000" cy="9144000"/>
  <p:embeddedFontLst>
    <p:embeddedFont>
      <p:font typeface="Advent Pro Light" panose="020B0604020202020204" charset="0"/>
      <p:regular r:id="rId28"/>
      <p:bold r:id="rId29"/>
    </p:embeddedFont>
    <p:embeddedFont>
      <p:font typeface="Anton" pitchFamily="2" charset="0"/>
      <p:regular r:id="rId30"/>
    </p:embeddedFont>
    <p:embeddedFont>
      <p:font typeface="Fira Sans Condensed Light" panose="020B0403050000020004" pitchFamily="34" charset="0"/>
      <p:regular r:id="rId31"/>
      <p:bold r:id="rId32"/>
      <p:italic r:id="rId33"/>
      <p:boldItalic r:id="rId34"/>
    </p:embeddedFont>
    <p:embeddedFont>
      <p:font typeface="Rajdhani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3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752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260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006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69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984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DE265533-25C9-5568-5556-93C68161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B6D76C65-277A-0A13-BB01-2FCABEC2B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8E3B8799-DCFD-EFE7-D3E3-24EF731C2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34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849ED873-2DD8-D002-B7E6-9ACF9A67F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2A1293CE-6D00-EFDB-3B97-1E2B9AC66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698050BE-EE32-7D8E-F4F5-80D2974F4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920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24B2F2A1-54B9-336D-9E94-76C13312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6506EE0-8C0E-702D-0F86-D140A361D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92E677D6-D6B8-D14F-876C-B6B34D3E82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1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DE265533-25C9-5568-5556-93C68161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B6D76C65-277A-0A13-BB01-2FCABEC2B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8E3B8799-DCFD-EFE7-D3E3-24EF731C2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3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78414CF5-F519-6A48-C8EF-5D257AAC0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25E9837-A476-46BC-9FF1-AA245CA8E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D5372D39-6DEA-7F44-2C45-F991B6228F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823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4640F8A-D7A8-95A1-D491-AD818D033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6D12C268-2904-3D4B-2D81-D7AEA4F32D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B41B3E57-7619-6C5D-8B74-AA36ABDDB3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860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5F8ADD54-03FC-1760-9A67-F08F7ABD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43F092A5-76D3-897B-99D8-8D7B290AD0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8A454B5F-9A53-CD57-BB61-1D24D778C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195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4706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50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369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920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11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43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gif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gif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gif"/><Relationship Id="rId5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TE3001B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Fundamentos de Robótica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20 de Febrero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cilíndrico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Cilíndrico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AA9F0B-83EB-04D2-8290-5D46E275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649" y="1345413"/>
            <a:ext cx="3866719" cy="3459333"/>
          </a:xfrm>
          <a:prstGeom prst="rect">
            <a:avLst/>
          </a:prstGeom>
        </p:spPr>
      </p:pic>
      <p:pic>
        <p:nvPicPr>
          <p:cNvPr id="3078" name="Picture 6" descr="Técnicas de observación de la tierra (II): Geodesia - Alfa Geomatics">
            <a:extLst>
              <a:ext uri="{FF2B5EF4-FFF2-40B4-BE49-F238E27FC236}">
                <a16:creationId xmlns:a16="http://schemas.microsoft.com/office/drawing/2014/main" id="{EAE20C04-403A-DBEB-2A6F-38401842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1" y="2362266"/>
            <a:ext cx="2636877" cy="17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</a:t>
            </a: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BF066A2E-F5E8-3A2D-EB85-9A062AC1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52" y="1597768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triz de rotación - Wikipedia, la enciclopedia libre">
            <a:extLst>
              <a:ext uri="{FF2B5EF4-FFF2-40B4-BE49-F238E27FC236}">
                <a16:creationId xmlns:a16="http://schemas.microsoft.com/office/drawing/2014/main" id="{AE569C14-E387-B041-DB51-53FC6A3F4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97" y="1798594"/>
            <a:ext cx="2254901" cy="24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Angular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9644DE-5E78-9FBA-0A87-B3361A31D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444" y="1554772"/>
            <a:ext cx="3261098" cy="306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Antropomórfico (RRR)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Presentan mayor destreza en su espacio de trabajo, ya que sus eslabones están unidos por tres articulaciones rotacionales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B0B8FD-5700-F66E-D366-B24191B81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06278"/>
            <a:ext cx="4275631" cy="31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09" y="1901141"/>
            <a:ext cx="6601321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transformación Homogénea del Robot antropomórfico (RRR)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71CDB-38C2-EF66-381C-A64E7C848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6" t="15791"/>
          <a:stretch/>
        </p:blipFill>
        <p:spPr>
          <a:xfrm>
            <a:off x="289129" y="2896464"/>
            <a:ext cx="8480962" cy="14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E5D48AB-05E7-EA1A-2807-09C7A611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93851351-DAB9-4633-CBFB-523EB981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22729E1-4CA6-96C4-B80E-F233F4B0B14B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antropomórfico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5D2756EF-C333-8A15-7AC2-5C866AAE40BF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514F399D-F251-4AC3-596C-54DE2C0FCEA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FCDA5540-0743-839D-6FCC-E3739F279EA2}"/>
              </a:ext>
            </a:extLst>
          </p:cNvPr>
          <p:cNvSpPr txBox="1"/>
          <p:nvPr/>
        </p:nvSpPr>
        <p:spPr>
          <a:xfrm>
            <a:off x="373910" y="1520623"/>
            <a:ext cx="254738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sp>
        <p:nvSpPr>
          <p:cNvPr id="56" name="Google Shape;1603;p42">
            <a:extLst>
              <a:ext uri="{FF2B5EF4-FFF2-40B4-BE49-F238E27FC236}">
                <a16:creationId xmlns:a16="http://schemas.microsoft.com/office/drawing/2014/main" id="{F355BF4F-CCCF-90CF-D921-587B951C58B5}"/>
              </a:ext>
            </a:extLst>
          </p:cNvPr>
          <p:cNvSpPr txBox="1"/>
          <p:nvPr/>
        </p:nvSpPr>
        <p:spPr>
          <a:xfrm>
            <a:off x="7209692" y="1835634"/>
            <a:ext cx="1797896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Ubicación de eje z para articulaciones rotacionales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eje z siempre se coloca en dirección perpendicular al  plano de rotación de la articulación 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05D397-389F-BD4D-FBDB-687371E3E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7" y="1996691"/>
            <a:ext cx="1321282" cy="1162005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FA23550A-B34C-03BE-5956-5CF03EFF986F}"/>
              </a:ext>
            </a:extLst>
          </p:cNvPr>
          <p:cNvCxnSpPr>
            <a:cxnSpLocks/>
          </p:cNvCxnSpPr>
          <p:nvPr/>
        </p:nvCxnSpPr>
        <p:spPr>
          <a:xfrm flipV="1">
            <a:off x="2012449" y="3663641"/>
            <a:ext cx="5608" cy="53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8ABADB-EBD6-1078-01F6-06A59B96D5E8}"/>
              </a:ext>
            </a:extLst>
          </p:cNvPr>
          <p:cNvCxnSpPr>
            <a:cxnSpLocks/>
          </p:cNvCxnSpPr>
          <p:nvPr/>
        </p:nvCxnSpPr>
        <p:spPr>
          <a:xfrm flipV="1">
            <a:off x="2018057" y="3959895"/>
            <a:ext cx="438827" cy="24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BC0FD7A-C6C4-856F-5BEF-31248A866202}"/>
              </a:ext>
            </a:extLst>
          </p:cNvPr>
          <p:cNvCxnSpPr>
            <a:cxnSpLocks/>
          </p:cNvCxnSpPr>
          <p:nvPr/>
        </p:nvCxnSpPr>
        <p:spPr>
          <a:xfrm>
            <a:off x="2007247" y="4189639"/>
            <a:ext cx="285818" cy="35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D99CDA5-81C1-BF43-5B74-0DE77B8E453B}"/>
              </a:ext>
            </a:extLst>
          </p:cNvPr>
          <p:cNvSpPr txBox="1"/>
          <p:nvPr/>
        </p:nvSpPr>
        <p:spPr>
          <a:xfrm>
            <a:off x="1968914" y="449696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43FACD-2F8A-0C63-35BF-22E30028DD4E}"/>
              </a:ext>
            </a:extLst>
          </p:cNvPr>
          <p:cNvSpPr txBox="1"/>
          <p:nvPr/>
        </p:nvSpPr>
        <p:spPr>
          <a:xfrm>
            <a:off x="2456884" y="3723151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81B4C9-C11A-DE16-21E8-6D737D181FFF}"/>
              </a:ext>
            </a:extLst>
          </p:cNvPr>
          <p:cNvSpPr txBox="1"/>
          <p:nvPr/>
        </p:nvSpPr>
        <p:spPr>
          <a:xfrm>
            <a:off x="1672508" y="352080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E3D1D0D8-C0BA-F087-63AB-FADA2C4B356B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903893-A0F6-49B9-30EB-89A8118B7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491" y="1867984"/>
            <a:ext cx="4078002" cy="3000058"/>
          </a:xfrm>
          <a:prstGeom prst="rect">
            <a:avLst/>
          </a:prstGeom>
        </p:spPr>
      </p:pic>
      <p:pic>
        <p:nvPicPr>
          <p:cNvPr id="13" name="Picture 2" descr="Regla de la mano derecha | Tekla User Assistance">
            <a:extLst>
              <a:ext uri="{FF2B5EF4-FFF2-40B4-BE49-F238E27FC236}">
                <a16:creationId xmlns:a16="http://schemas.microsoft.com/office/drawing/2014/main" id="{C31F458E-3B9A-0E2C-2DB3-E4739166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5" y="3602771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698F4BAC-A02A-67E4-4A6A-590A2E31C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E0558C3F-26B9-424D-8489-F71B0CDFB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43396B40-4ECE-B427-A96F-BBB1E7B0FD80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62597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antropomórfico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E0956893-B13A-ADE4-1553-BF3699927823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266A1107-5A63-0337-F94B-B66F90F601FC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05979C2B-087C-9AD0-DACE-FB4A6D416E56}"/>
              </a:ext>
            </a:extLst>
          </p:cNvPr>
          <p:cNvSpPr txBox="1"/>
          <p:nvPr/>
        </p:nvSpPr>
        <p:spPr>
          <a:xfrm>
            <a:off x="373910" y="1520623"/>
            <a:ext cx="254738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9DFB68-FBAF-3C70-E274-27AA1080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7" y="1996691"/>
            <a:ext cx="1321282" cy="1162005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553468D-4383-953F-FB88-C11DA35AD881}"/>
              </a:ext>
            </a:extLst>
          </p:cNvPr>
          <p:cNvCxnSpPr>
            <a:cxnSpLocks/>
          </p:cNvCxnSpPr>
          <p:nvPr/>
        </p:nvCxnSpPr>
        <p:spPr>
          <a:xfrm flipV="1">
            <a:off x="1629909" y="3833838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A2573A8-E41A-D71E-281B-3A2F90BBFA17}"/>
              </a:ext>
            </a:extLst>
          </p:cNvPr>
          <p:cNvCxnSpPr>
            <a:cxnSpLocks/>
          </p:cNvCxnSpPr>
          <p:nvPr/>
        </p:nvCxnSpPr>
        <p:spPr>
          <a:xfrm flipV="1">
            <a:off x="1635517" y="3986321"/>
            <a:ext cx="440100" cy="268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01AA09D-353F-5ECC-1D86-0DAD67907302}"/>
              </a:ext>
            </a:extLst>
          </p:cNvPr>
          <p:cNvCxnSpPr>
            <a:cxnSpLocks/>
          </p:cNvCxnSpPr>
          <p:nvPr/>
        </p:nvCxnSpPr>
        <p:spPr>
          <a:xfrm>
            <a:off x="1624707" y="4242435"/>
            <a:ext cx="451343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8150DA6-575A-0FE9-FFFC-64FF3C599C34}"/>
              </a:ext>
            </a:extLst>
          </p:cNvPr>
          <p:cNvSpPr txBox="1"/>
          <p:nvPr/>
        </p:nvSpPr>
        <p:spPr>
          <a:xfrm>
            <a:off x="2075617" y="454510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9669FA-2EBC-8F78-6EEB-494C1A698456}"/>
              </a:ext>
            </a:extLst>
          </p:cNvPr>
          <p:cNvSpPr txBox="1"/>
          <p:nvPr/>
        </p:nvSpPr>
        <p:spPr>
          <a:xfrm>
            <a:off x="2154877" y="3797263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F67717-FFAF-C672-A68D-7890E687AB6F}"/>
              </a:ext>
            </a:extLst>
          </p:cNvPr>
          <p:cNvSpPr txBox="1"/>
          <p:nvPr/>
        </p:nvSpPr>
        <p:spPr>
          <a:xfrm>
            <a:off x="1325557" y="3505610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BA2ADF21-BCD9-0B36-0C82-AE984E5080DA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A1148-B1C7-2F00-5054-5A1E8CCE9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606" y="1814273"/>
            <a:ext cx="4078002" cy="3000058"/>
          </a:xfrm>
          <a:prstGeom prst="rect">
            <a:avLst/>
          </a:prstGeom>
        </p:spPr>
      </p:pic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EA32FD9A-E576-9E3C-804F-7DB4856D4139}"/>
              </a:ext>
            </a:extLst>
          </p:cNvPr>
          <p:cNvSpPr txBox="1"/>
          <p:nvPr/>
        </p:nvSpPr>
        <p:spPr>
          <a:xfrm>
            <a:off x="6998676" y="1608788"/>
            <a:ext cx="199292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1 a 2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“x1” y una translación l1 sobre el eje Z1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17ED5A-5F17-32A6-E1F8-E68FCBE13DDF}"/>
              </a:ext>
            </a:extLst>
          </p:cNvPr>
          <p:cNvSpPr txBox="1"/>
          <p:nvPr/>
        </p:nvSpPr>
        <p:spPr>
          <a:xfrm>
            <a:off x="2285890" y="4549765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1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EBC840-4A0E-7A2C-7BBB-5955ADB0EB2C}"/>
              </a:ext>
            </a:extLst>
          </p:cNvPr>
          <p:cNvSpPr txBox="1"/>
          <p:nvPr/>
        </p:nvSpPr>
        <p:spPr>
          <a:xfrm>
            <a:off x="1528690" y="349707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1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ABB47E-7792-F52F-D64C-D781693A55E9}"/>
              </a:ext>
            </a:extLst>
          </p:cNvPr>
          <p:cNvSpPr txBox="1"/>
          <p:nvPr/>
        </p:nvSpPr>
        <p:spPr>
          <a:xfrm>
            <a:off x="2384019" y="3792600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1</a:t>
            </a:r>
            <a:endParaRPr lang="es-MX" dirty="0">
              <a:highlight>
                <a:srgbClr val="FFFF00"/>
              </a:highlight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382D037-B3F4-247B-9633-3E054E9368F1}"/>
              </a:ext>
            </a:extLst>
          </p:cNvPr>
          <p:cNvCxnSpPr>
            <a:cxnSpLocks/>
          </p:cNvCxnSpPr>
          <p:nvPr/>
        </p:nvCxnSpPr>
        <p:spPr>
          <a:xfrm flipH="1" flipV="1">
            <a:off x="8068201" y="3722920"/>
            <a:ext cx="5202" cy="45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189B8E6-4454-B882-FF52-08145E2C444E}"/>
              </a:ext>
            </a:extLst>
          </p:cNvPr>
          <p:cNvCxnSpPr>
            <a:cxnSpLocks/>
          </p:cNvCxnSpPr>
          <p:nvPr/>
        </p:nvCxnSpPr>
        <p:spPr>
          <a:xfrm flipH="1">
            <a:off x="7627668" y="4176879"/>
            <a:ext cx="451343" cy="279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CCD8556-47CA-33FB-7D7A-201D9EF42BFA}"/>
              </a:ext>
            </a:extLst>
          </p:cNvPr>
          <p:cNvCxnSpPr>
            <a:cxnSpLocks/>
          </p:cNvCxnSpPr>
          <p:nvPr/>
        </p:nvCxnSpPr>
        <p:spPr>
          <a:xfrm>
            <a:off x="8068201" y="4164105"/>
            <a:ext cx="451343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EA557A-5495-2894-3AF9-EE5056CD79A4}"/>
              </a:ext>
            </a:extLst>
          </p:cNvPr>
          <p:cNvSpPr txBox="1"/>
          <p:nvPr/>
        </p:nvSpPr>
        <p:spPr>
          <a:xfrm>
            <a:off x="7282528" y="429345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2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ABEB976-74D9-FABF-DA2F-EAF1278DE8F6}"/>
              </a:ext>
            </a:extLst>
          </p:cNvPr>
          <p:cNvSpPr txBox="1"/>
          <p:nvPr/>
        </p:nvSpPr>
        <p:spPr>
          <a:xfrm>
            <a:off x="8557849" y="436649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2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BDC6F37-BCAB-B956-B9D2-1E778287AB50}"/>
              </a:ext>
            </a:extLst>
          </p:cNvPr>
          <p:cNvSpPr txBox="1"/>
          <p:nvPr/>
        </p:nvSpPr>
        <p:spPr>
          <a:xfrm>
            <a:off x="7871697" y="3359390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2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35" name="Picture 2" descr="Regla de la mano derecha | Tekla User Assistance">
            <a:extLst>
              <a:ext uri="{FF2B5EF4-FFF2-40B4-BE49-F238E27FC236}">
                <a16:creationId xmlns:a16="http://schemas.microsoft.com/office/drawing/2014/main" id="{58E05BA8-A0A2-C1B2-AADA-99252BFF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3" y="3590788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8794E1B7-91C4-5974-A016-1981CBA6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164B4D2B-7E0F-7DC1-3D70-45DE0ED5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26C14CEA-5911-119D-D43D-37D91F27FEF5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62597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antropomórfico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76167BC-E3C3-836B-6137-C909792EB6B0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F1B17F45-CFC1-58F3-191B-A73CA3F61658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726E599B-24A7-1EAC-4BFB-C456C3AA91A7}"/>
              </a:ext>
            </a:extLst>
          </p:cNvPr>
          <p:cNvSpPr txBox="1"/>
          <p:nvPr/>
        </p:nvSpPr>
        <p:spPr>
          <a:xfrm>
            <a:off x="373910" y="1520623"/>
            <a:ext cx="254738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67D1A8-8C0D-F983-0F26-96239B09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7" y="1996691"/>
            <a:ext cx="1321282" cy="1162005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DCB297C9-D54A-9C37-553B-DA9568EBC198}"/>
              </a:ext>
            </a:extLst>
          </p:cNvPr>
          <p:cNvCxnSpPr>
            <a:cxnSpLocks/>
          </p:cNvCxnSpPr>
          <p:nvPr/>
        </p:nvCxnSpPr>
        <p:spPr>
          <a:xfrm flipV="1">
            <a:off x="1629909" y="3833838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013B35F-5DE7-D1DA-9B14-89B8EAB6A877}"/>
              </a:ext>
            </a:extLst>
          </p:cNvPr>
          <p:cNvCxnSpPr>
            <a:cxnSpLocks/>
          </p:cNvCxnSpPr>
          <p:nvPr/>
        </p:nvCxnSpPr>
        <p:spPr>
          <a:xfrm flipV="1">
            <a:off x="1635517" y="3986321"/>
            <a:ext cx="440100" cy="268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031159-72F4-BE3C-40AC-CDEE73ADCB69}"/>
              </a:ext>
            </a:extLst>
          </p:cNvPr>
          <p:cNvCxnSpPr>
            <a:cxnSpLocks/>
          </p:cNvCxnSpPr>
          <p:nvPr/>
        </p:nvCxnSpPr>
        <p:spPr>
          <a:xfrm>
            <a:off x="1624707" y="4242435"/>
            <a:ext cx="451343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9D3B74C-EBBB-087A-B0C2-B646DF5AD0BE}"/>
              </a:ext>
            </a:extLst>
          </p:cNvPr>
          <p:cNvSpPr txBox="1"/>
          <p:nvPr/>
        </p:nvSpPr>
        <p:spPr>
          <a:xfrm>
            <a:off x="2075617" y="454510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AF0A84-0763-D1A1-A506-E3C0386E936D}"/>
              </a:ext>
            </a:extLst>
          </p:cNvPr>
          <p:cNvSpPr txBox="1"/>
          <p:nvPr/>
        </p:nvSpPr>
        <p:spPr>
          <a:xfrm>
            <a:off x="2154877" y="3797263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9D0F4-09F1-8816-C268-5782827ACE1A}"/>
              </a:ext>
            </a:extLst>
          </p:cNvPr>
          <p:cNvSpPr txBox="1"/>
          <p:nvPr/>
        </p:nvSpPr>
        <p:spPr>
          <a:xfrm>
            <a:off x="1325557" y="3505610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5ADAB0D7-C670-18EE-1C8B-33451A9CC59E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4F68A7-D969-7A94-1A14-C6A5C8F13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606" y="1814273"/>
            <a:ext cx="4078002" cy="3000058"/>
          </a:xfrm>
          <a:prstGeom prst="rect">
            <a:avLst/>
          </a:prstGeom>
        </p:spPr>
      </p:pic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CF31AB88-A75E-4BD6-E378-04340A58CA9D}"/>
              </a:ext>
            </a:extLst>
          </p:cNvPr>
          <p:cNvSpPr txBox="1"/>
          <p:nvPr/>
        </p:nvSpPr>
        <p:spPr>
          <a:xfrm>
            <a:off x="6998676" y="1608788"/>
            <a:ext cx="199292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2 a 3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 existe transformación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B53227-5D48-BB9E-6B2A-6BD9909E1300}"/>
              </a:ext>
            </a:extLst>
          </p:cNvPr>
          <p:cNvSpPr txBox="1"/>
          <p:nvPr/>
        </p:nvSpPr>
        <p:spPr>
          <a:xfrm>
            <a:off x="2285890" y="4549765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1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0D7004C-B05E-30B2-61CA-5ADC5BC892DD}"/>
              </a:ext>
            </a:extLst>
          </p:cNvPr>
          <p:cNvSpPr txBox="1"/>
          <p:nvPr/>
        </p:nvSpPr>
        <p:spPr>
          <a:xfrm>
            <a:off x="1528690" y="349707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1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A7257C-6043-8B83-4622-3FB339ACD470}"/>
              </a:ext>
            </a:extLst>
          </p:cNvPr>
          <p:cNvSpPr txBox="1"/>
          <p:nvPr/>
        </p:nvSpPr>
        <p:spPr>
          <a:xfrm>
            <a:off x="2384019" y="3792600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1</a:t>
            </a:r>
            <a:endParaRPr lang="es-MX" dirty="0">
              <a:highlight>
                <a:srgbClr val="FFFF00"/>
              </a:highlight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0351A10-AE81-5AD0-7AD7-68A2000A5596}"/>
              </a:ext>
            </a:extLst>
          </p:cNvPr>
          <p:cNvCxnSpPr>
            <a:cxnSpLocks/>
          </p:cNvCxnSpPr>
          <p:nvPr/>
        </p:nvCxnSpPr>
        <p:spPr>
          <a:xfrm flipH="1" flipV="1">
            <a:off x="8068201" y="3722920"/>
            <a:ext cx="5202" cy="45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A91ACBB-FC92-9967-C508-BB3746E4908E}"/>
              </a:ext>
            </a:extLst>
          </p:cNvPr>
          <p:cNvCxnSpPr>
            <a:cxnSpLocks/>
          </p:cNvCxnSpPr>
          <p:nvPr/>
        </p:nvCxnSpPr>
        <p:spPr>
          <a:xfrm flipH="1">
            <a:off x="7627668" y="4176879"/>
            <a:ext cx="451343" cy="279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44FBE7D-BE73-06E6-8D5A-DE45FEE9F9F4}"/>
              </a:ext>
            </a:extLst>
          </p:cNvPr>
          <p:cNvCxnSpPr>
            <a:cxnSpLocks/>
          </p:cNvCxnSpPr>
          <p:nvPr/>
        </p:nvCxnSpPr>
        <p:spPr>
          <a:xfrm>
            <a:off x="8068201" y="4164105"/>
            <a:ext cx="451343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A4C798C-8DE7-ED03-6136-2A95F9C7E0DC}"/>
              </a:ext>
            </a:extLst>
          </p:cNvPr>
          <p:cNvSpPr txBox="1"/>
          <p:nvPr/>
        </p:nvSpPr>
        <p:spPr>
          <a:xfrm>
            <a:off x="7282528" y="429345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2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0CC3379-BB7F-5EEC-167C-2CA043BA48D7}"/>
              </a:ext>
            </a:extLst>
          </p:cNvPr>
          <p:cNvSpPr txBox="1"/>
          <p:nvPr/>
        </p:nvSpPr>
        <p:spPr>
          <a:xfrm>
            <a:off x="8557849" y="436649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2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2FC1CA1-9841-4A11-FD4C-971BEC615F4C}"/>
              </a:ext>
            </a:extLst>
          </p:cNvPr>
          <p:cNvSpPr txBox="1"/>
          <p:nvPr/>
        </p:nvSpPr>
        <p:spPr>
          <a:xfrm>
            <a:off x="7871697" y="3359390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2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35" name="Picture 2" descr="Regla de la mano derecha | Tekla User Assistance">
            <a:extLst>
              <a:ext uri="{FF2B5EF4-FFF2-40B4-BE49-F238E27FC236}">
                <a16:creationId xmlns:a16="http://schemas.microsoft.com/office/drawing/2014/main" id="{D9ECB8AA-39A4-05B9-0C95-2F4CD24DE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3" y="3590788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-Robot Cartesiano (3GDL)</a:t>
            </a:r>
          </a:p>
          <a:p>
            <a:pPr marL="146050" indent="0">
              <a:buSzPts val="1300"/>
            </a:pPr>
            <a:r>
              <a:rPr lang="es-ES" dirty="0"/>
              <a:t>-Análisis de diferentes configuraciones de robots manipuladores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26673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2952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E5D48AB-05E7-EA1A-2807-09C7A611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93851351-DAB9-4633-CBFB-523EB981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22729E1-4CA6-96C4-B80E-F233F4B0B14B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5D2756EF-C333-8A15-7AC2-5C866AAE40BF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514F399D-F251-4AC3-596C-54DE2C0FCEA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FCDA5540-0743-839D-6FCC-E3739F279EA2}"/>
              </a:ext>
            </a:extLst>
          </p:cNvPr>
          <p:cNvSpPr txBox="1"/>
          <p:nvPr/>
        </p:nvSpPr>
        <p:spPr>
          <a:xfrm>
            <a:off x="373910" y="1367025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9F11E9DE-DA97-94AE-C417-45F5D0A8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82" y="1643761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1603;p42">
            <a:extLst>
              <a:ext uri="{FF2B5EF4-FFF2-40B4-BE49-F238E27FC236}">
                <a16:creationId xmlns:a16="http://schemas.microsoft.com/office/drawing/2014/main" id="{F355BF4F-CCCF-90CF-D921-587B951C58B5}"/>
              </a:ext>
            </a:extLst>
          </p:cNvPr>
          <p:cNvSpPr txBox="1"/>
          <p:nvPr/>
        </p:nvSpPr>
        <p:spPr>
          <a:xfrm>
            <a:off x="6322339" y="1980494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Ubicación de eje z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eje z siempre se coloca en dirección del movimiento de la articulación 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05D397-389F-BD4D-FBDB-687371E3E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8" y="1845888"/>
            <a:ext cx="1321282" cy="1162005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FA23550A-B34C-03BE-5956-5CF03EFF986F}"/>
              </a:ext>
            </a:extLst>
          </p:cNvPr>
          <p:cNvCxnSpPr>
            <a:cxnSpLocks/>
          </p:cNvCxnSpPr>
          <p:nvPr/>
        </p:nvCxnSpPr>
        <p:spPr>
          <a:xfrm flipV="1">
            <a:off x="2067211" y="3746599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8ABADB-EBD6-1078-01F6-06A59B96D5E8}"/>
              </a:ext>
            </a:extLst>
          </p:cNvPr>
          <p:cNvCxnSpPr>
            <a:cxnSpLocks/>
          </p:cNvCxnSpPr>
          <p:nvPr/>
        </p:nvCxnSpPr>
        <p:spPr>
          <a:xfrm flipH="1">
            <a:off x="1711731" y="4150851"/>
            <a:ext cx="360683" cy="20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BC0FD7A-C6C4-856F-5BEF-31248A866202}"/>
              </a:ext>
            </a:extLst>
          </p:cNvPr>
          <p:cNvCxnSpPr>
            <a:cxnSpLocks/>
          </p:cNvCxnSpPr>
          <p:nvPr/>
        </p:nvCxnSpPr>
        <p:spPr>
          <a:xfrm>
            <a:off x="2062009" y="4155196"/>
            <a:ext cx="290355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D99CDA5-81C1-BF43-5B74-0DE77B8E453B}"/>
              </a:ext>
            </a:extLst>
          </p:cNvPr>
          <p:cNvSpPr txBox="1"/>
          <p:nvPr/>
        </p:nvSpPr>
        <p:spPr>
          <a:xfrm>
            <a:off x="1756460" y="3478464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43FACD-2F8A-0C63-35BF-22E30028DD4E}"/>
              </a:ext>
            </a:extLst>
          </p:cNvPr>
          <p:cNvSpPr txBox="1"/>
          <p:nvPr/>
        </p:nvSpPr>
        <p:spPr>
          <a:xfrm>
            <a:off x="1425433" y="4370093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81B4C9-C11A-DE16-21E8-6D737D181FFF}"/>
              </a:ext>
            </a:extLst>
          </p:cNvPr>
          <p:cNvSpPr txBox="1"/>
          <p:nvPr/>
        </p:nvSpPr>
        <p:spPr>
          <a:xfrm>
            <a:off x="2350201" y="447489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E3D1D0D8-C0BA-F087-63AB-FADA2C4B356B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gla de la mano derecha | Tekla User Assistance">
            <a:extLst>
              <a:ext uri="{FF2B5EF4-FFF2-40B4-BE49-F238E27FC236}">
                <a16:creationId xmlns:a16="http://schemas.microsoft.com/office/drawing/2014/main" id="{97201F91-5583-16D4-52F5-3C9FD450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7883" y="3559003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BDBC80EA-3FBE-101D-C315-E67E2248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A7DEA0A8-D883-B9D0-5C2E-3579164C7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D7EC557C-7E51-61BC-824E-B2642E096997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0E32A9C-0332-60AE-6991-79F22E3E399A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BEDCCD5C-4349-EA82-924F-D32FDFCA72F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188C03AB-3432-FEC8-B759-5FF795104920}"/>
              </a:ext>
            </a:extLst>
          </p:cNvPr>
          <p:cNvSpPr txBox="1"/>
          <p:nvPr/>
        </p:nvSpPr>
        <p:spPr>
          <a:xfrm>
            <a:off x="373910" y="1367025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25AAA6E8-889F-DD19-EF71-5F2E4D6A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82" y="1643761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D816C6-E2C4-E254-A581-59001E454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8" y="1845888"/>
            <a:ext cx="1321282" cy="1162005"/>
          </a:xfrm>
          <a:prstGeom prst="rect">
            <a:avLst/>
          </a:prstGeom>
        </p:spPr>
      </p:pic>
      <p:sp>
        <p:nvSpPr>
          <p:cNvPr id="42" name="Google Shape;1603;p42">
            <a:extLst>
              <a:ext uri="{FF2B5EF4-FFF2-40B4-BE49-F238E27FC236}">
                <a16:creationId xmlns:a16="http://schemas.microsoft.com/office/drawing/2014/main" id="{423F85E7-96D6-BB36-2A4A-0B6C31E57630}"/>
              </a:ext>
            </a:extLst>
          </p:cNvPr>
          <p:cNvSpPr txBox="1"/>
          <p:nvPr/>
        </p:nvSpPr>
        <p:spPr>
          <a:xfrm>
            <a:off x="6339684" y="1608788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1 a 2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“y1” y translación l1(t) sobre el eje Z1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13AD5073-9B15-FF58-94E7-9DB75C0C57A7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32C42CF-A923-E173-7412-3936EC2581C6}"/>
              </a:ext>
            </a:extLst>
          </p:cNvPr>
          <p:cNvCxnSpPr>
            <a:cxnSpLocks/>
          </p:cNvCxnSpPr>
          <p:nvPr/>
        </p:nvCxnSpPr>
        <p:spPr>
          <a:xfrm flipV="1">
            <a:off x="7705866" y="3518055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4F178F-1303-26B8-983A-07B7A208D5B7}"/>
              </a:ext>
            </a:extLst>
          </p:cNvPr>
          <p:cNvCxnSpPr>
            <a:cxnSpLocks/>
          </p:cNvCxnSpPr>
          <p:nvPr/>
        </p:nvCxnSpPr>
        <p:spPr>
          <a:xfrm flipH="1">
            <a:off x="7347017" y="3939426"/>
            <a:ext cx="364457" cy="237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6AB8B60-B60C-2821-12DA-78AA6FB4E9A6}"/>
              </a:ext>
            </a:extLst>
          </p:cNvPr>
          <p:cNvCxnSpPr>
            <a:cxnSpLocks/>
          </p:cNvCxnSpPr>
          <p:nvPr/>
        </p:nvCxnSpPr>
        <p:spPr>
          <a:xfrm flipH="1" flipV="1">
            <a:off x="7353711" y="3702977"/>
            <a:ext cx="346953" cy="223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E5EDD7-F562-2A38-DA95-3B9C6A6093BF}"/>
              </a:ext>
            </a:extLst>
          </p:cNvPr>
          <p:cNvSpPr txBox="1"/>
          <p:nvPr/>
        </p:nvSpPr>
        <p:spPr>
          <a:xfrm>
            <a:off x="6938473" y="3381315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2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3DEDA5-B84E-2623-448B-671027F8453E}"/>
              </a:ext>
            </a:extLst>
          </p:cNvPr>
          <p:cNvSpPr txBox="1"/>
          <p:nvPr/>
        </p:nvSpPr>
        <p:spPr>
          <a:xfrm>
            <a:off x="6989778" y="4035873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2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135E3B-0E3D-C64E-6D8B-CB105FE2F251}"/>
              </a:ext>
            </a:extLst>
          </p:cNvPr>
          <p:cNvSpPr txBox="1"/>
          <p:nvPr/>
        </p:nvSpPr>
        <p:spPr>
          <a:xfrm>
            <a:off x="7516962" y="3115726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2</a:t>
            </a:r>
            <a:endParaRPr lang="es-MX" dirty="0">
              <a:highlight>
                <a:srgbClr val="00FFFF"/>
              </a:highlight>
            </a:endParaRP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C591F3D-4882-9232-1E95-CBA7E23DC9EB}"/>
              </a:ext>
            </a:extLst>
          </p:cNvPr>
          <p:cNvCxnSpPr>
            <a:cxnSpLocks/>
          </p:cNvCxnSpPr>
          <p:nvPr/>
        </p:nvCxnSpPr>
        <p:spPr>
          <a:xfrm flipV="1">
            <a:off x="2067211" y="3746599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08D30A3-E924-3C4E-5B00-405F8BDDBBD8}"/>
              </a:ext>
            </a:extLst>
          </p:cNvPr>
          <p:cNvCxnSpPr>
            <a:cxnSpLocks/>
          </p:cNvCxnSpPr>
          <p:nvPr/>
        </p:nvCxnSpPr>
        <p:spPr>
          <a:xfrm>
            <a:off x="2062009" y="4155196"/>
            <a:ext cx="290355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9AD6FCA-C6F3-9550-F7CA-82C87AC0B6AA}"/>
              </a:ext>
            </a:extLst>
          </p:cNvPr>
          <p:cNvSpPr txBox="1"/>
          <p:nvPr/>
        </p:nvSpPr>
        <p:spPr>
          <a:xfrm>
            <a:off x="1756460" y="3478464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3EBF66-5955-8A3B-8256-926D870FA4A1}"/>
              </a:ext>
            </a:extLst>
          </p:cNvPr>
          <p:cNvSpPr txBox="1"/>
          <p:nvPr/>
        </p:nvSpPr>
        <p:spPr>
          <a:xfrm>
            <a:off x="1368522" y="4401321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F02E26-0537-CE5B-0BDC-4D1B6C88B256}"/>
              </a:ext>
            </a:extLst>
          </p:cNvPr>
          <p:cNvSpPr txBox="1"/>
          <p:nvPr/>
        </p:nvSpPr>
        <p:spPr>
          <a:xfrm>
            <a:off x="2350201" y="447489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pic>
        <p:nvPicPr>
          <p:cNvPr id="23" name="Picture 2" descr="Regla de la mano derecha | Tekla User Assistance">
            <a:extLst>
              <a:ext uri="{FF2B5EF4-FFF2-40B4-BE49-F238E27FC236}">
                <a16:creationId xmlns:a16="http://schemas.microsoft.com/office/drawing/2014/main" id="{F13EAEA1-3311-BF40-71C2-2F59CC8BA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7883" y="3559003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A945387-626E-8E7F-486F-880FF215B976}"/>
              </a:ext>
            </a:extLst>
          </p:cNvPr>
          <p:cNvSpPr txBox="1"/>
          <p:nvPr/>
        </p:nvSpPr>
        <p:spPr>
          <a:xfrm>
            <a:off x="2558565" y="448493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1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BDBBB5-F040-9764-27F2-78E9EDB5A88D}"/>
              </a:ext>
            </a:extLst>
          </p:cNvPr>
          <p:cNvSpPr txBox="1"/>
          <p:nvPr/>
        </p:nvSpPr>
        <p:spPr>
          <a:xfrm>
            <a:off x="1581922" y="4401321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1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DDE9A49-CB42-D5BE-7443-F5EB6D7ADB26}"/>
              </a:ext>
            </a:extLst>
          </p:cNvPr>
          <p:cNvSpPr txBox="1"/>
          <p:nvPr/>
        </p:nvSpPr>
        <p:spPr>
          <a:xfrm>
            <a:off x="2026805" y="3494756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1</a:t>
            </a:r>
            <a:endParaRPr lang="es-MX" dirty="0">
              <a:highlight>
                <a:srgbClr val="00FF00"/>
              </a:highlight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5420F08-D585-53B4-D267-2AD0C51CE8F5}"/>
              </a:ext>
            </a:extLst>
          </p:cNvPr>
          <p:cNvCxnSpPr>
            <a:cxnSpLocks/>
          </p:cNvCxnSpPr>
          <p:nvPr/>
        </p:nvCxnSpPr>
        <p:spPr>
          <a:xfrm flipH="1">
            <a:off x="1711731" y="4150851"/>
            <a:ext cx="360683" cy="20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Flecha: circular 29">
            <a:extLst>
              <a:ext uri="{FF2B5EF4-FFF2-40B4-BE49-F238E27FC236}">
                <a16:creationId xmlns:a16="http://schemas.microsoft.com/office/drawing/2014/main" id="{48ABFF6C-05DE-1F2D-6FC4-1649873FA0A3}"/>
              </a:ext>
            </a:extLst>
          </p:cNvPr>
          <p:cNvSpPr/>
          <p:nvPr/>
        </p:nvSpPr>
        <p:spPr>
          <a:xfrm flipH="1">
            <a:off x="1584196" y="4064356"/>
            <a:ext cx="478313" cy="558247"/>
          </a:xfrm>
          <a:prstGeom prst="circularArrow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C6D328B8-4F92-7BF3-0D19-146ECC9C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94F3E210-3825-C33B-C373-AB1919B9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14447A6-521A-4CFD-0FBC-9A2D6D8EE76D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5899D03B-1C98-B329-6785-951BEEDF001A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8A73762A-330D-4A94-C6E6-CA4E1F2651A0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1BD45C-84D0-3C4B-B10C-CB22F5063D45}"/>
              </a:ext>
            </a:extLst>
          </p:cNvPr>
          <p:cNvSpPr txBox="1"/>
          <p:nvPr/>
        </p:nvSpPr>
        <p:spPr>
          <a:xfrm>
            <a:off x="373910" y="1367025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458A0B6A-74C2-080C-3960-6175ED59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82" y="1643761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EE0DAB-4461-73FD-5EBC-0F0E2DED3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8" y="1845888"/>
            <a:ext cx="1321282" cy="1162005"/>
          </a:xfrm>
          <a:prstGeom prst="rect">
            <a:avLst/>
          </a:prstGeom>
        </p:spPr>
      </p:pic>
      <p:sp>
        <p:nvSpPr>
          <p:cNvPr id="42" name="Google Shape;1603;p42">
            <a:extLst>
              <a:ext uri="{FF2B5EF4-FFF2-40B4-BE49-F238E27FC236}">
                <a16:creationId xmlns:a16="http://schemas.microsoft.com/office/drawing/2014/main" id="{A9F8B2A5-F981-0C58-781A-FB4AD37FE4A9}"/>
              </a:ext>
            </a:extLst>
          </p:cNvPr>
          <p:cNvSpPr txBox="1"/>
          <p:nvPr/>
        </p:nvSpPr>
        <p:spPr>
          <a:xfrm>
            <a:off x="6339684" y="1608788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2 a 3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“x2” y translación l2(t) sobre el eje Z2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F2AAFC2A-9421-9FDA-5D44-1135FD8D98C9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anterior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6B63368-2B20-5C39-7DB3-202BB9CC1110}"/>
              </a:ext>
            </a:extLst>
          </p:cNvPr>
          <p:cNvCxnSpPr>
            <a:cxnSpLocks/>
          </p:cNvCxnSpPr>
          <p:nvPr/>
        </p:nvCxnSpPr>
        <p:spPr>
          <a:xfrm flipH="1" flipV="1">
            <a:off x="7443901" y="3728297"/>
            <a:ext cx="5202" cy="517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1F1ECBE-304D-3C19-8B03-0EA4441E9417}"/>
              </a:ext>
            </a:extLst>
          </p:cNvPr>
          <p:cNvCxnSpPr>
            <a:cxnSpLocks/>
          </p:cNvCxnSpPr>
          <p:nvPr/>
        </p:nvCxnSpPr>
        <p:spPr>
          <a:xfrm flipV="1">
            <a:off x="7454711" y="4054780"/>
            <a:ext cx="365794" cy="19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FBF414B-F4CD-5655-2A0F-D9CDEA63A83F}"/>
              </a:ext>
            </a:extLst>
          </p:cNvPr>
          <p:cNvCxnSpPr>
            <a:cxnSpLocks/>
          </p:cNvCxnSpPr>
          <p:nvPr/>
        </p:nvCxnSpPr>
        <p:spPr>
          <a:xfrm flipH="1" flipV="1">
            <a:off x="7110511" y="3988537"/>
            <a:ext cx="333390" cy="246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9033E5-F3B2-1E79-4DD9-2A50780F75E2}"/>
              </a:ext>
            </a:extLst>
          </p:cNvPr>
          <p:cNvSpPr txBox="1"/>
          <p:nvPr/>
        </p:nvSpPr>
        <p:spPr>
          <a:xfrm>
            <a:off x="6725521" y="374449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3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4610DA-D062-4525-1816-5AD121F666F4}"/>
              </a:ext>
            </a:extLst>
          </p:cNvPr>
          <p:cNvSpPr txBox="1"/>
          <p:nvPr/>
        </p:nvSpPr>
        <p:spPr>
          <a:xfrm>
            <a:off x="7244600" y="3332029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3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313424-61E2-1BBD-D28C-00FC68FD8FB7}"/>
              </a:ext>
            </a:extLst>
          </p:cNvPr>
          <p:cNvSpPr txBox="1"/>
          <p:nvPr/>
        </p:nvSpPr>
        <p:spPr>
          <a:xfrm>
            <a:off x="7771671" y="3819097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3</a:t>
            </a:r>
            <a:endParaRPr lang="es-MX" dirty="0">
              <a:highlight>
                <a:srgbClr val="00FFFF"/>
              </a:highlight>
            </a:endParaRP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BBE09D2A-B139-FEF4-2493-93329F4F2216}"/>
              </a:ext>
            </a:extLst>
          </p:cNvPr>
          <p:cNvCxnSpPr>
            <a:cxnSpLocks/>
          </p:cNvCxnSpPr>
          <p:nvPr/>
        </p:nvCxnSpPr>
        <p:spPr>
          <a:xfrm flipV="1">
            <a:off x="1858547" y="3927609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DCB9197-5492-B11D-FD6C-DC2FEC413A5D}"/>
              </a:ext>
            </a:extLst>
          </p:cNvPr>
          <p:cNvCxnSpPr>
            <a:cxnSpLocks/>
          </p:cNvCxnSpPr>
          <p:nvPr/>
        </p:nvCxnSpPr>
        <p:spPr>
          <a:xfrm flipH="1">
            <a:off x="1499698" y="4348980"/>
            <a:ext cx="364457" cy="237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DA505A0-8F89-6FEF-1E48-9429C4A5A440}"/>
              </a:ext>
            </a:extLst>
          </p:cNvPr>
          <p:cNvCxnSpPr>
            <a:cxnSpLocks/>
          </p:cNvCxnSpPr>
          <p:nvPr/>
        </p:nvCxnSpPr>
        <p:spPr>
          <a:xfrm flipH="1" flipV="1">
            <a:off x="1506392" y="4112531"/>
            <a:ext cx="346953" cy="223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8648D52-EC72-4719-7E13-30C73C34E6E6}"/>
              </a:ext>
            </a:extLst>
          </p:cNvPr>
          <p:cNvSpPr txBox="1"/>
          <p:nvPr/>
        </p:nvSpPr>
        <p:spPr>
          <a:xfrm>
            <a:off x="1091154" y="379086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2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D97478-D089-8275-01AC-56F495933C70}"/>
              </a:ext>
            </a:extLst>
          </p:cNvPr>
          <p:cNvSpPr txBox="1"/>
          <p:nvPr/>
        </p:nvSpPr>
        <p:spPr>
          <a:xfrm>
            <a:off x="1142459" y="4445427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2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7B217E-7911-9516-212B-3CA5FA9863AC}"/>
              </a:ext>
            </a:extLst>
          </p:cNvPr>
          <p:cNvSpPr txBox="1"/>
          <p:nvPr/>
        </p:nvSpPr>
        <p:spPr>
          <a:xfrm>
            <a:off x="1669643" y="3525280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2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6" name="Flecha: circular 15">
            <a:extLst>
              <a:ext uri="{FF2B5EF4-FFF2-40B4-BE49-F238E27FC236}">
                <a16:creationId xmlns:a16="http://schemas.microsoft.com/office/drawing/2014/main" id="{49EB6E03-9982-A7AA-87E1-C08E61032C93}"/>
              </a:ext>
            </a:extLst>
          </p:cNvPr>
          <p:cNvSpPr/>
          <p:nvPr/>
        </p:nvSpPr>
        <p:spPr>
          <a:xfrm>
            <a:off x="1354269" y="3945396"/>
            <a:ext cx="487468" cy="558247"/>
          </a:xfrm>
          <a:prstGeom prst="circularArrow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CD3F275-95AA-5FAD-1AA1-47AADEE45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5E9B74CA-CE4C-685A-199A-3904AD6B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4828004E-2E6D-4578-24B6-C64BD833ECCB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329BD53-DCF3-6672-537C-44E6A79C6FFB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08F8917E-AE66-61E1-3ABA-42E5673B450B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1C7CD9C8-50FB-7219-21BC-E3759CDA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37" y="1770879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1603;p42">
            <a:extLst>
              <a:ext uri="{FF2B5EF4-FFF2-40B4-BE49-F238E27FC236}">
                <a16:creationId xmlns:a16="http://schemas.microsoft.com/office/drawing/2014/main" id="{C7051DE4-24C1-462E-5B6D-720784B07585}"/>
              </a:ext>
            </a:extLst>
          </p:cNvPr>
          <p:cNvSpPr txBox="1"/>
          <p:nvPr/>
        </p:nvSpPr>
        <p:spPr>
          <a:xfrm>
            <a:off x="6339684" y="1608788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analizan con respecto al marco de referencia inercial 0.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1603;p42">
            <a:extLst>
              <a:ext uri="{FF2B5EF4-FFF2-40B4-BE49-F238E27FC236}">
                <a16:creationId xmlns:a16="http://schemas.microsoft.com/office/drawing/2014/main" id="{0189A74C-B38C-4D4A-9328-0D5312B0B3C9}"/>
              </a:ext>
            </a:extLst>
          </p:cNvPr>
          <p:cNvSpPr txBox="1"/>
          <p:nvPr/>
        </p:nvSpPr>
        <p:spPr>
          <a:xfrm>
            <a:off x="421672" y="1500368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Obtención de velocidades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4E9AFA4-3C0F-5CDF-E7B9-77DD09C74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916" y="2119464"/>
            <a:ext cx="1343212" cy="11812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7F673D9-7F4C-FA4A-65AA-B9F73FB582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4701"/>
          <a:stretch/>
        </p:blipFill>
        <p:spPr>
          <a:xfrm>
            <a:off x="200488" y="2084234"/>
            <a:ext cx="1262776" cy="26292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65D4BF-4AC5-E0C1-A608-B6B74BF80039}"/>
              </a:ext>
            </a:extLst>
          </p:cNvPr>
          <p:cNvSpPr txBox="1"/>
          <p:nvPr/>
        </p:nvSpPr>
        <p:spPr>
          <a:xfrm>
            <a:off x="5169878" y="4243755"/>
            <a:ext cx="41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L1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567168-41D0-17D8-64DB-258CA8E12BC3}"/>
              </a:ext>
            </a:extLst>
          </p:cNvPr>
          <p:cNvSpPr txBox="1"/>
          <p:nvPr/>
        </p:nvSpPr>
        <p:spPr>
          <a:xfrm>
            <a:off x="3938955" y="1904416"/>
            <a:ext cx="41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L2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B43EC8-A637-AEB0-B713-97D9E7D41AC8}"/>
              </a:ext>
            </a:extLst>
          </p:cNvPr>
          <p:cNvSpPr txBox="1"/>
          <p:nvPr/>
        </p:nvSpPr>
        <p:spPr>
          <a:xfrm>
            <a:off x="3434862" y="2858954"/>
            <a:ext cx="41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93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19088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10092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3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transformaciones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44888"/>
            <a:ext cx="8763167" cy="35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3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lineal y angular para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configuraciones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AB5122BD-AC84-A831-A959-CF27359640A5}"/>
              </a:ext>
            </a:extLst>
          </p:cNvPr>
          <p:cNvSpPr txBox="1"/>
          <p:nvPr/>
        </p:nvSpPr>
        <p:spPr>
          <a:xfrm>
            <a:off x="1010223" y="4682119"/>
            <a:ext cx="2936836" cy="40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SISTEMA DE INTERACCIÓN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(6GDL)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istema de Interacción Física Hombre-Robot CyberForce: Modelado Matemático  y Control">
            <a:extLst>
              <a:ext uri="{FF2B5EF4-FFF2-40B4-BE49-F238E27FC236}">
                <a16:creationId xmlns:a16="http://schemas.microsoft.com/office/drawing/2014/main" id="{4E5C4072-5744-312E-E414-56475B33C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89" y="2282039"/>
            <a:ext cx="3270504" cy="25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ots lineales en un abrir y cerrar de ojos | Bosch Rexroth España">
            <a:extLst>
              <a:ext uri="{FF2B5EF4-FFF2-40B4-BE49-F238E27FC236}">
                <a16:creationId xmlns:a16="http://schemas.microsoft.com/office/drawing/2014/main" id="{2F06647E-84E1-9C60-0E4F-5F931F9F2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4" r="12589"/>
          <a:stretch/>
        </p:blipFill>
        <p:spPr bwMode="auto">
          <a:xfrm>
            <a:off x="4980270" y="2291614"/>
            <a:ext cx="3436184" cy="253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03;p42">
            <a:extLst>
              <a:ext uri="{FF2B5EF4-FFF2-40B4-BE49-F238E27FC236}">
                <a16:creationId xmlns:a16="http://schemas.microsoft.com/office/drawing/2014/main" id="{9300B32C-7A35-6AEC-5431-1A7959B79F81}"/>
              </a:ext>
            </a:extLst>
          </p:cNvPr>
          <p:cNvSpPr txBox="1"/>
          <p:nvPr/>
        </p:nvSpPr>
        <p:spPr>
          <a:xfrm>
            <a:off x="5640251" y="4685675"/>
            <a:ext cx="2936836" cy="40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(4GDL)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F2C8D8-6755-93DB-F1C1-858FE063A727}"/>
              </a:ext>
            </a:extLst>
          </p:cNvPr>
          <p:cNvSpPr txBox="1"/>
          <p:nvPr/>
        </p:nvSpPr>
        <p:spPr>
          <a:xfrm>
            <a:off x="5101121" y="4377898"/>
            <a:ext cx="41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L1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99EFAB8-7268-CC5D-3840-22DC50879437}"/>
              </a:ext>
            </a:extLst>
          </p:cNvPr>
          <p:cNvSpPr txBox="1"/>
          <p:nvPr/>
        </p:nvSpPr>
        <p:spPr>
          <a:xfrm>
            <a:off x="7881310" y="3676853"/>
            <a:ext cx="41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L2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03DCEE-50A1-1734-34ED-9C256ACECF34}"/>
              </a:ext>
            </a:extLst>
          </p:cNvPr>
          <p:cNvSpPr txBox="1"/>
          <p:nvPr/>
        </p:nvSpPr>
        <p:spPr>
          <a:xfrm>
            <a:off x="7068865" y="4181264"/>
            <a:ext cx="41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L3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F9E8C7-6580-2CD4-290C-381C6458607C}"/>
              </a:ext>
            </a:extLst>
          </p:cNvPr>
          <p:cNvSpPr txBox="1"/>
          <p:nvPr/>
        </p:nvSpPr>
        <p:spPr>
          <a:xfrm>
            <a:off x="7032168" y="2498498"/>
            <a:ext cx="41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L4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3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transformaciones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8482" y="1583097"/>
            <a:ext cx="8763167" cy="178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angulares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lineales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caso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Subir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592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“Un modelo matemático de un sistema dinámico es un conjunto de ecuaciones que representan la dinámica del sistema con precisión.”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6" name="Picture 2" descr="Robots industriales en cifras: así ha aumentado su stock mundial y densidad  por región · THE LOGISTICS WORLD | Conéctate e inspírate.">
            <a:extLst>
              <a:ext uri="{FF2B5EF4-FFF2-40B4-BE49-F238E27FC236}">
                <a16:creationId xmlns:a16="http://schemas.microsoft.com/office/drawing/2014/main" id="{2B53735F-DDFD-1DF0-302F-152E3F98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1" y="1468611"/>
            <a:ext cx="3935582" cy="26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-Robot Antropomórfico</a:t>
            </a:r>
          </a:p>
          <a:p>
            <a:pPr marL="146050" indent="0">
              <a:buSzPts val="1300"/>
            </a:pPr>
            <a:r>
              <a:rPr lang="es-ES" dirty="0"/>
              <a:t>-Análisis de diferentes configuraciones de robots manipuladores</a:t>
            </a:r>
          </a:p>
          <a:p>
            <a:pPr marL="146050" lvl="0" indent="0">
              <a:buSzPts val="1300"/>
            </a:pP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301907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237945" y="1435444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Uniones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uniones son elementos rígidos que se emplean para la conexión de las diversas articulaciones del robot. En una cadena de unión-articulación-unión, se le denomina unión de entrada al eslabón que esta más cerca de la base del robot, a la otra unión por consiguiente se le llama unión de salida. La unión de salida es la que se desplaza con respecto a la unión de entrada.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7FE54E-B9A7-73E7-4D43-293135E3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042" y="1496307"/>
            <a:ext cx="4490856" cy="31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237945" y="1435444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Articulaciones prismáticas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movimiento de las uniones puede ser lineal o rotacional. Las articulaciones lineales implican un movimiento deslizante o de translación de las uniones de conexión, este movimiento puede ser generado por pistones o por medio de hacer deslizar el elemento sobre un carril o guía usando dispositivos mecánicos, eléctricos o neumáticos. </a:t>
            </a:r>
          </a:p>
        </p:txBody>
      </p:sp>
      <p:pic>
        <p:nvPicPr>
          <p:cNvPr id="4098" name="Picture 2" descr="Sistemas de coordenadas - Educación Tecnológica 2 - Campus Virtual ORT">
            <a:extLst>
              <a:ext uri="{FF2B5EF4-FFF2-40B4-BE49-F238E27FC236}">
                <a16:creationId xmlns:a16="http://schemas.microsoft.com/office/drawing/2014/main" id="{3F06F62B-B65C-6090-1438-CBAEB71F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27" y="2161744"/>
            <a:ext cx="4507157" cy="18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373910" y="1638832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Articulaciones rotacionales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pueden distinguir tres tipos: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•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Articulación Rotacional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el eje de rotación es perpendicular a los ejes de las dos uniones.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F05950-2940-3314-615F-3B0EDD11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940" y="1776412"/>
            <a:ext cx="2600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373910" y="1638832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Articulaciones rotacionales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pueden distinguir tres tipos: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•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Articulación de Torsión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la cual realiza un movimiento de torsión entre las uniones de entrada y salida, y el eje de torsión de esta articulación es paralelo al eje de las dos uniones.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8FAB2A-9838-4ABE-5461-531119926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60" y="1874227"/>
            <a:ext cx="3302163" cy="17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373910" y="1638832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Articulaciones rotacionales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pueden distinguir tres tipos: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•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Articulación de Revolución,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este tipo el eje de rotación es paralelo al eje de la unión de entrada y perpendicular al de la unión de salida, es decir la unión de salida gira alrededor de la de entrada.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E3D2D7-07F1-696C-830D-6B5E46AF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77" y="1870847"/>
            <a:ext cx="3413688" cy="18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11048</TotalTime>
  <Words>1031</Words>
  <Application>Microsoft Office PowerPoint</Application>
  <PresentationFormat>Presentación en pantalla (16:9)</PresentationFormat>
  <Paragraphs>257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Fira Sans Condensed Light</vt:lpstr>
      <vt:lpstr>Arial</vt:lpstr>
      <vt:lpstr>Anton</vt:lpstr>
      <vt:lpstr>Advent Pro Light</vt:lpstr>
      <vt:lpstr>Rajdhani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298</cp:revision>
  <dcterms:modified xsi:type="dcterms:W3CDTF">2025-02-20T05:44:55Z</dcterms:modified>
</cp:coreProperties>
</file>