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35"/>
  </p:notesMasterIdLst>
  <p:sldIdLst>
    <p:sldId id="256" r:id="rId2"/>
    <p:sldId id="357" r:id="rId3"/>
    <p:sldId id="358" r:id="rId4"/>
    <p:sldId id="518" r:id="rId5"/>
    <p:sldId id="523" r:id="rId6"/>
    <p:sldId id="522" r:id="rId7"/>
    <p:sldId id="499" r:id="rId8"/>
    <p:sldId id="498" r:id="rId9"/>
    <p:sldId id="512" r:id="rId10"/>
    <p:sldId id="524" r:id="rId11"/>
    <p:sldId id="513" r:id="rId12"/>
    <p:sldId id="514" r:id="rId13"/>
    <p:sldId id="505" r:id="rId14"/>
    <p:sldId id="521" r:id="rId15"/>
    <p:sldId id="472" r:id="rId16"/>
    <p:sldId id="473" r:id="rId17"/>
    <p:sldId id="474" r:id="rId18"/>
    <p:sldId id="475" r:id="rId19"/>
    <p:sldId id="478" r:id="rId20"/>
    <p:sldId id="477" r:id="rId21"/>
    <p:sldId id="479" r:id="rId22"/>
    <p:sldId id="481" r:id="rId23"/>
    <p:sldId id="480" r:id="rId24"/>
    <p:sldId id="482" r:id="rId25"/>
    <p:sldId id="483" r:id="rId26"/>
    <p:sldId id="503" r:id="rId27"/>
    <p:sldId id="504" r:id="rId28"/>
    <p:sldId id="525" r:id="rId29"/>
    <p:sldId id="526" r:id="rId30"/>
    <p:sldId id="527" r:id="rId31"/>
    <p:sldId id="389" r:id="rId32"/>
    <p:sldId id="515" r:id="rId33"/>
    <p:sldId id="280" r:id="rId34"/>
  </p:sldIdLst>
  <p:sldSz cx="9144000" cy="5143500" type="screen16x9"/>
  <p:notesSz cx="6858000" cy="9144000"/>
  <p:embeddedFontLst>
    <p:embeddedFont>
      <p:font typeface="Advent Pro Light" panose="020B0604020202020204" charset="0"/>
      <p:regular r:id="rId36"/>
      <p:bold r:id="rId37"/>
    </p:embeddedFont>
    <p:embeddedFont>
      <p:font typeface="Anton" pitchFamily="2" charset="0"/>
      <p:regular r:id="rId38"/>
    </p:embeddedFont>
    <p:embeddedFont>
      <p:font typeface="Cambria Math" panose="02040503050406030204" pitchFamily="18" charset="0"/>
      <p:regular r:id="rId39"/>
    </p:embeddedFont>
    <p:embeddedFont>
      <p:font typeface="Fira Sans Condensed Light" panose="020B0403050000020004" pitchFamily="34" charset="0"/>
      <p:regular r:id="rId40"/>
      <p:bold r:id="rId41"/>
      <p:italic r:id="rId42"/>
      <p:boldItalic r:id="rId43"/>
    </p:embeddedFont>
    <p:embeddedFont>
      <p:font typeface="Rajdhani" panose="020B0604020202020204" charset="0"/>
      <p:regular r:id="rId44"/>
      <p:bold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1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4653415-09AA-CECF-B743-FEFAF243FBA0}"/>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42870733-5CD7-2E44-7D76-57C647E7CE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39A4BD7C-5660-F80D-DD74-36DBB7B438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97490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44367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10648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A69F5DC-B637-87C5-459D-BC5B56914ED1}"/>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3103E47C-82C0-3866-AB15-8F84EDD95C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B79D7CE9-35D5-C46F-15DF-2DCD73CC8E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1769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DB431FA-5254-6D03-B3D2-CD8CAB30F13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7D946D34-4F86-6C9C-ECDC-89F40A2F90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D9EE7F5-E6D2-47A8-030B-8B6DF154BE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53326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646255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0594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42666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39101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676369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236225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25931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701720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25543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7957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093214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748216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950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50906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5382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570210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94470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236FF357-2574-6847-2FD0-0FDE9ED293C5}"/>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C0AFAB1F-3057-DBCA-406A-861380E10A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4E53DE2-1A47-CF43-A3F8-99972931450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20445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C8B8C2A-7A83-1694-3114-B54DD3A55FF5}"/>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D3342C49-29FE-730F-090E-E8C82D0F13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6AE4B2CA-E44C-D96E-DB66-4B37EF4B33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7279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2726BAB-A020-7B53-FE84-5789F818F0A1}"/>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62AE554D-5F1D-64D0-24DC-48A60CFD52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07B55377-16F2-0FC7-649A-158DAA1A68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655157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7527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92145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755754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1"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7.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18.jpe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28.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 Id="rId4" Type="http://schemas.openxmlformats.org/officeDocument/2006/relationships/image" Target="../media/image31.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8.xml"/><Relationship Id="rId4" Type="http://schemas.openxmlformats.org/officeDocument/2006/relationships/image" Target="../media/image32.emf"/></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8.xml"/><Relationship Id="rId5" Type="http://schemas.openxmlformats.org/officeDocument/2006/relationships/image" Target="../media/image34.gif"/><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8.xml"/><Relationship Id="rId4" Type="http://schemas.openxmlformats.org/officeDocument/2006/relationships/image" Target="../media/image35.emf"/></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8.xml"/><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38.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8.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8.xml"/><Relationship Id="rId4" Type="http://schemas.openxmlformats.org/officeDocument/2006/relationships/image" Target="../media/image40.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8.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8.xml"/><Relationship Id="rId4" Type="http://schemas.openxmlformats.org/officeDocument/2006/relationships/image" Target="../media/image42.emf"/></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8.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TE3001B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Fundamentos de Robótica</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2000" b="1">
                <a:solidFill>
                  <a:schemeClr val="tx2"/>
                </a:solidFill>
                <a:latin typeface="Fira Sans Condensed Light" panose="020B0604020202020204" charset="0"/>
                <a:cs typeface="Times New Roman" panose="02020603050405020304" pitchFamily="18" charset="0"/>
              </a:rPr>
              <a:t> </a:t>
            </a:r>
            <a:r>
              <a:rPr lang="es-ES" sz="1600" b="1">
                <a:solidFill>
                  <a:schemeClr val="tx2"/>
                </a:solidFill>
                <a:latin typeface="Fira Sans Condensed Light" panose="020B0604020202020204" charset="0"/>
                <a:cs typeface="Times New Roman" panose="02020603050405020304" pitchFamily="18" charset="0"/>
              </a:rPr>
              <a:t>06 </a:t>
            </a:r>
            <a:r>
              <a:rPr lang="es-ES" sz="1600" b="1" dirty="0">
                <a:solidFill>
                  <a:schemeClr val="tx2"/>
                </a:solidFill>
                <a:latin typeface="Fira Sans Condensed Light" panose="020B0604020202020204" charset="0"/>
                <a:cs typeface="Times New Roman" panose="02020603050405020304" pitchFamily="18" charset="0"/>
              </a:rPr>
              <a:t>de Marzo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BD4AD8BC-6140-6193-64A6-E93FCB93F749}"/>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E6070D6-194A-D15B-F261-D6CF94E68F7A}"/>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189C4C-A563-A616-5884-7860D2B00A8A}"/>
              </a:ext>
            </a:extLst>
          </p:cNvPr>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Velocidad Lineal en rotación</a:t>
            </a:r>
          </a:p>
        </p:txBody>
      </p:sp>
      <p:cxnSp>
        <p:nvCxnSpPr>
          <p:cNvPr id="152" name="Google Shape;258;p31">
            <a:extLst>
              <a:ext uri="{FF2B5EF4-FFF2-40B4-BE49-F238E27FC236}">
                <a16:creationId xmlns:a16="http://schemas.microsoft.com/office/drawing/2014/main" id="{FB3B0E01-0DF2-CC7A-B167-E35E4783EC34}"/>
              </a:ext>
            </a:extLst>
          </p:cNvPr>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a:extLst>
              <a:ext uri="{FF2B5EF4-FFF2-40B4-BE49-F238E27FC236}">
                <a16:creationId xmlns:a16="http://schemas.microsoft.com/office/drawing/2014/main" id="{86249754-E76B-52A0-21AB-882371D36194}"/>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827E8B31-FC62-95C8-2527-D098812F667B}"/>
              </a:ext>
            </a:extLst>
          </p:cNvPr>
          <p:cNvSpPr txBox="1"/>
          <p:nvPr/>
        </p:nvSpPr>
        <p:spPr>
          <a:xfrm>
            <a:off x="120714" y="1971000"/>
            <a:ext cx="4346162"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Velocidad lineal en el movimiento circular </a:t>
            </a:r>
          </a:p>
        </p:txBody>
      </p:sp>
      <p:sp>
        <p:nvSpPr>
          <p:cNvPr id="10" name="Google Shape;1603;p42">
            <a:extLst>
              <a:ext uri="{FF2B5EF4-FFF2-40B4-BE49-F238E27FC236}">
                <a16:creationId xmlns:a16="http://schemas.microsoft.com/office/drawing/2014/main" id="{40C75A38-14D7-E0FD-C32F-BC94BA626427}"/>
              </a:ext>
            </a:extLst>
          </p:cNvPr>
          <p:cNvSpPr txBox="1"/>
          <p:nvPr/>
        </p:nvSpPr>
        <p:spPr>
          <a:xfrm>
            <a:off x="120714" y="2276122"/>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velocidad lineal de un objeto en movimiento circular está relacionada con el radio de la trayectoria y la velocidad angular. La velocidad lineal se calcula como el producto cruz del radio y la velocidad angular: v = </a:t>
            </a:r>
            <a:r>
              <a:rPr lang="es-ES" sz="1600" dirty="0" err="1">
                <a:solidFill>
                  <a:schemeClr val="accent4"/>
                </a:solidFill>
                <a:latin typeface="Fira Sans Condensed Light" panose="020B0604020202020204" charset="0"/>
                <a:cs typeface="Times New Roman" panose="02020603050405020304" pitchFamily="18" charset="0"/>
              </a:rPr>
              <a:t>Rω</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8" name="Picture 4" descr="Movimiento circular — Hive">
            <a:extLst>
              <a:ext uri="{FF2B5EF4-FFF2-40B4-BE49-F238E27FC236}">
                <a16:creationId xmlns:a16="http://schemas.microsoft.com/office/drawing/2014/main" id="{4BC48578-B3CE-4F33-AB55-971E610DE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80547" y="1436136"/>
            <a:ext cx="4544084" cy="33466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613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Centro de masa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Centro de masa</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El centro de masa es una posición definida en relación a un objeto o a un sistema de objetos. Es el promedio de la posición de todas las partes del sistema, ponderadas de acuerdo a sus masas.</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4098" name="Picture 2" descr="What Is a Barycenter? | NASA Space Place – NASA Science for Kids">
            <a:extLst>
              <a:ext uri="{FF2B5EF4-FFF2-40B4-BE49-F238E27FC236}">
                <a16:creationId xmlns:a16="http://schemas.microsoft.com/office/drawing/2014/main" id="{4B2967D1-3A4A-0031-D6A0-974B70FCF2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5414" y="1269451"/>
            <a:ext cx="3122807" cy="1080124"/>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Examen Final (Robotica 2016-1)">
            <a:extLst>
              <a:ext uri="{FF2B5EF4-FFF2-40B4-BE49-F238E27FC236}">
                <a16:creationId xmlns:a16="http://schemas.microsoft.com/office/drawing/2014/main" id="{B7AF19EF-B1CB-FD98-B021-2D116B8B2C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9998" y="2571750"/>
            <a:ext cx="3293640" cy="231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954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Función tic </a:t>
            </a: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toc</a:t>
            </a: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Temporizador </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accent4"/>
                </a:solidFill>
                <a:latin typeface="Fira Sans Condensed Light" panose="020B0604020202020204" charset="0"/>
                <a:cs typeface="Times New Roman" panose="02020603050405020304" pitchFamily="18" charset="0"/>
              </a:rPr>
              <a:t>tic</a:t>
            </a:r>
            <a:r>
              <a:rPr lang="es-ES" sz="1600" dirty="0">
                <a:solidFill>
                  <a:schemeClr val="accent4"/>
                </a:solidFill>
                <a:latin typeface="Fira Sans Condensed Light" panose="020B0604020202020204" charset="0"/>
                <a:cs typeface="Times New Roman" panose="02020603050405020304" pitchFamily="18" charset="0"/>
              </a:rPr>
              <a:t> opera con la función </a:t>
            </a:r>
            <a:r>
              <a:rPr lang="es-ES" sz="1600" b="1" dirty="0" err="1">
                <a:solidFill>
                  <a:schemeClr val="accent4"/>
                </a:solidFill>
                <a:latin typeface="Fira Sans Condensed Light" panose="020B0604020202020204" charset="0"/>
                <a:cs typeface="Times New Roman" panose="02020603050405020304" pitchFamily="18" charset="0"/>
              </a:rPr>
              <a:t>toc</a:t>
            </a:r>
            <a:r>
              <a:rPr lang="es-ES" sz="1600" b="1" dirty="0">
                <a:solidFill>
                  <a:schemeClr val="accent4"/>
                </a:solidFill>
                <a:latin typeface="Fira Sans Condensed Light" panose="020B0604020202020204" charset="0"/>
                <a:cs typeface="Times New Roman" panose="02020603050405020304" pitchFamily="18" charset="0"/>
              </a:rPr>
              <a:t> </a:t>
            </a:r>
            <a:r>
              <a:rPr lang="es-ES" sz="1600" dirty="0">
                <a:solidFill>
                  <a:schemeClr val="accent4"/>
                </a:solidFill>
                <a:latin typeface="Fira Sans Condensed Light" panose="020B0604020202020204" charset="0"/>
                <a:cs typeface="Times New Roman" panose="02020603050405020304" pitchFamily="18" charset="0"/>
              </a:rPr>
              <a:t>para medir el tiempo transcurrido. La función tic registra el tiempo actual y la función </a:t>
            </a:r>
            <a:r>
              <a:rPr lang="es-ES" sz="1600" dirty="0" err="1">
                <a:solidFill>
                  <a:schemeClr val="accent4"/>
                </a:solidFill>
                <a:latin typeface="Fira Sans Condensed Light" panose="020B0604020202020204" charset="0"/>
                <a:cs typeface="Times New Roman" panose="02020603050405020304" pitchFamily="18" charset="0"/>
              </a:rPr>
              <a:t>toc</a:t>
            </a:r>
            <a:r>
              <a:rPr lang="es-ES" sz="1600" dirty="0">
                <a:solidFill>
                  <a:schemeClr val="accent4"/>
                </a:solidFill>
                <a:latin typeface="Fira Sans Condensed Light" panose="020B0604020202020204" charset="0"/>
                <a:cs typeface="Times New Roman" panose="02020603050405020304" pitchFamily="18" charset="0"/>
              </a:rPr>
              <a:t> utiliza el valor registrado para calcular el tiempo transcurrido.</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8" name="Picture 4" descr="Icono de reloj de arena. reloj de arena con temporizador de arena como  ilustración de cuenta regresiva | Vector Premium">
            <a:extLst>
              <a:ext uri="{FF2B5EF4-FFF2-40B4-BE49-F238E27FC236}">
                <a16:creationId xmlns:a16="http://schemas.microsoft.com/office/drawing/2014/main" id="{49326F25-4D6E-51DE-8F9D-98FCA78781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8464" y="1558261"/>
            <a:ext cx="2496805" cy="299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063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5959AEC-ED10-5002-121D-FB7B069B1975}"/>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1D0E53B3-D8BB-0C7F-1330-C7D51AB4655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961459BA-6F88-A406-79EA-45A0F09329D7}"/>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indent="0">
              <a:buSzPts val="1300"/>
            </a:pPr>
            <a:r>
              <a:rPr lang="es-ES" dirty="0"/>
              <a:t>- Modelo de Energía y </a:t>
            </a:r>
            <a:r>
              <a:rPr lang="es-ES" dirty="0" err="1"/>
              <a:t>Lagrangiano</a:t>
            </a:r>
            <a:endParaRPr lang="es-ES" dirty="0"/>
          </a:p>
          <a:p>
            <a:pPr marL="146050" indent="0">
              <a:buSzPts val="1300"/>
            </a:pPr>
            <a:endParaRPr lang="es-ES" dirty="0"/>
          </a:p>
          <a:p>
            <a:pPr marL="146050" lvl="0" indent="0">
              <a:buSzPts val="1300"/>
            </a:pPr>
            <a:r>
              <a:rPr lang="es-ES" dirty="0"/>
              <a:t> </a:t>
            </a:r>
            <a:endParaRPr dirty="0"/>
          </a:p>
        </p:txBody>
      </p:sp>
      <p:sp>
        <p:nvSpPr>
          <p:cNvPr id="176" name="Google Shape;176;p30">
            <a:extLst>
              <a:ext uri="{FF2B5EF4-FFF2-40B4-BE49-F238E27FC236}">
                <a16:creationId xmlns:a16="http://schemas.microsoft.com/office/drawing/2014/main" id="{4E41D1DB-05F2-5096-9D08-6FCE9E5AE4CF}"/>
              </a:ext>
            </a:extLst>
          </p:cNvPr>
          <p:cNvSpPr txBox="1">
            <a:spLocks noGrp="1"/>
          </p:cNvSpPr>
          <p:nvPr>
            <p:ph type="title" idx="2"/>
          </p:nvPr>
        </p:nvSpPr>
        <p:spPr>
          <a:xfrm>
            <a:off x="4849170" y="1001125"/>
            <a:ext cx="2208122"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10</a:t>
            </a:r>
            <a:endParaRPr dirty="0"/>
          </a:p>
        </p:txBody>
      </p:sp>
      <p:cxnSp>
        <p:nvCxnSpPr>
          <p:cNvPr id="177" name="Google Shape;177;p30">
            <a:extLst>
              <a:ext uri="{FF2B5EF4-FFF2-40B4-BE49-F238E27FC236}">
                <a16:creationId xmlns:a16="http://schemas.microsoft.com/office/drawing/2014/main" id="{3BCBC381-6379-A1CF-C866-4474B08B68FE}"/>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61F0BFD9-D5DC-A514-57C3-375634FF9B5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D18A5BAE-B433-45BE-DA8F-CE4E19B78497}"/>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717175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6514EE1-78C5-B485-FC87-1AB2015BD884}"/>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78E79AB-4997-A586-931E-4724474B2EB9}"/>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7C20305D-FE30-D3F4-0F1E-DED1E243D0B4}"/>
              </a:ext>
            </a:extLst>
          </p:cNvPr>
          <p:cNvSpPr txBox="1">
            <a:spLocks/>
          </p:cNvSpPr>
          <p:nvPr/>
        </p:nvSpPr>
        <p:spPr>
          <a:xfrm>
            <a:off x="378521" y="768707"/>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Revisión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energía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cinética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del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péndulo</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2885C87B-6162-2671-686A-4D8F86CF3A18}"/>
              </a:ext>
            </a:extLst>
          </p:cNvPr>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a:extLst>
              <a:ext uri="{FF2B5EF4-FFF2-40B4-BE49-F238E27FC236}">
                <a16:creationId xmlns:a16="http://schemas.microsoft.com/office/drawing/2014/main" id="{324571CA-7B8E-B078-3C22-0E3ED41394D3}"/>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mc:AlternateContent xmlns:mc="http://schemas.openxmlformats.org/markup-compatibility/2006" xmlns:a14="http://schemas.microsoft.com/office/drawing/2010/main">
        <mc:Choice Requires="a14">
          <p:sp>
            <p:nvSpPr>
              <p:cNvPr id="9" name="CuadroTexto 8">
                <a:extLst>
                  <a:ext uri="{FF2B5EF4-FFF2-40B4-BE49-F238E27FC236}">
                    <a16:creationId xmlns:a16="http://schemas.microsoft.com/office/drawing/2014/main" id="{BF23252A-5350-2585-314E-2A26FC8C896B}"/>
                  </a:ext>
                </a:extLst>
              </p:cNvPr>
              <p:cNvSpPr txBox="1"/>
              <p:nvPr/>
            </p:nvSpPr>
            <p:spPr>
              <a:xfrm>
                <a:off x="4291600" y="2177804"/>
                <a:ext cx="1590372" cy="276999"/>
              </a:xfrm>
              <a:prstGeom prst="rect">
                <a:avLst/>
              </a:prstGeom>
              <a:noFill/>
            </p:spPr>
            <p:txBody>
              <a:bodyPr wrap="none" lIns="0" tIns="0" rIns="0" bIns="0" rtlCol="0">
                <a:spAutoFit/>
              </a:bodyPr>
              <a:lstStyle/>
              <a:p>
                <a14:m>
                  <m:oMath xmlns:m="http://schemas.openxmlformats.org/officeDocument/2006/math">
                    <m:d>
                      <m:dPr>
                        <m:begChr m:val="["/>
                        <m:endChr m:val="]"/>
                        <m:ctrlPr>
                          <a:rPr lang="es-MX" sz="1800" i="1" smtClean="0">
                            <a:solidFill>
                              <a:schemeClr val="tx2"/>
                            </a:solidFill>
                            <a:latin typeface="Cambria Math" panose="02040503050406030204" pitchFamily="18" charset="0"/>
                          </a:rPr>
                        </m:ctrlPr>
                      </m:dPr>
                      <m:e>
                        <m:m>
                          <m:mPr>
                            <m:mcs>
                              <m:mc>
                                <m:mcPr>
                                  <m:count m:val="3"/>
                                  <m:mcJc m:val="center"/>
                                </m:mcPr>
                              </m:mc>
                            </m:mcs>
                            <m:ctrlPr>
                              <a:rPr lang="es-MX" sz="1800" i="1">
                                <a:solidFill>
                                  <a:schemeClr val="tx2"/>
                                </a:solidFill>
                                <a:latin typeface="Cambria Math" panose="02040503050406030204" pitchFamily="18" charset="0"/>
                              </a:rPr>
                            </m:ctrlPr>
                          </m:mPr>
                          <m:mr>
                            <m:e>
                              <m:r>
                                <m:rPr>
                                  <m:brk m:alnAt="7"/>
                                </m:rPr>
                                <a:rPr lang="es-ES" sz="1800" i="1">
                                  <a:solidFill>
                                    <a:schemeClr val="tx2"/>
                                  </a:solidFill>
                                  <a:latin typeface="Cambria Math" panose="02040503050406030204" pitchFamily="18" charset="0"/>
                                </a:rPr>
                                <m:t>𝑉</m:t>
                              </m:r>
                              <m:r>
                                <a:rPr lang="es-ES" sz="1800" i="1">
                                  <a:solidFill>
                                    <a:schemeClr val="tx2"/>
                                  </a:solidFill>
                                  <a:latin typeface="Cambria Math" panose="02040503050406030204" pitchFamily="18" charset="0"/>
                                </a:rPr>
                                <m:t>𝑥</m:t>
                              </m:r>
                            </m:e>
                            <m:e>
                              <m:r>
                                <a:rPr lang="es-ES" sz="1800" i="1">
                                  <a:solidFill>
                                    <a:schemeClr val="tx2"/>
                                  </a:solidFill>
                                  <a:latin typeface="Cambria Math" panose="02040503050406030204" pitchFamily="18" charset="0"/>
                                </a:rPr>
                                <m:t>𝑉𝑦</m:t>
                              </m:r>
                            </m:e>
                            <m:e>
                              <m:r>
                                <a:rPr lang="es-ES" sz="1800" i="1">
                                  <a:solidFill>
                                    <a:schemeClr val="tx2"/>
                                  </a:solidFill>
                                  <a:latin typeface="Cambria Math" panose="02040503050406030204" pitchFamily="18" charset="0"/>
                                </a:rPr>
                                <m:t>𝑉𝑧</m:t>
                              </m:r>
                            </m:e>
                          </m:mr>
                        </m:m>
                      </m:e>
                    </m:d>
                  </m:oMath>
                </a14:m>
                <a:r>
                  <a:rPr lang="es-MX" sz="1800" dirty="0">
                    <a:solidFill>
                      <a:schemeClr val="tx2"/>
                    </a:solidFill>
                  </a:rPr>
                  <a:t> *</a:t>
                </a:r>
              </a:p>
            </p:txBody>
          </p:sp>
        </mc:Choice>
        <mc:Fallback xmlns="">
          <p:sp>
            <p:nvSpPr>
              <p:cNvPr id="9" name="CuadroTexto 8">
                <a:extLst>
                  <a:ext uri="{FF2B5EF4-FFF2-40B4-BE49-F238E27FC236}">
                    <a16:creationId xmlns:a16="http://schemas.microsoft.com/office/drawing/2014/main" id="{BF23252A-5350-2585-314E-2A26FC8C896B}"/>
                  </a:ext>
                </a:extLst>
              </p:cNvPr>
              <p:cNvSpPr txBox="1">
                <a:spLocks noRot="1" noChangeAspect="1" noMove="1" noResize="1" noEditPoints="1" noAdjustHandles="1" noChangeArrowheads="1" noChangeShapeType="1" noTextEdit="1"/>
              </p:cNvSpPr>
              <p:nvPr/>
            </p:nvSpPr>
            <p:spPr>
              <a:xfrm>
                <a:off x="4291600" y="2177804"/>
                <a:ext cx="1590372" cy="276999"/>
              </a:xfrm>
              <a:prstGeom prst="rect">
                <a:avLst/>
              </a:prstGeom>
              <a:blipFill>
                <a:blip r:embed="rId4"/>
                <a:stretch>
                  <a:fillRect t="-28261" r="-8046" b="-5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7E5CB77D-460C-913E-1F19-E681DD005244}"/>
                  </a:ext>
                </a:extLst>
              </p:cNvPr>
              <p:cNvSpPr txBox="1"/>
              <p:nvPr/>
            </p:nvSpPr>
            <p:spPr>
              <a:xfrm>
                <a:off x="5874971" y="2177804"/>
                <a:ext cx="526363" cy="7366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MX" sz="1800" i="1" smtClean="0">
                              <a:solidFill>
                                <a:schemeClr val="tx2"/>
                              </a:solidFill>
                              <a:latin typeface="Cambria Math" panose="02040503050406030204" pitchFamily="18" charset="0"/>
                            </a:rPr>
                          </m:ctrlPr>
                        </m:dPr>
                        <m:e>
                          <m:m>
                            <m:mPr>
                              <m:mcs>
                                <m:mc>
                                  <m:mcPr>
                                    <m:count m:val="1"/>
                                    <m:mcJc m:val="center"/>
                                  </m:mcPr>
                                </m:mc>
                              </m:mcs>
                              <m:ctrlPr>
                                <a:rPr lang="es-MX" sz="1800" i="1" smtClean="0">
                                  <a:solidFill>
                                    <a:schemeClr val="tx2"/>
                                  </a:solidFill>
                                  <a:latin typeface="Cambria Math" panose="02040503050406030204" pitchFamily="18" charset="0"/>
                                </a:rPr>
                              </m:ctrlPr>
                            </m:mPr>
                            <m:mr>
                              <m:e>
                                <m:r>
                                  <m:rPr>
                                    <m:brk m:alnAt="7"/>
                                  </m:rPr>
                                  <a:rPr lang="es-ES" sz="1800" b="0" i="1" smtClean="0">
                                    <a:solidFill>
                                      <a:schemeClr val="tx2"/>
                                    </a:solidFill>
                                    <a:latin typeface="Cambria Math" panose="02040503050406030204" pitchFamily="18" charset="0"/>
                                  </a:rPr>
                                  <m:t>𝑉</m:t>
                                </m:r>
                                <m:r>
                                  <a:rPr lang="es-ES" sz="1800" b="0" i="1" smtClean="0">
                                    <a:solidFill>
                                      <a:schemeClr val="tx2"/>
                                    </a:solidFill>
                                    <a:latin typeface="Cambria Math" panose="02040503050406030204" pitchFamily="18" charset="0"/>
                                  </a:rPr>
                                  <m:t>𝑥</m:t>
                                </m:r>
                              </m:e>
                            </m:mr>
                            <m:mr>
                              <m:e>
                                <m:r>
                                  <a:rPr lang="es-ES" sz="1800" b="0" i="1" smtClean="0">
                                    <a:solidFill>
                                      <a:schemeClr val="tx2"/>
                                    </a:solidFill>
                                    <a:latin typeface="Cambria Math" panose="02040503050406030204" pitchFamily="18" charset="0"/>
                                  </a:rPr>
                                  <m:t>𝑉𝑦</m:t>
                                </m:r>
                              </m:e>
                            </m:mr>
                            <m:mr>
                              <m:e>
                                <m:r>
                                  <a:rPr lang="es-ES" sz="1800" b="0" i="1" smtClean="0">
                                    <a:solidFill>
                                      <a:schemeClr val="tx2"/>
                                    </a:solidFill>
                                    <a:latin typeface="Cambria Math" panose="02040503050406030204" pitchFamily="18" charset="0"/>
                                  </a:rPr>
                                  <m:t>𝑉𝑧</m:t>
                                </m:r>
                              </m:e>
                            </m:mr>
                          </m:m>
                        </m:e>
                      </m:d>
                    </m:oMath>
                  </m:oMathPara>
                </a14:m>
                <a:endParaRPr lang="es-MX" sz="1800" dirty="0">
                  <a:solidFill>
                    <a:schemeClr val="tx2"/>
                  </a:solidFill>
                </a:endParaRPr>
              </a:p>
            </p:txBody>
          </p:sp>
        </mc:Choice>
        <mc:Fallback xmlns="">
          <p:sp>
            <p:nvSpPr>
              <p:cNvPr id="12" name="CuadroTexto 11">
                <a:extLst>
                  <a:ext uri="{FF2B5EF4-FFF2-40B4-BE49-F238E27FC236}">
                    <a16:creationId xmlns:a16="http://schemas.microsoft.com/office/drawing/2014/main" id="{7E5CB77D-460C-913E-1F19-E681DD005244}"/>
                  </a:ext>
                </a:extLst>
              </p:cNvPr>
              <p:cNvSpPr txBox="1">
                <a:spLocks noRot="1" noChangeAspect="1" noMove="1" noResize="1" noEditPoints="1" noAdjustHandles="1" noChangeArrowheads="1" noChangeShapeType="1" noTextEdit="1"/>
              </p:cNvSpPr>
              <p:nvPr/>
            </p:nvSpPr>
            <p:spPr>
              <a:xfrm>
                <a:off x="5874971" y="2177804"/>
                <a:ext cx="526363" cy="736677"/>
              </a:xfrm>
              <a:prstGeom prst="rect">
                <a:avLst/>
              </a:prstGeom>
              <a:blipFill>
                <a:blip r:embed="rId5"/>
                <a:stretch>
                  <a:fillRect/>
                </a:stretch>
              </a:blipFill>
            </p:spPr>
            <p:txBody>
              <a:bodyPr/>
              <a:lstStyle/>
              <a:p>
                <a:r>
                  <a:rPr lang="es-MX">
                    <a:noFill/>
                  </a:rPr>
                  <a:t> </a:t>
                </a:r>
              </a:p>
            </p:txBody>
          </p:sp>
        </mc:Fallback>
      </mc:AlternateContent>
      <p:sp>
        <p:nvSpPr>
          <p:cNvPr id="14" name="Google Shape;1603;p42">
            <a:extLst>
              <a:ext uri="{FF2B5EF4-FFF2-40B4-BE49-F238E27FC236}">
                <a16:creationId xmlns:a16="http://schemas.microsoft.com/office/drawing/2014/main" id="{49D6AE8A-224F-F41C-C95C-BB077CDA3445}"/>
              </a:ext>
            </a:extLst>
          </p:cNvPr>
          <p:cNvSpPr txBox="1"/>
          <p:nvPr/>
        </p:nvSpPr>
        <p:spPr>
          <a:xfrm>
            <a:off x="4291600" y="1559897"/>
            <a:ext cx="1360170"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 Transpuesta</a:t>
            </a:r>
          </a:p>
        </p:txBody>
      </p:sp>
      <p:sp>
        <p:nvSpPr>
          <p:cNvPr id="15" name="Google Shape;1603;p42">
            <a:extLst>
              <a:ext uri="{FF2B5EF4-FFF2-40B4-BE49-F238E27FC236}">
                <a16:creationId xmlns:a16="http://schemas.microsoft.com/office/drawing/2014/main" id="{C528D23E-D4C6-255B-B6EE-27FF90531850}"/>
              </a:ext>
            </a:extLst>
          </p:cNvPr>
          <p:cNvSpPr txBox="1"/>
          <p:nvPr/>
        </p:nvSpPr>
        <p:spPr>
          <a:xfrm>
            <a:off x="5973208" y="1559897"/>
            <a:ext cx="329887"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V</a:t>
            </a:r>
          </a:p>
        </p:txBody>
      </p:sp>
      <mc:AlternateContent xmlns:mc="http://schemas.openxmlformats.org/markup-compatibility/2006" xmlns:a14="http://schemas.microsoft.com/office/drawing/2010/main">
        <mc:Choice Requires="a14">
          <p:sp>
            <p:nvSpPr>
              <p:cNvPr id="17" name="CuadroTexto 16">
                <a:extLst>
                  <a:ext uri="{FF2B5EF4-FFF2-40B4-BE49-F238E27FC236}">
                    <a16:creationId xmlns:a16="http://schemas.microsoft.com/office/drawing/2014/main" id="{0A62A6B3-63BC-9705-3968-B67DDD86C641}"/>
                  </a:ext>
                </a:extLst>
              </p:cNvPr>
              <p:cNvSpPr txBox="1"/>
              <p:nvPr/>
            </p:nvSpPr>
            <p:spPr>
              <a:xfrm>
                <a:off x="3716086" y="2151153"/>
                <a:ext cx="508152" cy="391133"/>
              </a:xfrm>
              <a:prstGeom prst="rect">
                <a:avLst/>
              </a:prstGeom>
              <a:noFill/>
            </p:spPr>
            <p:txBody>
              <a:bodyPr wrap="none" lIns="0" tIns="0" rIns="0" bIns="0" rtlCol="0">
                <a:spAutoFit/>
              </a:bodyPr>
              <a:lstStyle/>
              <a:p>
                <a14:m>
                  <m:oMath xmlns:m="http://schemas.openxmlformats.org/officeDocument/2006/math">
                    <m:f>
                      <m:fPr>
                        <m:ctrlPr>
                          <a:rPr lang="es-MX" sz="1800" i="1" smtClean="0">
                            <a:solidFill>
                              <a:schemeClr val="tx2"/>
                            </a:solidFill>
                            <a:latin typeface="Cambria Math" panose="02040503050406030204" pitchFamily="18" charset="0"/>
                          </a:rPr>
                        </m:ctrlPr>
                      </m:fPr>
                      <m:num>
                        <m:r>
                          <a:rPr lang="es-ES" sz="1800" b="0" i="1" smtClean="0">
                            <a:solidFill>
                              <a:schemeClr val="tx2"/>
                            </a:solidFill>
                            <a:latin typeface="Cambria Math" panose="02040503050406030204" pitchFamily="18" charset="0"/>
                          </a:rPr>
                          <m:t>1</m:t>
                        </m:r>
                      </m:num>
                      <m:den>
                        <m:r>
                          <a:rPr lang="es-ES" sz="1800" b="0" i="1" smtClean="0">
                            <a:solidFill>
                              <a:schemeClr val="tx2"/>
                            </a:solidFill>
                            <a:latin typeface="Cambria Math" panose="02040503050406030204" pitchFamily="18" charset="0"/>
                          </a:rPr>
                          <m:t>2</m:t>
                        </m:r>
                      </m:den>
                    </m:f>
                  </m:oMath>
                </a14:m>
                <a:r>
                  <a:rPr lang="es-MX" sz="1800" dirty="0">
                    <a:solidFill>
                      <a:schemeClr val="tx2"/>
                    </a:solidFill>
                  </a:rPr>
                  <a:t> m *</a:t>
                </a:r>
                <a:endParaRPr lang="es-MX" dirty="0"/>
              </a:p>
            </p:txBody>
          </p:sp>
        </mc:Choice>
        <mc:Fallback xmlns="">
          <p:sp>
            <p:nvSpPr>
              <p:cNvPr id="17" name="CuadroTexto 16">
                <a:extLst>
                  <a:ext uri="{FF2B5EF4-FFF2-40B4-BE49-F238E27FC236}">
                    <a16:creationId xmlns:a16="http://schemas.microsoft.com/office/drawing/2014/main" id="{0A62A6B3-63BC-9705-3968-B67DDD86C641}"/>
                  </a:ext>
                </a:extLst>
              </p:cNvPr>
              <p:cNvSpPr txBox="1">
                <a:spLocks noRot="1" noChangeAspect="1" noMove="1" noResize="1" noEditPoints="1" noAdjustHandles="1" noChangeArrowheads="1" noChangeShapeType="1" noTextEdit="1"/>
              </p:cNvSpPr>
              <p:nvPr/>
            </p:nvSpPr>
            <p:spPr>
              <a:xfrm>
                <a:off x="3716086" y="2151153"/>
                <a:ext cx="508152" cy="391133"/>
              </a:xfrm>
              <a:prstGeom prst="rect">
                <a:avLst/>
              </a:prstGeom>
              <a:blipFill>
                <a:blip r:embed="rId6"/>
                <a:stretch>
                  <a:fillRect l="-12048" t="-6250" r="-27711" b="-20313"/>
                </a:stretch>
              </a:blipFill>
            </p:spPr>
            <p:txBody>
              <a:bodyPr/>
              <a:lstStyle/>
              <a:p>
                <a:r>
                  <a:rPr lang="es-MX">
                    <a:noFill/>
                  </a:rPr>
                  <a:t> </a:t>
                </a:r>
              </a:p>
            </p:txBody>
          </p:sp>
        </mc:Fallback>
      </mc:AlternateContent>
      <p:sp>
        <p:nvSpPr>
          <p:cNvPr id="20" name="Google Shape;1603;p42">
            <a:extLst>
              <a:ext uri="{FF2B5EF4-FFF2-40B4-BE49-F238E27FC236}">
                <a16:creationId xmlns:a16="http://schemas.microsoft.com/office/drawing/2014/main" id="{1D125207-8EF1-14FD-F75C-BFE5F7DBFCC6}"/>
              </a:ext>
            </a:extLst>
          </p:cNvPr>
          <p:cNvSpPr txBox="1"/>
          <p:nvPr/>
        </p:nvSpPr>
        <p:spPr>
          <a:xfrm>
            <a:off x="917446" y="2051091"/>
            <a:ext cx="2717874"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Cinética Traslacional =</a:t>
            </a:r>
          </a:p>
        </p:txBody>
      </p:sp>
      <mc:AlternateContent xmlns:mc="http://schemas.openxmlformats.org/markup-compatibility/2006" xmlns:a14="http://schemas.microsoft.com/office/drawing/2010/main">
        <mc:Choice Requires="a14">
          <p:sp>
            <p:nvSpPr>
              <p:cNvPr id="22" name="CuadroTexto 21">
                <a:extLst>
                  <a:ext uri="{FF2B5EF4-FFF2-40B4-BE49-F238E27FC236}">
                    <a16:creationId xmlns:a16="http://schemas.microsoft.com/office/drawing/2014/main" id="{94CC3981-40FC-0C46-4913-CF36B8BBA9C6}"/>
                  </a:ext>
                </a:extLst>
              </p:cNvPr>
              <p:cNvSpPr txBox="1"/>
              <p:nvPr/>
            </p:nvSpPr>
            <p:spPr>
              <a:xfrm>
                <a:off x="4130849" y="3924949"/>
                <a:ext cx="1816395" cy="276999"/>
              </a:xfrm>
              <a:prstGeom prst="rect">
                <a:avLst/>
              </a:prstGeom>
              <a:noFill/>
            </p:spPr>
            <p:txBody>
              <a:bodyPr wrap="none" lIns="0" tIns="0" rIns="0" bIns="0" rtlCol="0">
                <a:spAutoFit/>
              </a:bodyPr>
              <a:lstStyle/>
              <a:p>
                <a14:m>
                  <m:oMath xmlns:m="http://schemas.openxmlformats.org/officeDocument/2006/math">
                    <m:d>
                      <m:dPr>
                        <m:begChr m:val="["/>
                        <m:endChr m:val="]"/>
                        <m:ctrlPr>
                          <a:rPr lang="es-MX" sz="1800" i="1" smtClean="0">
                            <a:solidFill>
                              <a:schemeClr val="tx2"/>
                            </a:solidFill>
                            <a:latin typeface="Cambria Math" panose="02040503050406030204" pitchFamily="18" charset="0"/>
                          </a:rPr>
                        </m:ctrlPr>
                      </m:dPr>
                      <m:e>
                        <m:m>
                          <m:mPr>
                            <m:mcs>
                              <m:mc>
                                <m:mcPr>
                                  <m:count m:val="3"/>
                                  <m:mcJc m:val="center"/>
                                </m:mcPr>
                              </m:mc>
                            </m:mcs>
                            <m:ctrlPr>
                              <a:rPr lang="es-MX" sz="1800" i="1">
                                <a:solidFill>
                                  <a:schemeClr val="tx2"/>
                                </a:solidFill>
                                <a:latin typeface="Cambria Math" panose="02040503050406030204" pitchFamily="18" charset="0"/>
                              </a:rPr>
                            </m:ctrlPr>
                          </m:mPr>
                          <m:mr>
                            <m:e>
                              <m:r>
                                <a:rPr lang="es-ES" sz="1800" b="0" i="1" smtClean="0">
                                  <a:solidFill>
                                    <a:schemeClr val="tx2"/>
                                  </a:solidFill>
                                  <a:latin typeface="Cambria Math" panose="02040503050406030204" pitchFamily="18" charset="0"/>
                                </a:rPr>
                                <m:t>𝑊𝑥</m:t>
                              </m:r>
                            </m:e>
                            <m:e>
                              <m:r>
                                <a:rPr lang="es-ES" sz="1800" b="0" i="1" smtClean="0">
                                  <a:solidFill>
                                    <a:schemeClr val="tx2"/>
                                  </a:solidFill>
                                  <a:latin typeface="Cambria Math" panose="02040503050406030204" pitchFamily="18" charset="0"/>
                                </a:rPr>
                                <m:t>𝑊</m:t>
                              </m:r>
                              <m:r>
                                <a:rPr lang="es-ES" sz="1800" i="1">
                                  <a:solidFill>
                                    <a:schemeClr val="tx2"/>
                                  </a:solidFill>
                                  <a:latin typeface="Cambria Math" panose="02040503050406030204" pitchFamily="18" charset="0"/>
                                </a:rPr>
                                <m:t>𝑦</m:t>
                              </m:r>
                            </m:e>
                            <m:e>
                              <m:r>
                                <a:rPr lang="es-ES" sz="1800" b="0" i="1" smtClean="0">
                                  <a:solidFill>
                                    <a:schemeClr val="tx2"/>
                                  </a:solidFill>
                                  <a:latin typeface="Cambria Math" panose="02040503050406030204" pitchFamily="18" charset="0"/>
                                </a:rPr>
                                <m:t>𝑊</m:t>
                              </m:r>
                              <m:r>
                                <a:rPr lang="es-ES" sz="1800" i="1">
                                  <a:solidFill>
                                    <a:schemeClr val="tx2"/>
                                  </a:solidFill>
                                  <a:latin typeface="Cambria Math" panose="02040503050406030204" pitchFamily="18" charset="0"/>
                                </a:rPr>
                                <m:t>𝑧</m:t>
                              </m:r>
                            </m:e>
                          </m:mr>
                        </m:m>
                      </m:e>
                    </m:d>
                  </m:oMath>
                </a14:m>
                <a:r>
                  <a:rPr lang="es-MX" sz="1800" dirty="0">
                    <a:solidFill>
                      <a:schemeClr val="tx2"/>
                    </a:solidFill>
                  </a:rPr>
                  <a:t> *</a:t>
                </a:r>
              </a:p>
            </p:txBody>
          </p:sp>
        </mc:Choice>
        <mc:Fallback xmlns="">
          <p:sp>
            <p:nvSpPr>
              <p:cNvPr id="22" name="CuadroTexto 21">
                <a:extLst>
                  <a:ext uri="{FF2B5EF4-FFF2-40B4-BE49-F238E27FC236}">
                    <a16:creationId xmlns:a16="http://schemas.microsoft.com/office/drawing/2014/main" id="{94CC3981-40FC-0C46-4913-CF36B8BBA9C6}"/>
                  </a:ext>
                </a:extLst>
              </p:cNvPr>
              <p:cNvSpPr txBox="1">
                <a:spLocks noRot="1" noChangeAspect="1" noMove="1" noResize="1" noEditPoints="1" noAdjustHandles="1" noChangeArrowheads="1" noChangeShapeType="1" noTextEdit="1"/>
              </p:cNvSpPr>
              <p:nvPr/>
            </p:nvSpPr>
            <p:spPr>
              <a:xfrm>
                <a:off x="4130849" y="3924949"/>
                <a:ext cx="1816395" cy="276999"/>
              </a:xfrm>
              <a:prstGeom prst="rect">
                <a:avLst/>
              </a:prstGeom>
              <a:blipFill>
                <a:blip r:embed="rId7"/>
                <a:stretch>
                  <a:fillRect l="-336" t="-28889" r="-6711" b="-5111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4" name="CuadroTexto 23">
                <a:extLst>
                  <a:ext uri="{FF2B5EF4-FFF2-40B4-BE49-F238E27FC236}">
                    <a16:creationId xmlns:a16="http://schemas.microsoft.com/office/drawing/2014/main" id="{0680F780-7592-7161-E56F-89A2C4D58DF3}"/>
                  </a:ext>
                </a:extLst>
              </p:cNvPr>
              <p:cNvSpPr txBox="1"/>
              <p:nvPr/>
            </p:nvSpPr>
            <p:spPr>
              <a:xfrm>
                <a:off x="7442475" y="3927025"/>
                <a:ext cx="598305" cy="7366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s-MX" sz="1800" i="1" smtClean="0">
                              <a:solidFill>
                                <a:schemeClr val="tx2"/>
                              </a:solidFill>
                              <a:latin typeface="Cambria Math" panose="02040503050406030204" pitchFamily="18" charset="0"/>
                            </a:rPr>
                          </m:ctrlPr>
                        </m:dPr>
                        <m:e>
                          <m:m>
                            <m:mPr>
                              <m:mcs>
                                <m:mc>
                                  <m:mcPr>
                                    <m:count m:val="1"/>
                                    <m:mcJc m:val="center"/>
                                  </m:mcPr>
                                </m:mc>
                              </m:mcs>
                              <m:ctrlPr>
                                <a:rPr lang="es-MX" sz="1800" i="1" smtClean="0">
                                  <a:solidFill>
                                    <a:schemeClr val="tx2"/>
                                  </a:solidFill>
                                  <a:latin typeface="Cambria Math" panose="02040503050406030204" pitchFamily="18" charset="0"/>
                                </a:rPr>
                              </m:ctrlPr>
                            </m:mPr>
                            <m:mr>
                              <m:e>
                                <m:r>
                                  <m:rPr>
                                    <m:brk m:alnAt="7"/>
                                  </m:rPr>
                                  <a:rPr lang="es-ES" sz="1800" b="0" i="1" smtClean="0">
                                    <a:solidFill>
                                      <a:schemeClr val="tx2"/>
                                    </a:solidFill>
                                    <a:latin typeface="Cambria Math" panose="02040503050406030204" pitchFamily="18" charset="0"/>
                                  </a:rPr>
                                  <m:t>𝑊</m:t>
                                </m:r>
                                <m:r>
                                  <a:rPr lang="es-ES" sz="1800" b="0" i="1" smtClean="0">
                                    <a:solidFill>
                                      <a:schemeClr val="tx2"/>
                                    </a:solidFill>
                                    <a:latin typeface="Cambria Math" panose="02040503050406030204" pitchFamily="18" charset="0"/>
                                  </a:rPr>
                                  <m:t>𝑥</m:t>
                                </m:r>
                              </m:e>
                            </m:mr>
                            <m:mr>
                              <m:e>
                                <m:r>
                                  <a:rPr lang="es-ES" sz="1800" b="0" i="1" smtClean="0">
                                    <a:solidFill>
                                      <a:schemeClr val="tx2"/>
                                    </a:solidFill>
                                    <a:latin typeface="Cambria Math" panose="02040503050406030204" pitchFamily="18" charset="0"/>
                                  </a:rPr>
                                  <m:t>𝑊𝑦</m:t>
                                </m:r>
                              </m:e>
                            </m:mr>
                            <m:mr>
                              <m:e>
                                <m:r>
                                  <a:rPr lang="es-ES" sz="1800" b="0" i="1" smtClean="0">
                                    <a:solidFill>
                                      <a:schemeClr val="tx2"/>
                                    </a:solidFill>
                                    <a:latin typeface="Cambria Math" panose="02040503050406030204" pitchFamily="18" charset="0"/>
                                  </a:rPr>
                                  <m:t>𝑊𝑧</m:t>
                                </m:r>
                              </m:e>
                            </m:mr>
                          </m:m>
                        </m:e>
                      </m:d>
                    </m:oMath>
                  </m:oMathPara>
                </a14:m>
                <a:endParaRPr lang="es-MX" sz="1800" dirty="0">
                  <a:solidFill>
                    <a:schemeClr val="tx2"/>
                  </a:solidFill>
                </a:endParaRPr>
              </a:p>
            </p:txBody>
          </p:sp>
        </mc:Choice>
        <mc:Fallback xmlns="">
          <p:sp>
            <p:nvSpPr>
              <p:cNvPr id="24" name="CuadroTexto 23">
                <a:extLst>
                  <a:ext uri="{FF2B5EF4-FFF2-40B4-BE49-F238E27FC236}">
                    <a16:creationId xmlns:a16="http://schemas.microsoft.com/office/drawing/2014/main" id="{0680F780-7592-7161-E56F-89A2C4D58DF3}"/>
                  </a:ext>
                </a:extLst>
              </p:cNvPr>
              <p:cNvSpPr txBox="1">
                <a:spLocks noRot="1" noChangeAspect="1" noMove="1" noResize="1" noEditPoints="1" noAdjustHandles="1" noChangeArrowheads="1" noChangeShapeType="1" noTextEdit="1"/>
              </p:cNvSpPr>
              <p:nvPr/>
            </p:nvSpPr>
            <p:spPr>
              <a:xfrm>
                <a:off x="7442475" y="3927025"/>
                <a:ext cx="598305" cy="736677"/>
              </a:xfrm>
              <a:prstGeom prst="rect">
                <a:avLst/>
              </a:prstGeom>
              <a:blipFill>
                <a:blip r:embed="rId8"/>
                <a:stretch>
                  <a:fillRect/>
                </a:stretch>
              </a:blipFill>
            </p:spPr>
            <p:txBody>
              <a:bodyPr/>
              <a:lstStyle/>
              <a:p>
                <a:r>
                  <a:rPr lang="es-MX">
                    <a:noFill/>
                  </a:rPr>
                  <a:t> </a:t>
                </a:r>
              </a:p>
            </p:txBody>
          </p:sp>
        </mc:Fallback>
      </mc:AlternateContent>
      <p:sp>
        <p:nvSpPr>
          <p:cNvPr id="25" name="Google Shape;1603;p42">
            <a:extLst>
              <a:ext uri="{FF2B5EF4-FFF2-40B4-BE49-F238E27FC236}">
                <a16:creationId xmlns:a16="http://schemas.microsoft.com/office/drawing/2014/main" id="{9EF88E3D-EABE-FF1A-220E-7006FC08866F}"/>
              </a:ext>
            </a:extLst>
          </p:cNvPr>
          <p:cNvSpPr txBox="1"/>
          <p:nvPr/>
        </p:nvSpPr>
        <p:spPr>
          <a:xfrm>
            <a:off x="4358961" y="3210838"/>
            <a:ext cx="1428995"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W Transpuesta</a:t>
            </a:r>
          </a:p>
        </p:txBody>
      </p:sp>
      <p:sp>
        <p:nvSpPr>
          <p:cNvPr id="26" name="Google Shape;1603;p42">
            <a:extLst>
              <a:ext uri="{FF2B5EF4-FFF2-40B4-BE49-F238E27FC236}">
                <a16:creationId xmlns:a16="http://schemas.microsoft.com/office/drawing/2014/main" id="{344A06A1-8E98-1252-ABDC-299102BB476D}"/>
              </a:ext>
            </a:extLst>
          </p:cNvPr>
          <p:cNvSpPr txBox="1"/>
          <p:nvPr/>
        </p:nvSpPr>
        <p:spPr>
          <a:xfrm>
            <a:off x="7559743" y="3239782"/>
            <a:ext cx="329887"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W</a:t>
            </a:r>
          </a:p>
        </p:txBody>
      </p:sp>
      <mc:AlternateContent xmlns:mc="http://schemas.openxmlformats.org/markup-compatibility/2006" xmlns:a14="http://schemas.microsoft.com/office/drawing/2010/main">
        <mc:Choice Requires="a14">
          <p:sp>
            <p:nvSpPr>
              <p:cNvPr id="27" name="CuadroTexto 26">
                <a:extLst>
                  <a:ext uri="{FF2B5EF4-FFF2-40B4-BE49-F238E27FC236}">
                    <a16:creationId xmlns:a16="http://schemas.microsoft.com/office/drawing/2014/main" id="{3FAA0168-E336-51E7-2190-E3BBCFCA1690}"/>
                  </a:ext>
                </a:extLst>
              </p:cNvPr>
              <p:cNvSpPr txBox="1"/>
              <p:nvPr/>
            </p:nvSpPr>
            <p:spPr>
              <a:xfrm>
                <a:off x="3805860" y="3930533"/>
                <a:ext cx="251672" cy="391133"/>
              </a:xfrm>
              <a:prstGeom prst="rect">
                <a:avLst/>
              </a:prstGeom>
              <a:noFill/>
            </p:spPr>
            <p:txBody>
              <a:bodyPr wrap="none" lIns="0" tIns="0" rIns="0" bIns="0" rtlCol="0">
                <a:spAutoFit/>
              </a:bodyPr>
              <a:lstStyle/>
              <a:p>
                <a14:m>
                  <m:oMath xmlns:m="http://schemas.openxmlformats.org/officeDocument/2006/math">
                    <m:f>
                      <m:fPr>
                        <m:ctrlPr>
                          <a:rPr lang="es-MX" sz="1800" i="1" smtClean="0">
                            <a:solidFill>
                              <a:schemeClr val="tx2"/>
                            </a:solidFill>
                            <a:latin typeface="Cambria Math" panose="02040503050406030204" pitchFamily="18" charset="0"/>
                          </a:rPr>
                        </m:ctrlPr>
                      </m:fPr>
                      <m:num>
                        <m:r>
                          <a:rPr lang="es-ES" sz="1800" b="0" i="1" smtClean="0">
                            <a:solidFill>
                              <a:schemeClr val="tx2"/>
                            </a:solidFill>
                            <a:latin typeface="Cambria Math" panose="02040503050406030204" pitchFamily="18" charset="0"/>
                          </a:rPr>
                          <m:t>1</m:t>
                        </m:r>
                      </m:num>
                      <m:den>
                        <m:r>
                          <a:rPr lang="es-ES" sz="1800" b="0" i="1" smtClean="0">
                            <a:solidFill>
                              <a:schemeClr val="tx2"/>
                            </a:solidFill>
                            <a:latin typeface="Cambria Math" panose="02040503050406030204" pitchFamily="18" charset="0"/>
                          </a:rPr>
                          <m:t>2</m:t>
                        </m:r>
                      </m:den>
                    </m:f>
                  </m:oMath>
                </a14:m>
                <a:r>
                  <a:rPr lang="es-MX" sz="1800" dirty="0">
                    <a:solidFill>
                      <a:schemeClr val="tx2"/>
                    </a:solidFill>
                  </a:rPr>
                  <a:t> *</a:t>
                </a:r>
                <a:endParaRPr lang="es-MX" dirty="0"/>
              </a:p>
            </p:txBody>
          </p:sp>
        </mc:Choice>
        <mc:Fallback xmlns="">
          <p:sp>
            <p:nvSpPr>
              <p:cNvPr id="27" name="CuadroTexto 26">
                <a:extLst>
                  <a:ext uri="{FF2B5EF4-FFF2-40B4-BE49-F238E27FC236}">
                    <a16:creationId xmlns:a16="http://schemas.microsoft.com/office/drawing/2014/main" id="{3FAA0168-E336-51E7-2190-E3BBCFCA1690}"/>
                  </a:ext>
                </a:extLst>
              </p:cNvPr>
              <p:cNvSpPr txBox="1">
                <a:spLocks noRot="1" noChangeAspect="1" noMove="1" noResize="1" noEditPoints="1" noAdjustHandles="1" noChangeArrowheads="1" noChangeShapeType="1" noTextEdit="1"/>
              </p:cNvSpPr>
              <p:nvPr/>
            </p:nvSpPr>
            <p:spPr>
              <a:xfrm>
                <a:off x="3805860" y="3930533"/>
                <a:ext cx="251672" cy="391133"/>
              </a:xfrm>
              <a:prstGeom prst="rect">
                <a:avLst/>
              </a:prstGeom>
              <a:blipFill>
                <a:blip r:embed="rId9"/>
                <a:stretch>
                  <a:fillRect l="-21429" t="-6250" r="-54762" b="-20313"/>
                </a:stretch>
              </a:blipFill>
            </p:spPr>
            <p:txBody>
              <a:bodyPr/>
              <a:lstStyle/>
              <a:p>
                <a:r>
                  <a:rPr lang="es-MX">
                    <a:noFill/>
                  </a:rPr>
                  <a:t> </a:t>
                </a:r>
              </a:p>
            </p:txBody>
          </p:sp>
        </mc:Fallback>
      </mc:AlternateContent>
      <p:sp>
        <p:nvSpPr>
          <p:cNvPr id="28" name="Google Shape;1603;p42">
            <a:extLst>
              <a:ext uri="{FF2B5EF4-FFF2-40B4-BE49-F238E27FC236}">
                <a16:creationId xmlns:a16="http://schemas.microsoft.com/office/drawing/2014/main" id="{0446CFA1-B597-B025-7237-BDB0AA5A528C}"/>
              </a:ext>
            </a:extLst>
          </p:cNvPr>
          <p:cNvSpPr txBox="1"/>
          <p:nvPr/>
        </p:nvSpPr>
        <p:spPr>
          <a:xfrm>
            <a:off x="984808" y="3702032"/>
            <a:ext cx="2717874"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Cinética Rotacional =</a:t>
            </a:r>
          </a:p>
        </p:txBody>
      </p:sp>
      <mc:AlternateContent xmlns:mc="http://schemas.openxmlformats.org/markup-compatibility/2006" xmlns:a14="http://schemas.microsoft.com/office/drawing/2010/main">
        <mc:Choice Requires="a14">
          <p:sp>
            <p:nvSpPr>
              <p:cNvPr id="32" name="CuadroTexto 31">
                <a:extLst>
                  <a:ext uri="{FF2B5EF4-FFF2-40B4-BE49-F238E27FC236}">
                    <a16:creationId xmlns:a16="http://schemas.microsoft.com/office/drawing/2014/main" id="{3612CA59-780F-B847-0F4A-5D1DA37015D5}"/>
                  </a:ext>
                </a:extLst>
              </p:cNvPr>
              <p:cNvSpPr txBox="1"/>
              <p:nvPr/>
            </p:nvSpPr>
            <p:spPr>
              <a:xfrm>
                <a:off x="5874970" y="3876956"/>
                <a:ext cx="1663965" cy="832664"/>
              </a:xfrm>
              <a:prstGeom prst="rect">
                <a:avLst/>
              </a:prstGeom>
              <a:noFill/>
            </p:spPr>
            <p:txBody>
              <a:bodyPr wrap="square">
                <a:spAutoFit/>
              </a:bodyPr>
              <a:lstStyle/>
              <a:p>
                <a14:m>
                  <m:oMath xmlns:m="http://schemas.openxmlformats.org/officeDocument/2006/math">
                    <m:d>
                      <m:dPr>
                        <m:begChr m:val="["/>
                        <m:endChr m:val="]"/>
                        <m:ctrlPr>
                          <a:rPr lang="es-MX" sz="1800" i="1" dirty="0" smtClean="0">
                            <a:solidFill>
                              <a:schemeClr val="tx2"/>
                            </a:solidFill>
                            <a:latin typeface="Cambria Math" panose="02040503050406030204" pitchFamily="18" charset="0"/>
                          </a:rPr>
                        </m:ctrlPr>
                      </m:dPr>
                      <m:e>
                        <m:m>
                          <m:mPr>
                            <m:mcs>
                              <m:mc>
                                <m:mcPr>
                                  <m:count m:val="3"/>
                                  <m:mcJc m:val="center"/>
                                </m:mcPr>
                              </m:mc>
                            </m:mcs>
                            <m:ctrlPr>
                              <a:rPr lang="es-MX" sz="1800" i="1" dirty="0">
                                <a:solidFill>
                                  <a:schemeClr val="tx2"/>
                                </a:solidFill>
                                <a:latin typeface="Cambria Math" panose="02040503050406030204" pitchFamily="18" charset="0"/>
                              </a:rPr>
                            </m:ctrlPr>
                          </m:mPr>
                          <m:mr>
                            <m:e>
                              <m:r>
                                <m:rPr>
                                  <m:brk m:alnAt="7"/>
                                </m:rPr>
                                <a:rPr lang="es-ES" sz="1800" b="0" i="1" dirty="0" smtClean="0">
                                  <a:solidFill>
                                    <a:schemeClr val="tx2"/>
                                  </a:solidFill>
                                  <a:latin typeface="Cambria Math" panose="02040503050406030204" pitchFamily="18" charset="0"/>
                                </a:rPr>
                                <m:t>𝐼</m:t>
                              </m:r>
                              <m:r>
                                <a:rPr lang="es-ES" sz="1800" b="0" i="1" dirty="0" smtClean="0">
                                  <a:solidFill>
                                    <a:schemeClr val="tx2"/>
                                  </a:solidFill>
                                  <a:latin typeface="Cambria Math" panose="02040503050406030204" pitchFamily="18" charset="0"/>
                                </a:rPr>
                                <m:t>𝑥</m:t>
                              </m:r>
                            </m:e>
                            <m:e>
                              <m:r>
                                <a:rPr lang="es-ES" sz="1800" b="0" i="1" dirty="0" smtClean="0">
                                  <a:solidFill>
                                    <a:schemeClr val="tx2"/>
                                  </a:solidFill>
                                  <a:latin typeface="Cambria Math" panose="02040503050406030204" pitchFamily="18" charset="0"/>
                                </a:rPr>
                                <m:t>0</m:t>
                              </m:r>
                            </m:e>
                            <m:e>
                              <m:r>
                                <a:rPr lang="es-ES" sz="1800" b="0" i="1" dirty="0" smtClean="0">
                                  <a:solidFill>
                                    <a:schemeClr val="tx2"/>
                                  </a:solidFill>
                                  <a:latin typeface="Cambria Math" panose="02040503050406030204" pitchFamily="18" charset="0"/>
                                </a:rPr>
                                <m:t>0</m:t>
                              </m:r>
                            </m:e>
                          </m:mr>
                          <m:mr>
                            <m:e>
                              <m:r>
                                <a:rPr lang="es-ES" sz="1800" b="0" i="1" dirty="0" smtClean="0">
                                  <a:solidFill>
                                    <a:schemeClr val="tx2"/>
                                  </a:solidFill>
                                  <a:latin typeface="Cambria Math" panose="02040503050406030204" pitchFamily="18" charset="0"/>
                                </a:rPr>
                                <m:t>0</m:t>
                              </m:r>
                            </m:e>
                            <m:e>
                              <m:r>
                                <a:rPr lang="es-ES" sz="1800" b="0" i="1" dirty="0" smtClean="0">
                                  <a:solidFill>
                                    <a:schemeClr val="tx2"/>
                                  </a:solidFill>
                                  <a:latin typeface="Cambria Math" panose="02040503050406030204" pitchFamily="18" charset="0"/>
                                </a:rPr>
                                <m:t>𝐼𝑦</m:t>
                              </m:r>
                            </m:e>
                            <m:e>
                              <m:r>
                                <a:rPr lang="es-ES" sz="1800" b="0" i="1" dirty="0" smtClean="0">
                                  <a:solidFill>
                                    <a:schemeClr val="tx2"/>
                                  </a:solidFill>
                                  <a:latin typeface="Cambria Math" panose="02040503050406030204" pitchFamily="18" charset="0"/>
                                </a:rPr>
                                <m:t>0</m:t>
                              </m:r>
                            </m:e>
                          </m:mr>
                          <m:mr>
                            <m:e>
                              <m:r>
                                <a:rPr lang="es-ES" sz="1800" b="0" i="1" dirty="0" smtClean="0">
                                  <a:solidFill>
                                    <a:schemeClr val="tx2"/>
                                  </a:solidFill>
                                  <a:latin typeface="Cambria Math" panose="02040503050406030204" pitchFamily="18" charset="0"/>
                                </a:rPr>
                                <m:t>0</m:t>
                              </m:r>
                            </m:e>
                            <m:e>
                              <m:r>
                                <a:rPr lang="es-ES" sz="1800" b="0" i="1" dirty="0" smtClean="0">
                                  <a:solidFill>
                                    <a:schemeClr val="tx2"/>
                                  </a:solidFill>
                                  <a:latin typeface="Cambria Math" panose="02040503050406030204" pitchFamily="18" charset="0"/>
                                </a:rPr>
                                <m:t>0</m:t>
                              </m:r>
                            </m:e>
                            <m:e>
                              <m:r>
                                <a:rPr lang="es-ES" sz="1800" b="0" i="1" dirty="0" smtClean="0">
                                  <a:solidFill>
                                    <a:schemeClr val="tx2"/>
                                  </a:solidFill>
                                  <a:latin typeface="Cambria Math" panose="02040503050406030204" pitchFamily="18" charset="0"/>
                                </a:rPr>
                                <m:t>𝐼𝑧</m:t>
                              </m:r>
                            </m:e>
                          </m:mr>
                        </m:m>
                      </m:e>
                    </m:d>
                  </m:oMath>
                </a14:m>
                <a:r>
                  <a:rPr lang="es-MX" sz="1800" dirty="0"/>
                  <a:t> </a:t>
                </a:r>
                <a:r>
                  <a:rPr lang="es-MX" sz="1800" dirty="0">
                    <a:solidFill>
                      <a:schemeClr val="tx2"/>
                    </a:solidFill>
                  </a:rPr>
                  <a:t>*</a:t>
                </a:r>
              </a:p>
            </p:txBody>
          </p:sp>
        </mc:Choice>
        <mc:Fallback xmlns="">
          <p:sp>
            <p:nvSpPr>
              <p:cNvPr id="32" name="CuadroTexto 31">
                <a:extLst>
                  <a:ext uri="{FF2B5EF4-FFF2-40B4-BE49-F238E27FC236}">
                    <a16:creationId xmlns:a16="http://schemas.microsoft.com/office/drawing/2014/main" id="{3612CA59-780F-B847-0F4A-5D1DA37015D5}"/>
                  </a:ext>
                </a:extLst>
              </p:cNvPr>
              <p:cNvSpPr txBox="1">
                <a:spLocks noRot="1" noChangeAspect="1" noMove="1" noResize="1" noEditPoints="1" noAdjustHandles="1" noChangeArrowheads="1" noChangeShapeType="1" noTextEdit="1"/>
              </p:cNvSpPr>
              <p:nvPr/>
            </p:nvSpPr>
            <p:spPr>
              <a:xfrm>
                <a:off x="5874970" y="3876956"/>
                <a:ext cx="1663965" cy="832664"/>
              </a:xfrm>
              <a:prstGeom prst="rect">
                <a:avLst/>
              </a:prstGeom>
              <a:blipFill>
                <a:blip r:embed="rId10"/>
                <a:stretch>
                  <a:fillRect/>
                </a:stretch>
              </a:blipFill>
            </p:spPr>
            <p:txBody>
              <a:bodyPr/>
              <a:lstStyle/>
              <a:p>
                <a:r>
                  <a:rPr lang="es-MX">
                    <a:noFill/>
                  </a:rPr>
                  <a:t> </a:t>
                </a:r>
              </a:p>
            </p:txBody>
          </p:sp>
        </mc:Fallback>
      </mc:AlternateContent>
      <p:sp>
        <p:nvSpPr>
          <p:cNvPr id="33" name="Google Shape;1603;p42">
            <a:extLst>
              <a:ext uri="{FF2B5EF4-FFF2-40B4-BE49-F238E27FC236}">
                <a16:creationId xmlns:a16="http://schemas.microsoft.com/office/drawing/2014/main" id="{732CE742-0F0B-822B-9EAF-B164420F6322}"/>
              </a:ext>
            </a:extLst>
          </p:cNvPr>
          <p:cNvSpPr txBox="1"/>
          <p:nvPr/>
        </p:nvSpPr>
        <p:spPr>
          <a:xfrm>
            <a:off x="6401334" y="3239782"/>
            <a:ext cx="329887" cy="59125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a:t>
            </a:r>
          </a:p>
        </p:txBody>
      </p:sp>
    </p:spTree>
    <p:extLst>
      <p:ext uri="{BB962C8B-B14F-4D97-AF65-F5344CB8AC3E}">
        <p14:creationId xmlns:p14="http://schemas.microsoft.com/office/powerpoint/2010/main" val="1139393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fill="hold"/>
                                        <p:tgtEl>
                                          <p:spTgt spid="33"/>
                                        </p:tgtEl>
                                        <p:attrNameLst>
                                          <p:attrName>ppt_x</p:attrName>
                                        </p:attrNameLst>
                                      </p:cBhvr>
                                      <p:tavLst>
                                        <p:tav tm="0">
                                          <p:val>
                                            <p:strVal val="#ppt_x"/>
                                          </p:val>
                                        </p:tav>
                                        <p:tav tm="100000">
                                          <p:val>
                                            <p:strVal val="#ppt_x"/>
                                          </p:val>
                                        </p:tav>
                                      </p:tavLst>
                                    </p:anim>
                                    <p:anim calcmode="lin" valueType="num">
                                      <p:cBhvr additive="base">
                                        <p:cTn id="44" dur="5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20" grpId="0"/>
      <p:bldP spid="25" grpId="0"/>
      <p:bldP spid="26" grpId="0"/>
      <p:bldP spid="28" grpId="0"/>
      <p:bldP spid="3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Fuerzas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3138E399-58F1-33A8-B083-58D01353E1EE}"/>
              </a:ext>
            </a:extLst>
          </p:cNvPr>
          <p:cNvSpPr txBox="1"/>
          <p:nvPr/>
        </p:nvSpPr>
        <p:spPr>
          <a:xfrm>
            <a:off x="229092" y="1550783"/>
            <a:ext cx="4080859" cy="162349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Introducción</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Un </a:t>
            </a:r>
            <a:r>
              <a:rPr lang="es-ES" sz="1600" b="1" dirty="0">
                <a:solidFill>
                  <a:schemeClr val="accent4"/>
                </a:solidFill>
                <a:latin typeface="Fira Sans Condensed Light" panose="020B0604020202020204" charset="0"/>
                <a:cs typeface="Times New Roman" panose="02020603050405020304" pitchFamily="18" charset="0"/>
              </a:rPr>
              <a:t>robot manipulador </a:t>
            </a:r>
            <a:r>
              <a:rPr lang="es-ES" sz="1600" dirty="0">
                <a:solidFill>
                  <a:schemeClr val="accent4"/>
                </a:solidFill>
                <a:latin typeface="Fira Sans Condensed Light" panose="020B0604020202020204" charset="0"/>
                <a:cs typeface="Times New Roman" panose="02020603050405020304" pitchFamily="18" charset="0"/>
              </a:rPr>
              <a:t>es un sistema mecánico muy complejo cuya descripción analítica requiere de ecuaciones diferenciales. El modelo dinámico del robot manipulador permite explicar todos los fenómenos físicos que actúan en su estructura mecánica, tales como: </a:t>
            </a:r>
            <a:r>
              <a:rPr lang="es-ES" sz="1600" b="1" dirty="0">
                <a:solidFill>
                  <a:schemeClr val="accent4"/>
                </a:solidFill>
                <a:latin typeface="Fira Sans Condensed Light" panose="020B0604020202020204" charset="0"/>
                <a:cs typeface="Times New Roman" panose="02020603050405020304" pitchFamily="18" charset="0"/>
              </a:rPr>
              <a:t>efectos inerciales, fuerzas centrípetas y de Coriolis, par gravitacional y fricción</a:t>
            </a:r>
            <a:r>
              <a:rPr lang="es-ES" sz="1600" dirty="0">
                <a:solidFill>
                  <a:schemeClr val="accent4"/>
                </a:solidFill>
                <a:latin typeface="Fira Sans Condensed Light" panose="020B0604020202020204" charset="0"/>
                <a:cs typeface="Times New Roman" panose="02020603050405020304" pitchFamily="18" charset="0"/>
              </a:rPr>
              <a:t>, los cuales son fenómenos físicos intrínsecos o propios de la naturaleza del robot.</a:t>
            </a:r>
            <a:r>
              <a:rPr lang="es-ES" sz="1600" b="1" dirty="0">
                <a:solidFill>
                  <a:schemeClr val="accent4"/>
                </a:solidFill>
                <a:latin typeface="Fira Sans Condensed Light" panose="020B0604020202020204" charset="0"/>
                <a:cs typeface="Times New Roman" panose="02020603050405020304" pitchFamily="18" charset="0"/>
              </a:rPr>
              <a:t> </a:t>
            </a:r>
            <a:endParaRPr lang="es-ES" sz="1600" dirty="0">
              <a:solidFill>
                <a:schemeClr val="accent4"/>
              </a:solidFill>
              <a:latin typeface="Fira Sans Condensed Light" panose="020B0604020202020204" charset="0"/>
              <a:cs typeface="Times New Roman" panose="02020603050405020304" pitchFamily="18" charset="0"/>
            </a:endParaRPr>
          </a:p>
        </p:txBody>
      </p:sp>
      <p:pic>
        <p:nvPicPr>
          <p:cNvPr id="1026" name="Picture 2" descr="▷ Brazos Mecánicos » Los Brazos Robóticos Más Avanzados">
            <a:extLst>
              <a:ext uri="{FF2B5EF4-FFF2-40B4-BE49-F238E27FC236}">
                <a16:creationId xmlns:a16="http://schemas.microsoft.com/office/drawing/2014/main" id="{331AB946-8570-5968-BF2C-1FB21241D0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54062" y="1729644"/>
            <a:ext cx="3938606" cy="22093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77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3138E399-58F1-33A8-B083-58D01353E1EE}"/>
              </a:ext>
            </a:extLst>
          </p:cNvPr>
          <p:cNvSpPr txBox="1"/>
          <p:nvPr/>
        </p:nvSpPr>
        <p:spPr>
          <a:xfrm>
            <a:off x="229092" y="1550783"/>
            <a:ext cx="8621218" cy="162349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Modelo dinámico de un robot manipulador</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El modelo dinámico de un robot manipulador de </a:t>
            </a:r>
            <a:r>
              <a:rPr lang="es-ES" sz="1600" b="1" dirty="0">
                <a:solidFill>
                  <a:schemeClr val="accent4"/>
                </a:solidFill>
                <a:latin typeface="Fira Sans Condensed Light" panose="020B0604020202020204" charset="0"/>
                <a:cs typeface="Times New Roman" panose="02020603050405020304" pitchFamily="18" charset="0"/>
              </a:rPr>
              <a:t>“n” </a:t>
            </a:r>
            <a:r>
              <a:rPr lang="es-ES" sz="1600" dirty="0">
                <a:solidFill>
                  <a:schemeClr val="accent4"/>
                </a:solidFill>
                <a:latin typeface="Fira Sans Condensed Light" panose="020B0604020202020204" charset="0"/>
                <a:cs typeface="Times New Roman" panose="02020603050405020304" pitchFamily="18" charset="0"/>
              </a:rPr>
              <a:t>grados de libertad está dado por la siguiente ecuación, que en su forma compacta y con la notación más utilizada en el área de la robótica se encuentra descrito de la siguiente forma: </a:t>
            </a:r>
          </a:p>
        </p:txBody>
      </p:sp>
      <p:pic>
        <p:nvPicPr>
          <p:cNvPr id="4" name="Imagen 3">
            <a:extLst>
              <a:ext uri="{FF2B5EF4-FFF2-40B4-BE49-F238E27FC236}">
                <a16:creationId xmlns:a16="http://schemas.microsoft.com/office/drawing/2014/main" id="{80455253-2E9F-13E5-175C-7976B2A71BF6}"/>
              </a:ext>
            </a:extLst>
          </p:cNvPr>
          <p:cNvPicPr>
            <a:picLocks noChangeAspect="1"/>
          </p:cNvPicPr>
          <p:nvPr/>
        </p:nvPicPr>
        <p:blipFill>
          <a:blip r:embed="rId4"/>
          <a:stretch>
            <a:fillRect/>
          </a:stretch>
        </p:blipFill>
        <p:spPr>
          <a:xfrm>
            <a:off x="293690" y="2798902"/>
            <a:ext cx="4096723" cy="833086"/>
          </a:xfrm>
          <a:prstGeom prst="rect">
            <a:avLst/>
          </a:prstGeom>
        </p:spPr>
      </p:pic>
      <p:sp>
        <p:nvSpPr>
          <p:cNvPr id="5" name="Google Shape;1603;p42">
            <a:extLst>
              <a:ext uri="{FF2B5EF4-FFF2-40B4-BE49-F238E27FC236}">
                <a16:creationId xmlns:a16="http://schemas.microsoft.com/office/drawing/2014/main" id="{85D1AA7E-56FD-6926-19B0-6A2B8D66E35D}"/>
              </a:ext>
            </a:extLst>
          </p:cNvPr>
          <p:cNvSpPr txBox="1"/>
          <p:nvPr/>
        </p:nvSpPr>
        <p:spPr>
          <a:xfrm>
            <a:off x="3145444" y="3581973"/>
            <a:ext cx="1330077" cy="68017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Donde:</a:t>
            </a:r>
            <a:endParaRPr lang="es-ES" sz="1600" dirty="0">
              <a:solidFill>
                <a:schemeClr val="accent4"/>
              </a:solidFill>
              <a:latin typeface="Fira Sans Condensed Light" panose="020B0604020202020204" charset="0"/>
              <a:cs typeface="Times New Roman" panose="02020603050405020304" pitchFamily="18" charset="0"/>
            </a:endParaRPr>
          </a:p>
        </p:txBody>
      </p:sp>
      <p:pic>
        <p:nvPicPr>
          <p:cNvPr id="7" name="Imagen 6">
            <a:extLst>
              <a:ext uri="{FF2B5EF4-FFF2-40B4-BE49-F238E27FC236}">
                <a16:creationId xmlns:a16="http://schemas.microsoft.com/office/drawing/2014/main" id="{3DC11A2C-FBA2-D8B5-B836-4DEB194156E9}"/>
              </a:ext>
            </a:extLst>
          </p:cNvPr>
          <p:cNvPicPr>
            <a:picLocks noChangeAspect="1"/>
          </p:cNvPicPr>
          <p:nvPr/>
        </p:nvPicPr>
        <p:blipFill>
          <a:blip r:embed="rId5"/>
          <a:stretch>
            <a:fillRect/>
          </a:stretch>
        </p:blipFill>
        <p:spPr>
          <a:xfrm>
            <a:off x="3943271" y="3614955"/>
            <a:ext cx="5189006" cy="1528545"/>
          </a:xfrm>
          <a:prstGeom prst="rect">
            <a:avLst/>
          </a:prstGeom>
        </p:spPr>
      </p:pic>
    </p:spTree>
    <p:extLst>
      <p:ext uri="{BB962C8B-B14F-4D97-AF65-F5344CB8AC3E}">
        <p14:creationId xmlns:p14="http://schemas.microsoft.com/office/powerpoint/2010/main" val="1468922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 name="Imagen 3">
            <a:extLst>
              <a:ext uri="{FF2B5EF4-FFF2-40B4-BE49-F238E27FC236}">
                <a16:creationId xmlns:a16="http://schemas.microsoft.com/office/drawing/2014/main" id="{80455253-2E9F-13E5-175C-7976B2A71BF6}"/>
              </a:ext>
            </a:extLst>
          </p:cNvPr>
          <p:cNvPicPr>
            <a:picLocks noChangeAspect="1"/>
          </p:cNvPicPr>
          <p:nvPr/>
        </p:nvPicPr>
        <p:blipFill>
          <a:blip r:embed="rId4"/>
          <a:stretch>
            <a:fillRect/>
          </a:stretch>
        </p:blipFill>
        <p:spPr>
          <a:xfrm>
            <a:off x="127063" y="2662310"/>
            <a:ext cx="4096723" cy="833086"/>
          </a:xfrm>
          <a:prstGeom prst="rect">
            <a:avLst/>
          </a:prstGeom>
        </p:spPr>
      </p:pic>
      <p:sp>
        <p:nvSpPr>
          <p:cNvPr id="5" name="Google Shape;1603;p42">
            <a:extLst>
              <a:ext uri="{FF2B5EF4-FFF2-40B4-BE49-F238E27FC236}">
                <a16:creationId xmlns:a16="http://schemas.microsoft.com/office/drawing/2014/main" id="{85D1AA7E-56FD-6926-19B0-6A2B8D66E35D}"/>
              </a:ext>
            </a:extLst>
          </p:cNvPr>
          <p:cNvSpPr txBox="1"/>
          <p:nvPr/>
        </p:nvSpPr>
        <p:spPr>
          <a:xfrm>
            <a:off x="3701254" y="1014835"/>
            <a:ext cx="1330077" cy="680175"/>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Donde:</a:t>
            </a:r>
            <a:endParaRPr lang="es-ES" sz="1600" dirty="0">
              <a:solidFill>
                <a:schemeClr val="accent4"/>
              </a:solidFill>
              <a:latin typeface="Fira Sans Condensed Light" panose="020B0604020202020204" charset="0"/>
              <a:cs typeface="Times New Roman" panose="02020603050405020304" pitchFamily="18" charset="0"/>
            </a:endParaRPr>
          </a:p>
        </p:txBody>
      </p:sp>
      <p:pic>
        <p:nvPicPr>
          <p:cNvPr id="6" name="Imagen 5">
            <a:extLst>
              <a:ext uri="{FF2B5EF4-FFF2-40B4-BE49-F238E27FC236}">
                <a16:creationId xmlns:a16="http://schemas.microsoft.com/office/drawing/2014/main" id="{65E75C3C-0832-AA7A-84E9-C915E3391675}"/>
              </a:ext>
            </a:extLst>
          </p:cNvPr>
          <p:cNvPicPr>
            <a:picLocks noChangeAspect="1"/>
          </p:cNvPicPr>
          <p:nvPr/>
        </p:nvPicPr>
        <p:blipFill rotWithShape="1">
          <a:blip r:embed="rId5"/>
          <a:srcRect b="2233"/>
          <a:stretch/>
        </p:blipFill>
        <p:spPr>
          <a:xfrm>
            <a:off x="4508799" y="1166446"/>
            <a:ext cx="4635201" cy="3977054"/>
          </a:xfrm>
          <a:prstGeom prst="rect">
            <a:avLst/>
          </a:prstGeom>
        </p:spPr>
      </p:pic>
    </p:spTree>
    <p:extLst>
      <p:ext uri="{BB962C8B-B14F-4D97-AF65-F5344CB8AC3E}">
        <p14:creationId xmlns:p14="http://schemas.microsoft.com/office/powerpoint/2010/main" val="2230935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21583" y="1341233"/>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Inercia</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El efecto inercial significa el cambio de estado de movimiento del robot manipulador. </a:t>
            </a:r>
          </a:p>
        </p:txBody>
      </p:sp>
      <p:pic>
        <p:nvPicPr>
          <p:cNvPr id="2050" name="Picture 2" descr="Robots manipuladores - Robótica y automatización industrial - HURTADORIVAS">
            <a:extLst>
              <a:ext uri="{FF2B5EF4-FFF2-40B4-BE49-F238E27FC236}">
                <a16:creationId xmlns:a16="http://schemas.microsoft.com/office/drawing/2014/main" id="{14A9476A-616F-AD78-BBBE-7906CEAD40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914" y="2129784"/>
            <a:ext cx="2514172" cy="2730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5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29092" y="1550783"/>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Inercia</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El efecto inercial significa el cambio de estado de movimiento del robot manipulador. El efecto inercial de un robot manipulador de “n” grados de libertad tiene las siguientes propiedades:  </a:t>
            </a:r>
          </a:p>
        </p:txBody>
      </p:sp>
      <p:pic>
        <p:nvPicPr>
          <p:cNvPr id="8" name="Imagen 7">
            <a:extLst>
              <a:ext uri="{FF2B5EF4-FFF2-40B4-BE49-F238E27FC236}">
                <a16:creationId xmlns:a16="http://schemas.microsoft.com/office/drawing/2014/main" id="{B43DF40F-4831-9D8D-EDE9-44BBDAC50C4C}"/>
              </a:ext>
            </a:extLst>
          </p:cNvPr>
          <p:cNvPicPr>
            <a:picLocks noChangeAspect="1"/>
          </p:cNvPicPr>
          <p:nvPr/>
        </p:nvPicPr>
        <p:blipFill rotWithShape="1">
          <a:blip r:embed="rId4"/>
          <a:srcRect b="54381"/>
          <a:stretch/>
        </p:blipFill>
        <p:spPr>
          <a:xfrm>
            <a:off x="1443037" y="2792366"/>
            <a:ext cx="6257925" cy="1725059"/>
          </a:xfrm>
          <a:prstGeom prst="rect">
            <a:avLst/>
          </a:prstGeom>
        </p:spPr>
      </p:pic>
    </p:spTree>
    <p:extLst>
      <p:ext uri="{BB962C8B-B14F-4D97-AF65-F5344CB8AC3E}">
        <p14:creationId xmlns:p14="http://schemas.microsoft.com/office/powerpoint/2010/main" val="3972123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4" descr="Análisis del papel de la automatización de procesos industriales hoy y  mañana">
            <a:extLst>
              <a:ext uri="{FF2B5EF4-FFF2-40B4-BE49-F238E27FC236}">
                <a16:creationId xmlns:a16="http://schemas.microsoft.com/office/drawing/2014/main" id="{AC008B2B-6883-2457-17DE-D01F4ACEF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65" y="1264349"/>
            <a:ext cx="3931839" cy="281528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29092" y="1258663"/>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Fuerzas centrípetas y de Coriolis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Las fuerzas centrípetas son fuerzas radiales, teniendo un signo contrario a las fuerzas centrífugas. La fuerza de Coriolis representa una desviación del movimiento de translación debido a su componente en rotación. </a:t>
            </a:r>
          </a:p>
        </p:txBody>
      </p:sp>
      <p:pic>
        <p:nvPicPr>
          <p:cNvPr id="3074" name="Picture 2" descr="Fuerza centrípeta - EcuRed">
            <a:extLst>
              <a:ext uri="{FF2B5EF4-FFF2-40B4-BE49-F238E27FC236}">
                <a16:creationId xmlns:a16="http://schemas.microsoft.com/office/drawing/2014/main" id="{C31FFD7A-11F7-740C-4C58-B8E435D6DE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24554" y="2237958"/>
            <a:ext cx="4464110" cy="2814687"/>
          </a:xfrm>
          <a:prstGeom prst="rect">
            <a:avLst/>
          </a:prstGeom>
          <a:solidFill>
            <a:srgbClr val="FFFFFF"/>
          </a:solidFill>
        </p:spPr>
      </p:pic>
    </p:spTree>
    <p:extLst>
      <p:ext uri="{BB962C8B-B14F-4D97-AF65-F5344CB8AC3E}">
        <p14:creationId xmlns:p14="http://schemas.microsoft.com/office/powerpoint/2010/main" val="2811172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0680" y="1331298"/>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Fuerzas centrípetas y de Coriolis</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Las fuerzas centrípetas son fuerzas radiales, teniendo un signo contrario a las fuerzas centrífugas. La fuerza de Coriolis representa una desviación del movimiento de translación debido a su componente en rotación. Las fuerzas centrípetas y de Coriolis tienen las siguientes características:  </a:t>
            </a:r>
          </a:p>
        </p:txBody>
      </p:sp>
      <p:pic>
        <p:nvPicPr>
          <p:cNvPr id="5" name="Imagen 4">
            <a:extLst>
              <a:ext uri="{FF2B5EF4-FFF2-40B4-BE49-F238E27FC236}">
                <a16:creationId xmlns:a16="http://schemas.microsoft.com/office/drawing/2014/main" id="{A3A6C0D4-BF63-9FBC-11E0-C73A07836A87}"/>
              </a:ext>
            </a:extLst>
          </p:cNvPr>
          <p:cNvPicPr>
            <a:picLocks noChangeAspect="1"/>
          </p:cNvPicPr>
          <p:nvPr/>
        </p:nvPicPr>
        <p:blipFill>
          <a:blip r:embed="rId4"/>
          <a:stretch>
            <a:fillRect/>
          </a:stretch>
        </p:blipFill>
        <p:spPr>
          <a:xfrm>
            <a:off x="1565690" y="2606615"/>
            <a:ext cx="6012620" cy="2186408"/>
          </a:xfrm>
          <a:prstGeom prst="rect">
            <a:avLst/>
          </a:prstGeom>
        </p:spPr>
      </p:pic>
    </p:spTree>
    <p:extLst>
      <p:ext uri="{BB962C8B-B14F-4D97-AF65-F5344CB8AC3E}">
        <p14:creationId xmlns:p14="http://schemas.microsoft.com/office/powerpoint/2010/main" val="3568054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0680" y="1442764"/>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Par gravitacional </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Es la fuerza de atracción entre los cuerpos, entre las masas. Efecto gravitatorio.</a:t>
            </a:r>
          </a:p>
        </p:txBody>
      </p:sp>
      <p:pic>
        <p:nvPicPr>
          <p:cNvPr id="4098" name="Picture 2" descr="Péndulo invertido ecuaciones del movimiento fuerza diagrama de cuerpo, péndulo  invertido, ángulo, texto, péndulo png | PNGWing">
            <a:extLst>
              <a:ext uri="{FF2B5EF4-FFF2-40B4-BE49-F238E27FC236}">
                <a16:creationId xmlns:a16="http://schemas.microsoft.com/office/drawing/2014/main" id="{E390ABE9-A4AA-CB0A-ADF0-AC9EBAC5E1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6218" y="2351034"/>
            <a:ext cx="2911720" cy="22697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Péndulo simple">
            <a:extLst>
              <a:ext uri="{FF2B5EF4-FFF2-40B4-BE49-F238E27FC236}">
                <a16:creationId xmlns:a16="http://schemas.microsoft.com/office/drawing/2014/main" id="{E8C3294E-E0E4-77F4-F6CD-DA1E550C8C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4548" y="2293713"/>
            <a:ext cx="3154268" cy="24345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5449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0680" y="1442764"/>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Par gravitacional </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Es la fuerza de atracción entre los cuerpos, entre las masas. Una propiedad del par gravitacional es:</a:t>
            </a:r>
          </a:p>
        </p:txBody>
      </p:sp>
      <p:pic>
        <p:nvPicPr>
          <p:cNvPr id="4" name="Imagen 3">
            <a:extLst>
              <a:ext uri="{FF2B5EF4-FFF2-40B4-BE49-F238E27FC236}">
                <a16:creationId xmlns:a16="http://schemas.microsoft.com/office/drawing/2014/main" id="{E6AC566C-B8CA-106B-4A80-A9E7DAFD4B24}"/>
              </a:ext>
            </a:extLst>
          </p:cNvPr>
          <p:cNvPicPr>
            <a:picLocks noChangeAspect="1"/>
          </p:cNvPicPr>
          <p:nvPr/>
        </p:nvPicPr>
        <p:blipFill>
          <a:blip r:embed="rId4"/>
          <a:stretch>
            <a:fillRect/>
          </a:stretch>
        </p:blipFill>
        <p:spPr>
          <a:xfrm>
            <a:off x="443558" y="2637891"/>
            <a:ext cx="8256883" cy="1837660"/>
          </a:xfrm>
          <a:prstGeom prst="rect">
            <a:avLst/>
          </a:prstGeom>
        </p:spPr>
      </p:pic>
    </p:spTree>
    <p:extLst>
      <p:ext uri="{BB962C8B-B14F-4D97-AF65-F5344CB8AC3E}">
        <p14:creationId xmlns:p14="http://schemas.microsoft.com/office/powerpoint/2010/main" val="363569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61391" y="1234922"/>
            <a:ext cx="8621218"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Fenómeno de fricción</a:t>
            </a:r>
            <a:endParaRPr lang="es-ES" sz="1600" dirty="0">
              <a:solidFill>
                <a:schemeClr val="accent4"/>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El fenómeno de fricción tiene el efecto físico de oponerse al movimiento del robot; su característica principal es un fenómeno disipativo en velocidades diferentes a 0 y con entradas acotadas desde el primer y tercer cuadrante, lo que permite considerar los modelos tradicionales de fricción viscosa, Coulomb y estática. La característica disipativa de la fricción significa que convierte la energía mecánica en energía térmica.</a:t>
            </a:r>
          </a:p>
        </p:txBody>
      </p:sp>
      <p:pic>
        <p:nvPicPr>
          <p:cNvPr id="5124" name="Picture 4" descr="Célula Automática de Soldado por Fricción BWF-30 | AFM">
            <a:extLst>
              <a:ext uri="{FF2B5EF4-FFF2-40B4-BE49-F238E27FC236}">
                <a16:creationId xmlns:a16="http://schemas.microsoft.com/office/drawing/2014/main" id="{3F5DA859-562E-7352-15FC-8A1287CB3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00965" y="2831624"/>
            <a:ext cx="3232882" cy="21539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126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s-ES" sz="3000" b="1" dirty="0">
                <a:solidFill>
                  <a:schemeClr val="bg1">
                    <a:lumMod val="60000"/>
                    <a:lumOff val="40000"/>
                  </a:schemeClr>
                </a:solidFill>
                <a:latin typeface="Rajdhani"/>
                <a:ea typeface="Rajdhani"/>
                <a:cs typeface="Rajdhani"/>
                <a:sym typeface="Rajdhani"/>
              </a:rPr>
              <a:t>Modelo Dinámico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435444"/>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Fenómeno de fricción</a:t>
            </a:r>
          </a:p>
          <a:p>
            <a:pPr algn="just"/>
            <a:r>
              <a:rPr lang="es-ES" sz="1600" dirty="0">
                <a:solidFill>
                  <a:schemeClr val="accent4"/>
                </a:solidFill>
                <a:latin typeface="Fira Sans Condensed Light" panose="020B0604020202020204" charset="0"/>
                <a:cs typeface="Times New Roman" panose="02020603050405020304" pitchFamily="18" charset="0"/>
              </a:rPr>
              <a:t>Los modelos tradicionales de fricción viscosa, Coulomb y estática están dados por: </a:t>
            </a:r>
          </a:p>
        </p:txBody>
      </p:sp>
      <p:pic>
        <p:nvPicPr>
          <p:cNvPr id="6" name="Imagen 5">
            <a:extLst>
              <a:ext uri="{FF2B5EF4-FFF2-40B4-BE49-F238E27FC236}">
                <a16:creationId xmlns:a16="http://schemas.microsoft.com/office/drawing/2014/main" id="{1D06FF90-13E3-1EFA-616B-76D4F78B1A2F}"/>
              </a:ext>
            </a:extLst>
          </p:cNvPr>
          <p:cNvPicPr>
            <a:picLocks noChangeAspect="1"/>
          </p:cNvPicPr>
          <p:nvPr/>
        </p:nvPicPr>
        <p:blipFill>
          <a:blip r:embed="rId4"/>
          <a:stretch>
            <a:fillRect/>
          </a:stretch>
        </p:blipFill>
        <p:spPr>
          <a:xfrm>
            <a:off x="3107667" y="1390737"/>
            <a:ext cx="6036333" cy="3444647"/>
          </a:xfrm>
          <a:prstGeom prst="rect">
            <a:avLst/>
          </a:prstGeom>
        </p:spPr>
      </p:pic>
    </p:spTree>
    <p:extLst>
      <p:ext uri="{BB962C8B-B14F-4D97-AF65-F5344CB8AC3E}">
        <p14:creationId xmlns:p14="http://schemas.microsoft.com/office/powerpoint/2010/main" val="342345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Metodología Euler-Lagrange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Lagrangiano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24479" y="1616889"/>
            <a:ext cx="2903840"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Obtención del Modelo Dinámico</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24479" y="1980494"/>
            <a:ext cx="2999367"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 continuación se describe la metodología de las ecuaciones de movimiento de Euler-Lagrange, aplicada a robots manipuladores.</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6" name="Picture 2" descr="Introducción a la Ecuación de Euler-Lagrange - YouTube">
            <a:extLst>
              <a:ext uri="{FF2B5EF4-FFF2-40B4-BE49-F238E27FC236}">
                <a16:creationId xmlns:a16="http://schemas.microsoft.com/office/drawing/2014/main" id="{49C8D2DA-7CE9-68E0-42DF-DD4D3843F5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799" y="1660861"/>
            <a:ext cx="5643596" cy="3174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2454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Metodología Euler-Lagrange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Lagrangiano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41604" y="1404790"/>
            <a:ext cx="2903840"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Obtención del Modelo Dinámico</a:t>
            </a:r>
          </a:p>
        </p:txBody>
      </p:sp>
      <p:pic>
        <p:nvPicPr>
          <p:cNvPr id="4" name="Imagen 3">
            <a:extLst>
              <a:ext uri="{FF2B5EF4-FFF2-40B4-BE49-F238E27FC236}">
                <a16:creationId xmlns:a16="http://schemas.microsoft.com/office/drawing/2014/main" id="{7C999086-2505-8C7D-F7B9-5E6C93B2E605}"/>
              </a:ext>
            </a:extLst>
          </p:cNvPr>
          <p:cNvPicPr>
            <a:picLocks noChangeAspect="1"/>
          </p:cNvPicPr>
          <p:nvPr/>
        </p:nvPicPr>
        <p:blipFill>
          <a:blip r:embed="rId4"/>
          <a:stretch>
            <a:fillRect/>
          </a:stretch>
        </p:blipFill>
        <p:spPr>
          <a:xfrm>
            <a:off x="1288439" y="1972041"/>
            <a:ext cx="6848475" cy="2676525"/>
          </a:xfrm>
          <a:prstGeom prst="rect">
            <a:avLst/>
          </a:prstGeom>
        </p:spPr>
      </p:pic>
    </p:spTree>
    <p:extLst>
      <p:ext uri="{BB962C8B-B14F-4D97-AF65-F5344CB8AC3E}">
        <p14:creationId xmlns:p14="http://schemas.microsoft.com/office/powerpoint/2010/main" val="14349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Metodología Euler-Lagrange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Lagrangiano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41604" y="1404790"/>
            <a:ext cx="2903840"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Obtención del Modelo Dinámico</a:t>
            </a:r>
          </a:p>
        </p:txBody>
      </p:sp>
      <p:pic>
        <p:nvPicPr>
          <p:cNvPr id="5" name="Imagen 4">
            <a:extLst>
              <a:ext uri="{FF2B5EF4-FFF2-40B4-BE49-F238E27FC236}">
                <a16:creationId xmlns:a16="http://schemas.microsoft.com/office/drawing/2014/main" id="{745530E0-14E9-2F8A-D1D1-2C6394D95B24}"/>
              </a:ext>
            </a:extLst>
          </p:cNvPr>
          <p:cNvPicPr>
            <a:picLocks noChangeAspect="1"/>
          </p:cNvPicPr>
          <p:nvPr/>
        </p:nvPicPr>
        <p:blipFill>
          <a:blip r:embed="rId4"/>
          <a:stretch>
            <a:fillRect/>
          </a:stretch>
        </p:blipFill>
        <p:spPr>
          <a:xfrm>
            <a:off x="1415195" y="1865260"/>
            <a:ext cx="6462713" cy="2893348"/>
          </a:xfrm>
          <a:prstGeom prst="rect">
            <a:avLst/>
          </a:prstGeom>
        </p:spPr>
      </p:pic>
    </p:spTree>
    <p:extLst>
      <p:ext uri="{BB962C8B-B14F-4D97-AF65-F5344CB8AC3E}">
        <p14:creationId xmlns:p14="http://schemas.microsoft.com/office/powerpoint/2010/main" val="5076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Metodología Euler-Lagrange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Lagrangiano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83268" y="1404790"/>
            <a:ext cx="2903840"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Obtención del Modelo Dinámico</a:t>
            </a:r>
          </a:p>
        </p:txBody>
      </p:sp>
      <p:pic>
        <p:nvPicPr>
          <p:cNvPr id="4" name="Imagen 3">
            <a:extLst>
              <a:ext uri="{FF2B5EF4-FFF2-40B4-BE49-F238E27FC236}">
                <a16:creationId xmlns:a16="http://schemas.microsoft.com/office/drawing/2014/main" id="{50D2D3A8-C768-00B5-F4A4-81207115E2F1}"/>
              </a:ext>
            </a:extLst>
          </p:cNvPr>
          <p:cNvPicPr>
            <a:picLocks noChangeAspect="1"/>
          </p:cNvPicPr>
          <p:nvPr/>
        </p:nvPicPr>
        <p:blipFill>
          <a:blip r:embed="rId4"/>
          <a:stretch>
            <a:fillRect/>
          </a:stretch>
        </p:blipFill>
        <p:spPr>
          <a:xfrm>
            <a:off x="2987108" y="1082217"/>
            <a:ext cx="6115333" cy="3883833"/>
          </a:xfrm>
          <a:prstGeom prst="rect">
            <a:avLst/>
          </a:prstGeom>
        </p:spPr>
      </p:pic>
    </p:spTree>
    <p:extLst>
      <p:ext uri="{BB962C8B-B14F-4D97-AF65-F5344CB8AC3E}">
        <p14:creationId xmlns:p14="http://schemas.microsoft.com/office/powerpoint/2010/main" val="270814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“Un modelo matemático de un sistema dinámico es un conjunto de ecuaciones que representan la dinámica del sistema con precisión.”   </a:t>
            </a:r>
          </a:p>
          <a:p>
            <a:pPr algn="l"/>
            <a:r>
              <a:rPr lang="es-ES" dirty="0"/>
              <a:t>       </a:t>
            </a:r>
          </a:p>
          <a:p>
            <a:pPr algn="l"/>
            <a:r>
              <a:rPr lang="es-ES" dirty="0"/>
              <a:t>                                               –</a:t>
            </a:r>
            <a:r>
              <a:rPr lang="es-ES" dirty="0" err="1"/>
              <a:t>Katsuhiko</a:t>
            </a:r>
            <a:r>
              <a:rPr lang="es-ES" dirty="0"/>
              <a:t> Ogata</a:t>
            </a:r>
          </a:p>
          <a:p>
            <a:pPr algn="l"/>
            <a:br>
              <a:rPr lang="es-ES" dirty="0"/>
            </a:br>
            <a:endParaRPr dirty="0"/>
          </a:p>
        </p:txBody>
      </p:sp>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descr="Robots industriales en cifras: así ha aumentado su stock mundial y densidad  por región · THE LOGISTICS WORLD | Conéctate e inspírate.">
            <a:extLst>
              <a:ext uri="{FF2B5EF4-FFF2-40B4-BE49-F238E27FC236}">
                <a16:creationId xmlns:a16="http://schemas.microsoft.com/office/drawing/2014/main" id="{2B53735F-DDFD-1DF0-302F-152E3F9809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271" y="1468611"/>
            <a:ext cx="3935582" cy="2623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Metodología Euler-Lagrange</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Lagrangiano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83268" y="1404790"/>
            <a:ext cx="2903840"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Obtención del Modelo Dinámico</a:t>
            </a:r>
          </a:p>
        </p:txBody>
      </p:sp>
      <p:pic>
        <p:nvPicPr>
          <p:cNvPr id="7" name="Imagen 6">
            <a:extLst>
              <a:ext uri="{FF2B5EF4-FFF2-40B4-BE49-F238E27FC236}">
                <a16:creationId xmlns:a16="http://schemas.microsoft.com/office/drawing/2014/main" id="{B7339A4B-589A-E1A8-6082-84D2ECE14622}"/>
              </a:ext>
            </a:extLst>
          </p:cNvPr>
          <p:cNvPicPr>
            <a:picLocks noChangeAspect="1"/>
          </p:cNvPicPr>
          <p:nvPr/>
        </p:nvPicPr>
        <p:blipFill>
          <a:blip r:embed="rId4"/>
          <a:stretch>
            <a:fillRect/>
          </a:stretch>
        </p:blipFill>
        <p:spPr>
          <a:xfrm>
            <a:off x="788029" y="2131090"/>
            <a:ext cx="7802404" cy="2405741"/>
          </a:xfrm>
          <a:prstGeom prst="rect">
            <a:avLst/>
          </a:prstGeom>
        </p:spPr>
      </p:pic>
    </p:spTree>
    <p:extLst>
      <p:ext uri="{BB962C8B-B14F-4D97-AF65-F5344CB8AC3E}">
        <p14:creationId xmlns:p14="http://schemas.microsoft.com/office/powerpoint/2010/main" val="4152031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lang="en-US" sz="3000" b="1" dirty="0">
                <a:solidFill>
                  <a:srgbClr val="F3F3F3"/>
                </a:solidFill>
                <a:latin typeface="Rajdhani"/>
                <a:ea typeface="Rajdhani"/>
                <a:cs typeface="Rajdhani"/>
                <a:sym typeface="Rajdhani"/>
              </a:rPr>
              <a:t>Energía </a:t>
            </a:r>
            <a:r>
              <a:rPr lang="en-US" sz="3000" b="1" dirty="0" err="1">
                <a:solidFill>
                  <a:srgbClr val="F3F3F3"/>
                </a:solidFill>
                <a:latin typeface="Rajdhani"/>
                <a:ea typeface="Rajdhani"/>
                <a:cs typeface="Rajdhani"/>
                <a:sym typeface="Rajdhani"/>
              </a:rPr>
              <a:t>Cinética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3077" y="1263592"/>
            <a:ext cx="8763167" cy="3350105"/>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6</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modelo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energía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total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Lagrangiano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las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siguientes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configuraciones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robots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manipuladores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endParaRPr lang="en-US" sz="1600" b="1" dirty="0">
              <a:solidFill>
                <a:schemeClr val="tx2"/>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Imagen 1">
            <a:extLst>
              <a:ext uri="{FF2B5EF4-FFF2-40B4-BE49-F238E27FC236}">
                <a16:creationId xmlns:a16="http://schemas.microsoft.com/office/drawing/2014/main" id="{9CE7DD17-4E02-F4E3-F9B6-854D7BDA42C4}"/>
              </a:ext>
            </a:extLst>
          </p:cNvPr>
          <p:cNvPicPr>
            <a:picLocks noChangeAspect="1"/>
          </p:cNvPicPr>
          <p:nvPr/>
        </p:nvPicPr>
        <p:blipFill>
          <a:blip r:embed="rId4"/>
          <a:stretch>
            <a:fillRect/>
          </a:stretch>
        </p:blipFill>
        <p:spPr>
          <a:xfrm>
            <a:off x="3536249" y="2541791"/>
            <a:ext cx="2217293" cy="1911599"/>
          </a:xfrm>
          <a:prstGeom prst="rect">
            <a:avLst/>
          </a:prstGeom>
        </p:spPr>
      </p:pic>
      <p:pic>
        <p:nvPicPr>
          <p:cNvPr id="3" name="Picture 2" descr="1.4.- Grados de Libertad – Inteligencia Artificial">
            <a:extLst>
              <a:ext uri="{FF2B5EF4-FFF2-40B4-BE49-F238E27FC236}">
                <a16:creationId xmlns:a16="http://schemas.microsoft.com/office/drawing/2014/main" id="{FA4DB0A3-F3ED-6A03-11A0-3560A836F9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52461" y="2519941"/>
            <a:ext cx="1764708" cy="1955297"/>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48D4EE2D-5001-7550-8C49-20D020BCC938}"/>
              </a:ext>
            </a:extLst>
          </p:cNvPr>
          <p:cNvPicPr>
            <a:picLocks noChangeAspect="1"/>
          </p:cNvPicPr>
          <p:nvPr/>
        </p:nvPicPr>
        <p:blipFill>
          <a:blip r:embed="rId6"/>
          <a:stretch>
            <a:fillRect/>
          </a:stretch>
        </p:blipFill>
        <p:spPr>
          <a:xfrm>
            <a:off x="565826" y="2541791"/>
            <a:ext cx="2071504" cy="1911599"/>
          </a:xfrm>
          <a:prstGeom prst="rect">
            <a:avLst/>
          </a:prstGeom>
        </p:spPr>
      </p:pic>
      <p:sp>
        <p:nvSpPr>
          <p:cNvPr id="6" name="Google Shape;1603;p42">
            <a:extLst>
              <a:ext uri="{FF2B5EF4-FFF2-40B4-BE49-F238E27FC236}">
                <a16:creationId xmlns:a16="http://schemas.microsoft.com/office/drawing/2014/main" id="{858A6F43-65F4-820C-5DB8-6D2858AECF65}"/>
              </a:ext>
            </a:extLst>
          </p:cNvPr>
          <p:cNvSpPr txBox="1"/>
          <p:nvPr/>
        </p:nvSpPr>
        <p:spPr>
          <a:xfrm>
            <a:off x="679880" y="4306842"/>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Péndulo (1gdl) </a:t>
            </a:r>
          </a:p>
        </p:txBody>
      </p:sp>
      <p:sp>
        <p:nvSpPr>
          <p:cNvPr id="7" name="Google Shape;1603;p42">
            <a:extLst>
              <a:ext uri="{FF2B5EF4-FFF2-40B4-BE49-F238E27FC236}">
                <a16:creationId xmlns:a16="http://schemas.microsoft.com/office/drawing/2014/main" id="{C5A8DFD0-025C-2B1B-61CE-28FA4F5DD664}"/>
              </a:ext>
            </a:extLst>
          </p:cNvPr>
          <p:cNvSpPr txBox="1"/>
          <p:nvPr/>
        </p:nvSpPr>
        <p:spPr>
          <a:xfrm>
            <a:off x="3625548" y="4330701"/>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Rotacional (2gdl) </a:t>
            </a:r>
          </a:p>
        </p:txBody>
      </p:sp>
      <p:sp>
        <p:nvSpPr>
          <p:cNvPr id="8" name="Google Shape;1603;p42">
            <a:extLst>
              <a:ext uri="{FF2B5EF4-FFF2-40B4-BE49-F238E27FC236}">
                <a16:creationId xmlns:a16="http://schemas.microsoft.com/office/drawing/2014/main" id="{038A60BD-C404-0443-1561-B96589DB26F3}"/>
              </a:ext>
            </a:extLst>
          </p:cNvPr>
          <p:cNvSpPr txBox="1"/>
          <p:nvPr/>
        </p:nvSpPr>
        <p:spPr>
          <a:xfrm>
            <a:off x="6481916" y="4368777"/>
            <a:ext cx="2217294"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Robot Cartesiano (3gdl)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1" y="768707"/>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6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Modelado</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a:t>
            </a:r>
            <a:r>
              <a:rPr lang="en-US" sz="3000" b="1" dirty="0">
                <a:solidFill>
                  <a:srgbClr val="F3F3F3"/>
                </a:solidFill>
                <a:latin typeface="Rajdhani"/>
                <a:ea typeface="Rajdhani"/>
                <a:cs typeface="Rajdhani"/>
                <a:sym typeface="Rajdhani"/>
              </a:rPr>
              <a:t>Energía </a:t>
            </a:r>
            <a:r>
              <a:rPr lang="en-US" sz="3000" b="1" dirty="0" err="1">
                <a:solidFill>
                  <a:srgbClr val="F3F3F3"/>
                </a:solidFill>
                <a:latin typeface="Rajdhani"/>
                <a:ea typeface="Rajdhani"/>
                <a:cs typeface="Rajdhani"/>
                <a:sym typeface="Rajdhani"/>
              </a:rPr>
              <a:t>Cinética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298482" y="1583097"/>
            <a:ext cx="8763167" cy="1784408"/>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3.</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pasos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poder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obtener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la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energía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cinética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total.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Incluir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Código </a:t>
            </a:r>
            <a:r>
              <a:rPr lang="en-US" sz="1600" b="1" dirty="0" err="1">
                <a:solidFill>
                  <a:schemeClr val="tx2"/>
                </a:solidFill>
                <a:latin typeface="Fira Sans Condensed Light" panose="020B0604020202020204" charset="0"/>
                <a:cs typeface="Times New Roman" panose="02020603050405020304" pitchFamily="18" charset="0"/>
              </a:rPr>
              <a:t>en</a:t>
            </a:r>
            <a:r>
              <a:rPr lang="en-US" sz="1600" b="1" dirty="0">
                <a:solidFill>
                  <a:schemeClr val="tx2"/>
                </a:solidFill>
                <a:latin typeface="Fira Sans Condensed Light" panose="020B0604020202020204" charset="0"/>
                <a:cs typeface="Times New Roman" panose="02020603050405020304" pitchFamily="18" charset="0"/>
              </a:rPr>
              <a:t>    MATLAB</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err="1">
                <a:solidFill>
                  <a:schemeClr val="tx2"/>
                </a:solidFill>
                <a:latin typeface="Fira Sans Condensed Light" panose="020B0604020202020204" charset="0"/>
                <a:cs typeface="Times New Roman" panose="02020603050405020304" pitchFamily="18" charset="0"/>
              </a:rPr>
              <a:t>Subir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r>
              <a:rPr lang="es-ES" sz="1600" b="1" dirty="0">
                <a:solidFill>
                  <a:schemeClr val="tx2"/>
                </a:solidFill>
                <a:latin typeface="Fira Sans Condensed Light" panose="020B0604020202020204" charset="0"/>
                <a:cs typeface="Times New Roman" panose="02020603050405020304" pitchFamily="18" charset="0"/>
              </a:rPr>
              <a:t>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7686924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F5028745-B6F7-C472-C00F-4A0C1CD82E99}"/>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9BBCD1EB-93D6-FFE9-657B-EBEDBF78C894}"/>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865DC224-1C76-A803-E374-D5A6868CEE85}"/>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indent="0">
              <a:buSzPts val="1300"/>
            </a:pPr>
            <a:r>
              <a:rPr lang="es-ES" dirty="0"/>
              <a:t>- Solución de la Evaluación</a:t>
            </a:r>
          </a:p>
          <a:p>
            <a:pPr marL="146050" indent="0">
              <a:buSzPts val="1300"/>
            </a:pPr>
            <a:r>
              <a:rPr lang="es-ES" dirty="0"/>
              <a:t>- Introducción a Dinámica</a:t>
            </a:r>
          </a:p>
          <a:p>
            <a:pPr marL="146050" indent="0">
              <a:buSzPts val="1300"/>
            </a:pPr>
            <a:r>
              <a:rPr lang="es-ES" dirty="0"/>
              <a:t>- Fuerzas</a:t>
            </a:r>
          </a:p>
          <a:p>
            <a:pPr marL="431800" indent="-285750">
              <a:buSzPts val="1300"/>
              <a:buFontTx/>
              <a:buChar char="-"/>
            </a:pPr>
            <a:endParaRPr lang="es-ES" dirty="0"/>
          </a:p>
          <a:p>
            <a:pPr marL="146050" lvl="0" indent="0">
              <a:buSzPts val="1300"/>
            </a:pPr>
            <a:r>
              <a:rPr lang="es-ES" dirty="0"/>
              <a:t> </a:t>
            </a:r>
            <a:endParaRPr dirty="0"/>
          </a:p>
        </p:txBody>
      </p:sp>
      <p:sp>
        <p:nvSpPr>
          <p:cNvPr id="176" name="Google Shape;176;p30">
            <a:extLst>
              <a:ext uri="{FF2B5EF4-FFF2-40B4-BE49-F238E27FC236}">
                <a16:creationId xmlns:a16="http://schemas.microsoft.com/office/drawing/2014/main" id="{8FED9E29-096C-0772-53B9-94A60750D071}"/>
              </a:ext>
            </a:extLst>
          </p:cNvPr>
          <p:cNvSpPr txBox="1">
            <a:spLocks noGrp="1"/>
          </p:cNvSpPr>
          <p:nvPr>
            <p:ph type="title" idx="2"/>
          </p:nvPr>
        </p:nvSpPr>
        <p:spPr>
          <a:xfrm>
            <a:off x="4849170" y="1001125"/>
            <a:ext cx="2208122"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09</a:t>
            </a:r>
            <a:endParaRPr dirty="0"/>
          </a:p>
        </p:txBody>
      </p:sp>
      <p:cxnSp>
        <p:nvCxnSpPr>
          <p:cNvPr id="177" name="Google Shape;177;p30">
            <a:extLst>
              <a:ext uri="{FF2B5EF4-FFF2-40B4-BE49-F238E27FC236}">
                <a16:creationId xmlns:a16="http://schemas.microsoft.com/office/drawing/2014/main" id="{341DDB48-3E06-6868-C818-BD446B737C5D}"/>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172EC4A9-9DC4-5CC7-C931-C80DA26851A9}"/>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BF6838E2-6783-9C52-D21C-A4D18E89EE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529565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451FDAF-559B-6EE1-3394-6D813D4B2B9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E81116F-9119-E422-B6C1-058F5B7045D6}"/>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775C514E-50F2-530D-CE7C-72DBBBC6A4BD}"/>
              </a:ext>
            </a:extLst>
          </p:cNvPr>
          <p:cNvSpPr txBox="1">
            <a:spLocks/>
          </p:cNvSpPr>
          <p:nvPr/>
        </p:nvSpPr>
        <p:spPr>
          <a:xfrm>
            <a:off x="351995" y="650103"/>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Solución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la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B6333AC-C732-50D7-93F8-F8D1BC8116ED}"/>
              </a:ext>
            </a:extLst>
          </p:cNvPr>
          <p:cNvCxnSpPr/>
          <p:nvPr/>
        </p:nvCxnSpPr>
        <p:spPr>
          <a:xfrm rot="5400000">
            <a:off x="250167" y="925323"/>
            <a:ext cx="386257" cy="5405"/>
          </a:xfrm>
          <a:prstGeom prst="straightConnector1">
            <a:avLst/>
          </a:prstGeom>
          <a:noFill/>
          <a:ln w="19050" cap="flat" cmpd="sng">
            <a:solidFill>
              <a:srgbClr val="F3F3F3"/>
            </a:solidFill>
            <a:prstDash val="solid"/>
            <a:round/>
            <a:headEnd type="oval" w="med" len="med"/>
            <a:tailEnd type="oval" w="med" len="med"/>
          </a:ln>
        </p:spPr>
      </p:cxnSp>
      <p:pic>
        <p:nvPicPr>
          <p:cNvPr id="1028" name="Picture 4" descr="1.4.- Grados de Libertad – Inteligencia Artificial">
            <a:extLst>
              <a:ext uri="{FF2B5EF4-FFF2-40B4-BE49-F238E27FC236}">
                <a16:creationId xmlns:a16="http://schemas.microsoft.com/office/drawing/2014/main" id="{ACED6C5B-4DBC-5FD8-2C11-0A1DA8DBF0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80474" y="1820892"/>
            <a:ext cx="1753066" cy="2672505"/>
          </a:xfrm>
          <a:prstGeom prst="rect">
            <a:avLst/>
          </a:prstGeom>
          <a:noFill/>
          <a:extLst>
            <a:ext uri="{909E8E84-426E-40DD-AFC4-6F175D3DCCD1}">
              <a14:hiddenFill xmlns:a14="http://schemas.microsoft.com/office/drawing/2010/main">
                <a:solidFill>
                  <a:srgbClr val="FFFFFF"/>
                </a:solidFill>
              </a14:hiddenFill>
            </a:ext>
          </a:extLst>
        </p:spPr>
      </p:pic>
      <p:sp>
        <p:nvSpPr>
          <p:cNvPr id="16" name="Google Shape;1603;p42">
            <a:extLst>
              <a:ext uri="{FF2B5EF4-FFF2-40B4-BE49-F238E27FC236}">
                <a16:creationId xmlns:a16="http://schemas.microsoft.com/office/drawing/2014/main" id="{42AE24FB-B290-98BB-4B69-06E01DF615F8}"/>
              </a:ext>
            </a:extLst>
          </p:cNvPr>
          <p:cNvSpPr txBox="1"/>
          <p:nvPr/>
        </p:nvSpPr>
        <p:spPr>
          <a:xfrm>
            <a:off x="3772494" y="3437214"/>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7" name="Google Shape;1603;p42">
            <a:extLst>
              <a:ext uri="{FF2B5EF4-FFF2-40B4-BE49-F238E27FC236}">
                <a16:creationId xmlns:a16="http://schemas.microsoft.com/office/drawing/2014/main" id="{32FFC287-19EC-EDC1-3BB0-C527225151A3}"/>
              </a:ext>
            </a:extLst>
          </p:cNvPr>
          <p:cNvSpPr txBox="1"/>
          <p:nvPr/>
        </p:nvSpPr>
        <p:spPr>
          <a:xfrm>
            <a:off x="3597672" y="253140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sp>
        <p:nvSpPr>
          <p:cNvPr id="18" name="Google Shape;1603;p42">
            <a:extLst>
              <a:ext uri="{FF2B5EF4-FFF2-40B4-BE49-F238E27FC236}">
                <a16:creationId xmlns:a16="http://schemas.microsoft.com/office/drawing/2014/main" id="{73992D83-1235-A2B9-1143-2B98568E7710}"/>
              </a:ext>
            </a:extLst>
          </p:cNvPr>
          <p:cNvSpPr txBox="1"/>
          <p:nvPr/>
        </p:nvSpPr>
        <p:spPr>
          <a:xfrm>
            <a:off x="3874877" y="1672918"/>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1</a:t>
            </a:r>
          </a:p>
        </p:txBody>
      </p:sp>
      <p:cxnSp>
        <p:nvCxnSpPr>
          <p:cNvPr id="2" name="Conector recto de flecha 1">
            <a:extLst>
              <a:ext uri="{FF2B5EF4-FFF2-40B4-BE49-F238E27FC236}">
                <a16:creationId xmlns:a16="http://schemas.microsoft.com/office/drawing/2014/main" id="{C79106C0-A2A4-F2C3-1006-E2EA376D74E0}"/>
              </a:ext>
            </a:extLst>
          </p:cNvPr>
          <p:cNvCxnSpPr>
            <a:cxnSpLocks/>
          </p:cNvCxnSpPr>
          <p:nvPr/>
        </p:nvCxnSpPr>
        <p:spPr>
          <a:xfrm>
            <a:off x="2515301" y="3907895"/>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 name="Conector recto de flecha 2">
            <a:extLst>
              <a:ext uri="{FF2B5EF4-FFF2-40B4-BE49-F238E27FC236}">
                <a16:creationId xmlns:a16="http://schemas.microsoft.com/office/drawing/2014/main" id="{357A6234-FE2C-D06D-E6E9-B8467E9C9160}"/>
              </a:ext>
            </a:extLst>
          </p:cNvPr>
          <p:cNvCxnSpPr>
            <a:cxnSpLocks/>
          </p:cNvCxnSpPr>
          <p:nvPr/>
        </p:nvCxnSpPr>
        <p:spPr>
          <a:xfrm flipV="1">
            <a:off x="2518781" y="3690878"/>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 name="Conector recto de flecha 3">
            <a:extLst>
              <a:ext uri="{FF2B5EF4-FFF2-40B4-BE49-F238E27FC236}">
                <a16:creationId xmlns:a16="http://schemas.microsoft.com/office/drawing/2014/main" id="{F58F781B-3849-CC3D-CB86-D0FB8AD0F5BC}"/>
              </a:ext>
            </a:extLst>
          </p:cNvPr>
          <p:cNvCxnSpPr>
            <a:cxnSpLocks/>
          </p:cNvCxnSpPr>
          <p:nvPr/>
        </p:nvCxnSpPr>
        <p:spPr>
          <a:xfrm flipV="1">
            <a:off x="2515301" y="3497181"/>
            <a:ext cx="16874" cy="4363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CuadroTexto 4">
            <a:extLst>
              <a:ext uri="{FF2B5EF4-FFF2-40B4-BE49-F238E27FC236}">
                <a16:creationId xmlns:a16="http://schemas.microsoft.com/office/drawing/2014/main" id="{6C61567D-619C-853E-CB8F-23F6877FE630}"/>
              </a:ext>
            </a:extLst>
          </p:cNvPr>
          <p:cNvSpPr txBox="1"/>
          <p:nvPr/>
        </p:nvSpPr>
        <p:spPr>
          <a:xfrm>
            <a:off x="2824383" y="4314661"/>
            <a:ext cx="371537" cy="307777"/>
          </a:xfrm>
          <a:prstGeom prst="rect">
            <a:avLst/>
          </a:prstGeom>
          <a:noFill/>
        </p:spPr>
        <p:txBody>
          <a:bodyPr wrap="square" rtlCol="0">
            <a:spAutoFit/>
          </a:bodyPr>
          <a:lstStyle/>
          <a:p>
            <a:r>
              <a:rPr lang="es-ES" dirty="0">
                <a:highlight>
                  <a:srgbClr val="00FF00"/>
                </a:highlight>
              </a:rPr>
              <a:t>x0</a:t>
            </a:r>
            <a:endParaRPr lang="es-MX" dirty="0">
              <a:highlight>
                <a:srgbClr val="00FF00"/>
              </a:highlight>
            </a:endParaRPr>
          </a:p>
        </p:txBody>
      </p:sp>
      <p:sp>
        <p:nvSpPr>
          <p:cNvPr id="6" name="CuadroTexto 5">
            <a:extLst>
              <a:ext uri="{FF2B5EF4-FFF2-40B4-BE49-F238E27FC236}">
                <a16:creationId xmlns:a16="http://schemas.microsoft.com/office/drawing/2014/main" id="{B47B26AB-CFAD-CA15-B86E-75A0B5DD0FC9}"/>
              </a:ext>
            </a:extLst>
          </p:cNvPr>
          <p:cNvSpPr txBox="1"/>
          <p:nvPr/>
        </p:nvSpPr>
        <p:spPr>
          <a:xfrm>
            <a:off x="2965625" y="3497181"/>
            <a:ext cx="371536" cy="307777"/>
          </a:xfrm>
          <a:prstGeom prst="rect">
            <a:avLst/>
          </a:prstGeom>
          <a:noFill/>
        </p:spPr>
        <p:txBody>
          <a:bodyPr wrap="square" rtlCol="0">
            <a:spAutoFit/>
          </a:bodyPr>
          <a:lstStyle/>
          <a:p>
            <a:r>
              <a:rPr lang="es-ES" dirty="0">
                <a:highlight>
                  <a:srgbClr val="FFFF00"/>
                </a:highlight>
              </a:rPr>
              <a:t>y0</a:t>
            </a:r>
            <a:endParaRPr lang="es-MX" dirty="0">
              <a:highlight>
                <a:srgbClr val="FFFF00"/>
              </a:highlight>
            </a:endParaRPr>
          </a:p>
        </p:txBody>
      </p:sp>
      <p:sp>
        <p:nvSpPr>
          <p:cNvPr id="13" name="CuadroTexto 12">
            <a:extLst>
              <a:ext uri="{FF2B5EF4-FFF2-40B4-BE49-F238E27FC236}">
                <a16:creationId xmlns:a16="http://schemas.microsoft.com/office/drawing/2014/main" id="{27D5A568-4804-79FC-FB6B-D12FF8783ED3}"/>
              </a:ext>
            </a:extLst>
          </p:cNvPr>
          <p:cNvSpPr txBox="1"/>
          <p:nvPr/>
        </p:nvSpPr>
        <p:spPr>
          <a:xfrm>
            <a:off x="2397325" y="3111364"/>
            <a:ext cx="371537" cy="307777"/>
          </a:xfrm>
          <a:prstGeom prst="rect">
            <a:avLst/>
          </a:prstGeom>
          <a:noFill/>
        </p:spPr>
        <p:txBody>
          <a:bodyPr wrap="square" rtlCol="0">
            <a:spAutoFit/>
          </a:bodyPr>
          <a:lstStyle/>
          <a:p>
            <a:r>
              <a:rPr lang="es-ES" dirty="0">
                <a:highlight>
                  <a:srgbClr val="00FFFF"/>
                </a:highlight>
              </a:rPr>
              <a:t>z0</a:t>
            </a:r>
            <a:endParaRPr lang="es-MX" dirty="0">
              <a:highlight>
                <a:srgbClr val="00FFFF"/>
              </a:highlight>
            </a:endParaRPr>
          </a:p>
        </p:txBody>
      </p:sp>
      <p:cxnSp>
        <p:nvCxnSpPr>
          <p:cNvPr id="23" name="Conector recto de flecha 22">
            <a:extLst>
              <a:ext uri="{FF2B5EF4-FFF2-40B4-BE49-F238E27FC236}">
                <a16:creationId xmlns:a16="http://schemas.microsoft.com/office/drawing/2014/main" id="{97F76677-3BC1-BA5A-BEA7-D6634EE1ED5B}"/>
              </a:ext>
            </a:extLst>
          </p:cNvPr>
          <p:cNvCxnSpPr>
            <a:cxnSpLocks/>
          </p:cNvCxnSpPr>
          <p:nvPr/>
        </p:nvCxnSpPr>
        <p:spPr>
          <a:xfrm>
            <a:off x="2565538" y="2560277"/>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Conector recto de flecha 23">
            <a:extLst>
              <a:ext uri="{FF2B5EF4-FFF2-40B4-BE49-F238E27FC236}">
                <a16:creationId xmlns:a16="http://schemas.microsoft.com/office/drawing/2014/main" id="{D14BE0F1-A294-3DD8-2965-7F45DB8FED76}"/>
              </a:ext>
            </a:extLst>
          </p:cNvPr>
          <p:cNvCxnSpPr>
            <a:cxnSpLocks/>
          </p:cNvCxnSpPr>
          <p:nvPr/>
        </p:nvCxnSpPr>
        <p:spPr>
          <a:xfrm flipV="1">
            <a:off x="2569018" y="2343260"/>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Conector recto de flecha 24">
            <a:extLst>
              <a:ext uri="{FF2B5EF4-FFF2-40B4-BE49-F238E27FC236}">
                <a16:creationId xmlns:a16="http://schemas.microsoft.com/office/drawing/2014/main" id="{42A6EEA6-977E-334F-08B4-322EA4221A70}"/>
              </a:ext>
            </a:extLst>
          </p:cNvPr>
          <p:cNvCxnSpPr>
            <a:cxnSpLocks/>
          </p:cNvCxnSpPr>
          <p:nvPr/>
        </p:nvCxnSpPr>
        <p:spPr>
          <a:xfrm flipV="1">
            <a:off x="2565538" y="2149563"/>
            <a:ext cx="16874" cy="436314"/>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6" name="CuadroTexto 25">
            <a:extLst>
              <a:ext uri="{FF2B5EF4-FFF2-40B4-BE49-F238E27FC236}">
                <a16:creationId xmlns:a16="http://schemas.microsoft.com/office/drawing/2014/main" id="{73C1A0CD-2AC2-A19C-15B4-2E3872A7F31A}"/>
              </a:ext>
            </a:extLst>
          </p:cNvPr>
          <p:cNvSpPr txBox="1"/>
          <p:nvPr/>
        </p:nvSpPr>
        <p:spPr>
          <a:xfrm>
            <a:off x="2874620" y="2967043"/>
            <a:ext cx="371537" cy="307777"/>
          </a:xfrm>
          <a:prstGeom prst="rect">
            <a:avLst/>
          </a:prstGeom>
          <a:noFill/>
        </p:spPr>
        <p:txBody>
          <a:bodyPr wrap="square" rtlCol="0">
            <a:spAutoFit/>
          </a:bodyPr>
          <a:lstStyle/>
          <a:p>
            <a:r>
              <a:rPr lang="es-ES" dirty="0">
                <a:highlight>
                  <a:srgbClr val="00FF00"/>
                </a:highlight>
              </a:rPr>
              <a:t>x1</a:t>
            </a:r>
            <a:endParaRPr lang="es-MX" dirty="0">
              <a:highlight>
                <a:srgbClr val="00FF00"/>
              </a:highlight>
            </a:endParaRPr>
          </a:p>
        </p:txBody>
      </p:sp>
      <p:sp>
        <p:nvSpPr>
          <p:cNvPr id="27" name="CuadroTexto 26">
            <a:extLst>
              <a:ext uri="{FF2B5EF4-FFF2-40B4-BE49-F238E27FC236}">
                <a16:creationId xmlns:a16="http://schemas.microsoft.com/office/drawing/2014/main" id="{B2B3046C-F329-6E66-3D87-44EE79093BDB}"/>
              </a:ext>
            </a:extLst>
          </p:cNvPr>
          <p:cNvSpPr txBox="1"/>
          <p:nvPr/>
        </p:nvSpPr>
        <p:spPr>
          <a:xfrm>
            <a:off x="3039445" y="2155367"/>
            <a:ext cx="371536" cy="307777"/>
          </a:xfrm>
          <a:prstGeom prst="rect">
            <a:avLst/>
          </a:prstGeom>
          <a:noFill/>
        </p:spPr>
        <p:txBody>
          <a:bodyPr wrap="square" rtlCol="0">
            <a:spAutoFit/>
          </a:bodyPr>
          <a:lstStyle/>
          <a:p>
            <a:r>
              <a:rPr lang="es-ES" dirty="0">
                <a:highlight>
                  <a:srgbClr val="FFFF00"/>
                </a:highlight>
              </a:rPr>
              <a:t>y1</a:t>
            </a:r>
            <a:endParaRPr lang="es-MX" dirty="0">
              <a:highlight>
                <a:srgbClr val="FFFF00"/>
              </a:highlight>
            </a:endParaRPr>
          </a:p>
        </p:txBody>
      </p:sp>
      <p:sp>
        <p:nvSpPr>
          <p:cNvPr id="28" name="CuadroTexto 27">
            <a:extLst>
              <a:ext uri="{FF2B5EF4-FFF2-40B4-BE49-F238E27FC236}">
                <a16:creationId xmlns:a16="http://schemas.microsoft.com/office/drawing/2014/main" id="{0A0AD807-1BE2-CB9E-C6C2-F9108BD9931B}"/>
              </a:ext>
            </a:extLst>
          </p:cNvPr>
          <p:cNvSpPr txBox="1"/>
          <p:nvPr/>
        </p:nvSpPr>
        <p:spPr>
          <a:xfrm>
            <a:off x="2447562" y="1763746"/>
            <a:ext cx="371537" cy="307777"/>
          </a:xfrm>
          <a:prstGeom prst="rect">
            <a:avLst/>
          </a:prstGeom>
          <a:noFill/>
        </p:spPr>
        <p:txBody>
          <a:bodyPr wrap="square" rtlCol="0">
            <a:spAutoFit/>
          </a:bodyPr>
          <a:lstStyle/>
          <a:p>
            <a:r>
              <a:rPr lang="es-ES" dirty="0">
                <a:highlight>
                  <a:srgbClr val="00FFFF"/>
                </a:highlight>
              </a:rPr>
              <a:t>z1</a:t>
            </a:r>
            <a:endParaRPr lang="es-MX" dirty="0">
              <a:highlight>
                <a:srgbClr val="00FFFF"/>
              </a:highlight>
            </a:endParaRPr>
          </a:p>
        </p:txBody>
      </p:sp>
      <p:cxnSp>
        <p:nvCxnSpPr>
          <p:cNvPr id="14" name="Conector recto de flecha 13">
            <a:extLst>
              <a:ext uri="{FF2B5EF4-FFF2-40B4-BE49-F238E27FC236}">
                <a16:creationId xmlns:a16="http://schemas.microsoft.com/office/drawing/2014/main" id="{14CF8D2B-21B6-F59C-AAB8-0B4C12708A64}"/>
              </a:ext>
            </a:extLst>
          </p:cNvPr>
          <p:cNvCxnSpPr>
            <a:cxnSpLocks/>
          </p:cNvCxnSpPr>
          <p:nvPr/>
        </p:nvCxnSpPr>
        <p:spPr>
          <a:xfrm>
            <a:off x="5498200" y="2760689"/>
            <a:ext cx="371537" cy="34363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Conector recto de flecha 14">
            <a:extLst>
              <a:ext uri="{FF2B5EF4-FFF2-40B4-BE49-F238E27FC236}">
                <a16:creationId xmlns:a16="http://schemas.microsoft.com/office/drawing/2014/main" id="{1A299444-5BF9-E6F0-87C9-71DABB165DC1}"/>
              </a:ext>
            </a:extLst>
          </p:cNvPr>
          <p:cNvCxnSpPr>
            <a:cxnSpLocks/>
          </p:cNvCxnSpPr>
          <p:nvPr/>
        </p:nvCxnSpPr>
        <p:spPr>
          <a:xfrm flipV="1">
            <a:off x="5501680" y="2511338"/>
            <a:ext cx="451171" cy="24925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ector recto de flecha 21">
            <a:extLst>
              <a:ext uri="{FF2B5EF4-FFF2-40B4-BE49-F238E27FC236}">
                <a16:creationId xmlns:a16="http://schemas.microsoft.com/office/drawing/2014/main" id="{FA091905-BF15-C62A-891D-DE16A977640D}"/>
              </a:ext>
            </a:extLst>
          </p:cNvPr>
          <p:cNvCxnSpPr>
            <a:cxnSpLocks/>
          </p:cNvCxnSpPr>
          <p:nvPr/>
        </p:nvCxnSpPr>
        <p:spPr>
          <a:xfrm>
            <a:off x="5498200" y="2753955"/>
            <a:ext cx="0" cy="46975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9" name="CuadroTexto 28">
            <a:extLst>
              <a:ext uri="{FF2B5EF4-FFF2-40B4-BE49-F238E27FC236}">
                <a16:creationId xmlns:a16="http://schemas.microsoft.com/office/drawing/2014/main" id="{A15B0B02-9B42-2C7C-8C39-3BDCCA252A64}"/>
              </a:ext>
            </a:extLst>
          </p:cNvPr>
          <p:cNvSpPr txBox="1"/>
          <p:nvPr/>
        </p:nvSpPr>
        <p:spPr>
          <a:xfrm>
            <a:off x="5814595" y="3120932"/>
            <a:ext cx="371537" cy="307777"/>
          </a:xfrm>
          <a:prstGeom prst="rect">
            <a:avLst/>
          </a:prstGeom>
          <a:noFill/>
        </p:spPr>
        <p:txBody>
          <a:bodyPr wrap="square" rtlCol="0">
            <a:spAutoFit/>
          </a:bodyPr>
          <a:lstStyle/>
          <a:p>
            <a:r>
              <a:rPr lang="es-ES" dirty="0">
                <a:highlight>
                  <a:srgbClr val="00FF00"/>
                </a:highlight>
              </a:rPr>
              <a:t>x2</a:t>
            </a:r>
            <a:endParaRPr lang="es-MX" dirty="0">
              <a:highlight>
                <a:srgbClr val="00FF00"/>
              </a:highlight>
            </a:endParaRPr>
          </a:p>
        </p:txBody>
      </p:sp>
      <p:sp>
        <p:nvSpPr>
          <p:cNvPr id="30" name="CuadroTexto 29">
            <a:extLst>
              <a:ext uri="{FF2B5EF4-FFF2-40B4-BE49-F238E27FC236}">
                <a16:creationId xmlns:a16="http://schemas.microsoft.com/office/drawing/2014/main" id="{1EF8278A-DD83-15AB-2B72-DE4C7C58828A}"/>
              </a:ext>
            </a:extLst>
          </p:cNvPr>
          <p:cNvSpPr txBox="1"/>
          <p:nvPr/>
        </p:nvSpPr>
        <p:spPr>
          <a:xfrm>
            <a:off x="5265219" y="3230445"/>
            <a:ext cx="371536" cy="307777"/>
          </a:xfrm>
          <a:prstGeom prst="rect">
            <a:avLst/>
          </a:prstGeom>
          <a:noFill/>
        </p:spPr>
        <p:txBody>
          <a:bodyPr wrap="square" rtlCol="0">
            <a:spAutoFit/>
          </a:bodyPr>
          <a:lstStyle/>
          <a:p>
            <a:r>
              <a:rPr lang="es-ES" dirty="0">
                <a:highlight>
                  <a:srgbClr val="FFFF00"/>
                </a:highlight>
              </a:rPr>
              <a:t>y2</a:t>
            </a:r>
            <a:endParaRPr lang="es-MX" dirty="0">
              <a:highlight>
                <a:srgbClr val="FFFF00"/>
              </a:highlight>
            </a:endParaRPr>
          </a:p>
        </p:txBody>
      </p:sp>
      <p:sp>
        <p:nvSpPr>
          <p:cNvPr id="31" name="CuadroTexto 30">
            <a:extLst>
              <a:ext uri="{FF2B5EF4-FFF2-40B4-BE49-F238E27FC236}">
                <a16:creationId xmlns:a16="http://schemas.microsoft.com/office/drawing/2014/main" id="{1525D6A1-4033-7DFD-CA70-6AE67C0B8F4E}"/>
              </a:ext>
            </a:extLst>
          </p:cNvPr>
          <p:cNvSpPr txBox="1"/>
          <p:nvPr/>
        </p:nvSpPr>
        <p:spPr>
          <a:xfrm>
            <a:off x="5932829" y="2309256"/>
            <a:ext cx="371537" cy="307777"/>
          </a:xfrm>
          <a:prstGeom prst="rect">
            <a:avLst/>
          </a:prstGeom>
          <a:noFill/>
        </p:spPr>
        <p:txBody>
          <a:bodyPr wrap="square" rtlCol="0">
            <a:spAutoFit/>
          </a:bodyPr>
          <a:lstStyle/>
          <a:p>
            <a:r>
              <a:rPr lang="es-ES" dirty="0">
                <a:highlight>
                  <a:srgbClr val="00FFFF"/>
                </a:highlight>
              </a:rPr>
              <a:t>z2</a:t>
            </a:r>
            <a:endParaRPr lang="es-MX" dirty="0">
              <a:highlight>
                <a:srgbClr val="00FFFF"/>
              </a:highlight>
            </a:endParaRPr>
          </a:p>
        </p:txBody>
      </p:sp>
      <p:sp>
        <p:nvSpPr>
          <p:cNvPr id="7" name="Google Shape;1603;p42">
            <a:extLst>
              <a:ext uri="{FF2B5EF4-FFF2-40B4-BE49-F238E27FC236}">
                <a16:creationId xmlns:a16="http://schemas.microsoft.com/office/drawing/2014/main" id="{B8E0743B-D6A6-49EB-27EE-1E3E0278058B}"/>
              </a:ext>
            </a:extLst>
          </p:cNvPr>
          <p:cNvSpPr txBox="1"/>
          <p:nvPr/>
        </p:nvSpPr>
        <p:spPr>
          <a:xfrm>
            <a:off x="1269884" y="2764211"/>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Ninguna</a:t>
            </a:r>
          </a:p>
        </p:txBody>
      </p:sp>
      <p:sp>
        <p:nvSpPr>
          <p:cNvPr id="8" name="Google Shape;1603;p42">
            <a:extLst>
              <a:ext uri="{FF2B5EF4-FFF2-40B4-BE49-F238E27FC236}">
                <a16:creationId xmlns:a16="http://schemas.microsoft.com/office/drawing/2014/main" id="{9F10AE12-673B-3B21-DFBF-691147ED6609}"/>
              </a:ext>
            </a:extLst>
          </p:cNvPr>
          <p:cNvSpPr txBox="1"/>
          <p:nvPr/>
        </p:nvSpPr>
        <p:spPr>
          <a:xfrm>
            <a:off x="4430105" y="1262705"/>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spTree>
    <p:extLst>
      <p:ext uri="{BB962C8B-B14F-4D97-AF65-F5344CB8AC3E}">
        <p14:creationId xmlns:p14="http://schemas.microsoft.com/office/powerpoint/2010/main" val="404890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ppt_x"/>
                                          </p:val>
                                        </p:tav>
                                        <p:tav tm="100000">
                                          <p:val>
                                            <p:strVal val="#ppt_x"/>
                                          </p:val>
                                        </p:tav>
                                      </p:tavLst>
                                    </p:anim>
                                    <p:anim calcmode="lin" valueType="num">
                                      <p:cBhvr additive="base">
                                        <p:cTn id="3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2E544300-E3FB-77D2-F0B2-D3ED48337864}"/>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DC4254FE-C425-FBDD-9066-C2B7281D7C1C}"/>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35DB10F-C600-C3BE-20EF-CFA0816D25D5}"/>
              </a:ext>
            </a:extLst>
          </p:cNvPr>
          <p:cNvSpPr txBox="1">
            <a:spLocks/>
          </p:cNvSpPr>
          <p:nvPr/>
        </p:nvSpPr>
        <p:spPr>
          <a:xfrm>
            <a:off x="292102" y="485474"/>
            <a:ext cx="7511109"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Solución</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de la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Evaluación</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7D76AF84-8EF0-7588-60BD-8B0B6AABB992}"/>
              </a:ext>
            </a:extLst>
          </p:cNvPr>
          <p:cNvCxnSpPr/>
          <p:nvPr/>
        </p:nvCxnSpPr>
        <p:spPr>
          <a:xfrm rot="5400000">
            <a:off x="191552" y="797243"/>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a:extLst>
              <a:ext uri="{FF2B5EF4-FFF2-40B4-BE49-F238E27FC236}">
                <a16:creationId xmlns:a16="http://schemas.microsoft.com/office/drawing/2014/main" id="{2923A3CF-2FE2-913B-6BA4-BC0D5681258D}"/>
              </a:ext>
            </a:extLst>
          </p:cNvPr>
          <p:cNvSpPr txBox="1">
            <a:spLocks/>
          </p:cNvSpPr>
          <p:nvPr/>
        </p:nvSpPr>
        <p:spPr>
          <a:xfrm>
            <a:off x="7139353" y="4885577"/>
            <a:ext cx="2313052" cy="281648"/>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7" name="Imagen 6">
            <a:extLst>
              <a:ext uri="{FF2B5EF4-FFF2-40B4-BE49-F238E27FC236}">
                <a16:creationId xmlns:a16="http://schemas.microsoft.com/office/drawing/2014/main" id="{5EC81144-CF75-8881-5B7F-EDE1D2833098}"/>
              </a:ext>
            </a:extLst>
          </p:cNvPr>
          <p:cNvPicPr>
            <a:picLocks noChangeAspect="1"/>
          </p:cNvPicPr>
          <p:nvPr/>
        </p:nvPicPr>
        <p:blipFill>
          <a:blip r:embed="rId4"/>
          <a:stretch>
            <a:fillRect/>
          </a:stretch>
        </p:blipFill>
        <p:spPr>
          <a:xfrm>
            <a:off x="2850903" y="2021213"/>
            <a:ext cx="2701139" cy="2709660"/>
          </a:xfrm>
          <a:prstGeom prst="rect">
            <a:avLst/>
          </a:prstGeom>
        </p:spPr>
      </p:pic>
      <p:sp>
        <p:nvSpPr>
          <p:cNvPr id="21" name="Google Shape;1603;p42">
            <a:extLst>
              <a:ext uri="{FF2B5EF4-FFF2-40B4-BE49-F238E27FC236}">
                <a16:creationId xmlns:a16="http://schemas.microsoft.com/office/drawing/2014/main" id="{35444896-FAB9-AD28-5F5E-97F7931769CB}"/>
              </a:ext>
            </a:extLst>
          </p:cNvPr>
          <p:cNvSpPr txBox="1"/>
          <p:nvPr/>
        </p:nvSpPr>
        <p:spPr>
          <a:xfrm>
            <a:off x="3522810" y="4058243"/>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9" name="Google Shape;1603;p42">
            <a:extLst>
              <a:ext uri="{FF2B5EF4-FFF2-40B4-BE49-F238E27FC236}">
                <a16:creationId xmlns:a16="http://schemas.microsoft.com/office/drawing/2014/main" id="{E2A75A17-15C5-E601-40FD-54BD44485952}"/>
              </a:ext>
            </a:extLst>
          </p:cNvPr>
          <p:cNvSpPr txBox="1"/>
          <p:nvPr/>
        </p:nvSpPr>
        <p:spPr>
          <a:xfrm>
            <a:off x="3400280" y="3269920"/>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20" name="Google Shape;1603;p42">
            <a:extLst>
              <a:ext uri="{FF2B5EF4-FFF2-40B4-BE49-F238E27FC236}">
                <a16:creationId xmlns:a16="http://schemas.microsoft.com/office/drawing/2014/main" id="{7A33A965-C805-7E1A-EF2A-D0E2998FC2D2}"/>
              </a:ext>
            </a:extLst>
          </p:cNvPr>
          <p:cNvSpPr txBox="1"/>
          <p:nvPr/>
        </p:nvSpPr>
        <p:spPr>
          <a:xfrm>
            <a:off x="3184773" y="2000885"/>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8" name="Google Shape;1603;p42">
            <a:extLst>
              <a:ext uri="{FF2B5EF4-FFF2-40B4-BE49-F238E27FC236}">
                <a16:creationId xmlns:a16="http://schemas.microsoft.com/office/drawing/2014/main" id="{993423E1-5A6B-01D4-0866-C4276C5AB294}"/>
              </a:ext>
            </a:extLst>
          </p:cNvPr>
          <p:cNvSpPr txBox="1"/>
          <p:nvPr/>
        </p:nvSpPr>
        <p:spPr>
          <a:xfrm>
            <a:off x="4422557" y="1928205"/>
            <a:ext cx="330569"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0" name="Google Shape;1603;p42">
            <a:extLst>
              <a:ext uri="{FF2B5EF4-FFF2-40B4-BE49-F238E27FC236}">
                <a16:creationId xmlns:a16="http://schemas.microsoft.com/office/drawing/2014/main" id="{FB98D3A1-093C-DD19-BFA9-3CC642871D8A}"/>
              </a:ext>
            </a:extLst>
          </p:cNvPr>
          <p:cNvSpPr txBox="1"/>
          <p:nvPr/>
        </p:nvSpPr>
        <p:spPr>
          <a:xfrm>
            <a:off x="5163901" y="2050461"/>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sp>
        <p:nvSpPr>
          <p:cNvPr id="12" name="Google Shape;1603;p42">
            <a:extLst>
              <a:ext uri="{FF2B5EF4-FFF2-40B4-BE49-F238E27FC236}">
                <a16:creationId xmlns:a16="http://schemas.microsoft.com/office/drawing/2014/main" id="{CB66ADDC-E4C5-9A0D-6328-0CDF2A8FE2AD}"/>
              </a:ext>
            </a:extLst>
          </p:cNvPr>
          <p:cNvSpPr txBox="1"/>
          <p:nvPr/>
        </p:nvSpPr>
        <p:spPr>
          <a:xfrm>
            <a:off x="4640074" y="2801447"/>
            <a:ext cx="38814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0</a:t>
            </a:r>
          </a:p>
        </p:txBody>
      </p:sp>
      <p:cxnSp>
        <p:nvCxnSpPr>
          <p:cNvPr id="2" name="Conector recto de flecha 1">
            <a:extLst>
              <a:ext uri="{FF2B5EF4-FFF2-40B4-BE49-F238E27FC236}">
                <a16:creationId xmlns:a16="http://schemas.microsoft.com/office/drawing/2014/main" id="{E2AA0E6D-07C7-A644-66A3-9E756268EAD2}"/>
              </a:ext>
            </a:extLst>
          </p:cNvPr>
          <p:cNvCxnSpPr>
            <a:cxnSpLocks/>
          </p:cNvCxnSpPr>
          <p:nvPr/>
        </p:nvCxnSpPr>
        <p:spPr>
          <a:xfrm>
            <a:off x="2444625" y="4364253"/>
            <a:ext cx="397482" cy="4540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 name="Conector recto de flecha 2">
            <a:extLst>
              <a:ext uri="{FF2B5EF4-FFF2-40B4-BE49-F238E27FC236}">
                <a16:creationId xmlns:a16="http://schemas.microsoft.com/office/drawing/2014/main" id="{DDA52A75-A960-D69A-FF57-8B161F134405}"/>
              </a:ext>
            </a:extLst>
          </p:cNvPr>
          <p:cNvCxnSpPr>
            <a:cxnSpLocks/>
          </p:cNvCxnSpPr>
          <p:nvPr/>
        </p:nvCxnSpPr>
        <p:spPr>
          <a:xfrm flipH="1">
            <a:off x="2192164" y="4336556"/>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4" name="Conector recto de flecha 3">
            <a:extLst>
              <a:ext uri="{FF2B5EF4-FFF2-40B4-BE49-F238E27FC236}">
                <a16:creationId xmlns:a16="http://schemas.microsoft.com/office/drawing/2014/main" id="{930C91A6-F3D5-7F62-0F12-5E2D22983FD5}"/>
              </a:ext>
            </a:extLst>
          </p:cNvPr>
          <p:cNvCxnSpPr>
            <a:cxnSpLocks/>
          </p:cNvCxnSpPr>
          <p:nvPr/>
        </p:nvCxnSpPr>
        <p:spPr>
          <a:xfrm flipV="1">
            <a:off x="2438891" y="3900114"/>
            <a:ext cx="0" cy="47184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 name="CuadroTexto 4">
            <a:extLst>
              <a:ext uri="{FF2B5EF4-FFF2-40B4-BE49-F238E27FC236}">
                <a16:creationId xmlns:a16="http://schemas.microsoft.com/office/drawing/2014/main" id="{7393C8E0-CDB6-855E-30A9-1712EECC5580}"/>
              </a:ext>
            </a:extLst>
          </p:cNvPr>
          <p:cNvSpPr txBox="1"/>
          <p:nvPr/>
        </p:nvSpPr>
        <p:spPr>
          <a:xfrm>
            <a:off x="1884452" y="4423096"/>
            <a:ext cx="371537" cy="307777"/>
          </a:xfrm>
          <a:prstGeom prst="rect">
            <a:avLst/>
          </a:prstGeom>
          <a:noFill/>
        </p:spPr>
        <p:txBody>
          <a:bodyPr wrap="square" rtlCol="0">
            <a:spAutoFit/>
          </a:bodyPr>
          <a:lstStyle/>
          <a:p>
            <a:r>
              <a:rPr lang="es-ES" dirty="0">
                <a:highlight>
                  <a:srgbClr val="00FF00"/>
                </a:highlight>
              </a:rPr>
              <a:t>x0</a:t>
            </a:r>
            <a:endParaRPr lang="es-MX" dirty="0">
              <a:highlight>
                <a:srgbClr val="00FF00"/>
              </a:highlight>
            </a:endParaRPr>
          </a:p>
        </p:txBody>
      </p:sp>
      <p:sp>
        <p:nvSpPr>
          <p:cNvPr id="6" name="CuadroTexto 5">
            <a:extLst>
              <a:ext uri="{FF2B5EF4-FFF2-40B4-BE49-F238E27FC236}">
                <a16:creationId xmlns:a16="http://schemas.microsoft.com/office/drawing/2014/main" id="{5F777FBD-21A9-3EE9-8013-23C2086EB75E}"/>
              </a:ext>
            </a:extLst>
          </p:cNvPr>
          <p:cNvSpPr txBox="1"/>
          <p:nvPr/>
        </p:nvSpPr>
        <p:spPr>
          <a:xfrm>
            <a:off x="2543191" y="4371963"/>
            <a:ext cx="371536" cy="307777"/>
          </a:xfrm>
          <a:prstGeom prst="rect">
            <a:avLst/>
          </a:prstGeom>
          <a:noFill/>
        </p:spPr>
        <p:txBody>
          <a:bodyPr wrap="square" rtlCol="0">
            <a:spAutoFit/>
          </a:bodyPr>
          <a:lstStyle/>
          <a:p>
            <a:r>
              <a:rPr lang="es-ES" dirty="0">
                <a:highlight>
                  <a:srgbClr val="FFFF00"/>
                </a:highlight>
              </a:rPr>
              <a:t>y0</a:t>
            </a:r>
            <a:endParaRPr lang="es-MX" dirty="0">
              <a:highlight>
                <a:srgbClr val="FFFF00"/>
              </a:highlight>
            </a:endParaRPr>
          </a:p>
        </p:txBody>
      </p:sp>
      <p:sp>
        <p:nvSpPr>
          <p:cNvPr id="13" name="CuadroTexto 12">
            <a:extLst>
              <a:ext uri="{FF2B5EF4-FFF2-40B4-BE49-F238E27FC236}">
                <a16:creationId xmlns:a16="http://schemas.microsoft.com/office/drawing/2014/main" id="{F62401A7-5679-E543-B7A6-723E119AD433}"/>
              </a:ext>
            </a:extLst>
          </p:cNvPr>
          <p:cNvSpPr txBox="1"/>
          <p:nvPr/>
        </p:nvSpPr>
        <p:spPr>
          <a:xfrm>
            <a:off x="2070221" y="3804422"/>
            <a:ext cx="371537" cy="307777"/>
          </a:xfrm>
          <a:prstGeom prst="rect">
            <a:avLst/>
          </a:prstGeom>
          <a:noFill/>
        </p:spPr>
        <p:txBody>
          <a:bodyPr wrap="square" rtlCol="0">
            <a:spAutoFit/>
          </a:bodyPr>
          <a:lstStyle/>
          <a:p>
            <a:r>
              <a:rPr lang="es-ES" dirty="0">
                <a:highlight>
                  <a:srgbClr val="00FFFF"/>
                </a:highlight>
              </a:rPr>
              <a:t>z0</a:t>
            </a:r>
            <a:endParaRPr lang="es-MX" dirty="0">
              <a:highlight>
                <a:srgbClr val="00FFFF"/>
              </a:highlight>
            </a:endParaRPr>
          </a:p>
        </p:txBody>
      </p:sp>
      <p:cxnSp>
        <p:nvCxnSpPr>
          <p:cNvPr id="49" name="Conector recto de flecha 48">
            <a:extLst>
              <a:ext uri="{FF2B5EF4-FFF2-40B4-BE49-F238E27FC236}">
                <a16:creationId xmlns:a16="http://schemas.microsoft.com/office/drawing/2014/main" id="{C3656D8F-D36E-BA6D-939B-4543E352D0DF}"/>
              </a:ext>
            </a:extLst>
          </p:cNvPr>
          <p:cNvCxnSpPr>
            <a:cxnSpLocks/>
          </p:cNvCxnSpPr>
          <p:nvPr/>
        </p:nvCxnSpPr>
        <p:spPr>
          <a:xfrm>
            <a:off x="2312836" y="3197717"/>
            <a:ext cx="407761" cy="648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0" name="Conector recto de flecha 49">
            <a:extLst>
              <a:ext uri="{FF2B5EF4-FFF2-40B4-BE49-F238E27FC236}">
                <a16:creationId xmlns:a16="http://schemas.microsoft.com/office/drawing/2014/main" id="{2A00A852-B438-217D-A6FC-B7225DE7BD8F}"/>
              </a:ext>
            </a:extLst>
          </p:cNvPr>
          <p:cNvCxnSpPr>
            <a:cxnSpLocks/>
          </p:cNvCxnSpPr>
          <p:nvPr/>
        </p:nvCxnSpPr>
        <p:spPr>
          <a:xfrm flipH="1">
            <a:off x="2048516" y="3202083"/>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51" name="Conector recto de flecha 50">
            <a:extLst>
              <a:ext uri="{FF2B5EF4-FFF2-40B4-BE49-F238E27FC236}">
                <a16:creationId xmlns:a16="http://schemas.microsoft.com/office/drawing/2014/main" id="{BFB15C0A-B977-9EEA-204E-070596952AB8}"/>
              </a:ext>
            </a:extLst>
          </p:cNvPr>
          <p:cNvCxnSpPr>
            <a:cxnSpLocks/>
          </p:cNvCxnSpPr>
          <p:nvPr/>
        </p:nvCxnSpPr>
        <p:spPr>
          <a:xfrm>
            <a:off x="2318492" y="3197717"/>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2" name="CuadroTexto 51">
            <a:extLst>
              <a:ext uri="{FF2B5EF4-FFF2-40B4-BE49-F238E27FC236}">
                <a16:creationId xmlns:a16="http://schemas.microsoft.com/office/drawing/2014/main" id="{BE5FB3E6-489A-5481-C2FB-63C54220E57F}"/>
              </a:ext>
            </a:extLst>
          </p:cNvPr>
          <p:cNvSpPr txBox="1"/>
          <p:nvPr/>
        </p:nvSpPr>
        <p:spPr>
          <a:xfrm>
            <a:off x="2289200" y="3394936"/>
            <a:ext cx="371537" cy="307777"/>
          </a:xfrm>
          <a:prstGeom prst="rect">
            <a:avLst/>
          </a:prstGeom>
          <a:noFill/>
        </p:spPr>
        <p:txBody>
          <a:bodyPr wrap="square" rtlCol="0">
            <a:spAutoFit/>
          </a:bodyPr>
          <a:lstStyle/>
          <a:p>
            <a:r>
              <a:rPr lang="es-ES" dirty="0">
                <a:highlight>
                  <a:srgbClr val="00FF00"/>
                </a:highlight>
              </a:rPr>
              <a:t>x1</a:t>
            </a:r>
            <a:endParaRPr lang="es-MX" dirty="0">
              <a:highlight>
                <a:srgbClr val="00FF00"/>
              </a:highlight>
            </a:endParaRPr>
          </a:p>
        </p:txBody>
      </p:sp>
      <p:sp>
        <p:nvSpPr>
          <p:cNvPr id="53" name="CuadroTexto 52">
            <a:extLst>
              <a:ext uri="{FF2B5EF4-FFF2-40B4-BE49-F238E27FC236}">
                <a16:creationId xmlns:a16="http://schemas.microsoft.com/office/drawing/2014/main" id="{50DE04AA-F77B-E853-6501-577613D870AE}"/>
              </a:ext>
            </a:extLst>
          </p:cNvPr>
          <p:cNvSpPr txBox="1"/>
          <p:nvPr/>
        </p:nvSpPr>
        <p:spPr>
          <a:xfrm>
            <a:off x="2494726" y="2861431"/>
            <a:ext cx="371536" cy="307777"/>
          </a:xfrm>
          <a:prstGeom prst="rect">
            <a:avLst/>
          </a:prstGeom>
          <a:noFill/>
        </p:spPr>
        <p:txBody>
          <a:bodyPr wrap="square" rtlCol="0">
            <a:spAutoFit/>
          </a:bodyPr>
          <a:lstStyle/>
          <a:p>
            <a:r>
              <a:rPr lang="es-ES" dirty="0">
                <a:highlight>
                  <a:srgbClr val="FFFF00"/>
                </a:highlight>
              </a:rPr>
              <a:t>y1</a:t>
            </a:r>
            <a:endParaRPr lang="es-MX" dirty="0">
              <a:highlight>
                <a:srgbClr val="FFFF00"/>
              </a:highlight>
            </a:endParaRPr>
          </a:p>
        </p:txBody>
      </p:sp>
      <p:sp>
        <p:nvSpPr>
          <p:cNvPr id="54" name="CuadroTexto 53">
            <a:extLst>
              <a:ext uri="{FF2B5EF4-FFF2-40B4-BE49-F238E27FC236}">
                <a16:creationId xmlns:a16="http://schemas.microsoft.com/office/drawing/2014/main" id="{2F8325E6-3715-A553-A6E2-F800FCD27575}"/>
              </a:ext>
            </a:extLst>
          </p:cNvPr>
          <p:cNvSpPr txBox="1"/>
          <p:nvPr/>
        </p:nvSpPr>
        <p:spPr>
          <a:xfrm>
            <a:off x="1725011" y="3116031"/>
            <a:ext cx="371537" cy="307777"/>
          </a:xfrm>
          <a:prstGeom prst="rect">
            <a:avLst/>
          </a:prstGeom>
          <a:noFill/>
        </p:spPr>
        <p:txBody>
          <a:bodyPr wrap="square" rtlCol="0">
            <a:spAutoFit/>
          </a:bodyPr>
          <a:lstStyle/>
          <a:p>
            <a:r>
              <a:rPr lang="es-ES" dirty="0">
                <a:highlight>
                  <a:srgbClr val="00FFFF"/>
                </a:highlight>
              </a:rPr>
              <a:t>z1</a:t>
            </a:r>
            <a:endParaRPr lang="es-MX" dirty="0">
              <a:highlight>
                <a:srgbClr val="00FFFF"/>
              </a:highlight>
            </a:endParaRPr>
          </a:p>
        </p:txBody>
      </p:sp>
      <p:cxnSp>
        <p:nvCxnSpPr>
          <p:cNvPr id="61" name="Conector recto de flecha 60">
            <a:extLst>
              <a:ext uri="{FF2B5EF4-FFF2-40B4-BE49-F238E27FC236}">
                <a16:creationId xmlns:a16="http://schemas.microsoft.com/office/drawing/2014/main" id="{9160D649-78B0-C540-756E-E2F5BC262401}"/>
              </a:ext>
            </a:extLst>
          </p:cNvPr>
          <p:cNvCxnSpPr>
            <a:cxnSpLocks/>
          </p:cNvCxnSpPr>
          <p:nvPr/>
        </p:nvCxnSpPr>
        <p:spPr>
          <a:xfrm>
            <a:off x="2326178" y="2317471"/>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2" name="Conector recto de flecha 61">
            <a:extLst>
              <a:ext uri="{FF2B5EF4-FFF2-40B4-BE49-F238E27FC236}">
                <a16:creationId xmlns:a16="http://schemas.microsoft.com/office/drawing/2014/main" id="{1A5083D0-0EF3-C138-627E-3CAC7375842B}"/>
              </a:ext>
            </a:extLst>
          </p:cNvPr>
          <p:cNvCxnSpPr>
            <a:cxnSpLocks/>
          </p:cNvCxnSpPr>
          <p:nvPr/>
        </p:nvCxnSpPr>
        <p:spPr>
          <a:xfrm flipH="1">
            <a:off x="2061858" y="2321837"/>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3" name="Conector recto de flecha 62">
            <a:extLst>
              <a:ext uri="{FF2B5EF4-FFF2-40B4-BE49-F238E27FC236}">
                <a16:creationId xmlns:a16="http://schemas.microsoft.com/office/drawing/2014/main" id="{F952522B-BA45-45AC-9EAE-B5A25E2024C3}"/>
              </a:ext>
            </a:extLst>
          </p:cNvPr>
          <p:cNvCxnSpPr>
            <a:cxnSpLocks/>
          </p:cNvCxnSpPr>
          <p:nvPr/>
        </p:nvCxnSpPr>
        <p:spPr>
          <a:xfrm>
            <a:off x="2331834" y="2317471"/>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28" name="CuadroTexto 127">
            <a:extLst>
              <a:ext uri="{FF2B5EF4-FFF2-40B4-BE49-F238E27FC236}">
                <a16:creationId xmlns:a16="http://schemas.microsoft.com/office/drawing/2014/main" id="{095E23EA-390E-F882-20D8-D590F730C86B}"/>
              </a:ext>
            </a:extLst>
          </p:cNvPr>
          <p:cNvSpPr txBox="1"/>
          <p:nvPr/>
        </p:nvSpPr>
        <p:spPr>
          <a:xfrm>
            <a:off x="2302542" y="2514690"/>
            <a:ext cx="371537" cy="307777"/>
          </a:xfrm>
          <a:prstGeom prst="rect">
            <a:avLst/>
          </a:prstGeom>
          <a:noFill/>
        </p:spPr>
        <p:txBody>
          <a:bodyPr wrap="square" rtlCol="0">
            <a:spAutoFit/>
          </a:bodyPr>
          <a:lstStyle/>
          <a:p>
            <a:r>
              <a:rPr lang="es-ES" dirty="0">
                <a:highlight>
                  <a:srgbClr val="00FF00"/>
                </a:highlight>
              </a:rPr>
              <a:t>x2</a:t>
            </a:r>
            <a:endParaRPr lang="es-MX" dirty="0">
              <a:highlight>
                <a:srgbClr val="00FF00"/>
              </a:highlight>
            </a:endParaRPr>
          </a:p>
        </p:txBody>
      </p:sp>
      <p:sp>
        <p:nvSpPr>
          <p:cNvPr id="129" name="CuadroTexto 128">
            <a:extLst>
              <a:ext uri="{FF2B5EF4-FFF2-40B4-BE49-F238E27FC236}">
                <a16:creationId xmlns:a16="http://schemas.microsoft.com/office/drawing/2014/main" id="{CA13B500-84D7-2F14-9FF3-914CDAEC2B5C}"/>
              </a:ext>
            </a:extLst>
          </p:cNvPr>
          <p:cNvSpPr txBox="1"/>
          <p:nvPr/>
        </p:nvSpPr>
        <p:spPr>
          <a:xfrm>
            <a:off x="2517837" y="1958150"/>
            <a:ext cx="371536" cy="307777"/>
          </a:xfrm>
          <a:prstGeom prst="rect">
            <a:avLst/>
          </a:prstGeom>
          <a:noFill/>
        </p:spPr>
        <p:txBody>
          <a:bodyPr wrap="square" rtlCol="0">
            <a:spAutoFit/>
          </a:bodyPr>
          <a:lstStyle/>
          <a:p>
            <a:r>
              <a:rPr lang="es-ES" dirty="0">
                <a:highlight>
                  <a:srgbClr val="FFFF00"/>
                </a:highlight>
              </a:rPr>
              <a:t>y2</a:t>
            </a:r>
            <a:endParaRPr lang="es-MX" dirty="0">
              <a:highlight>
                <a:srgbClr val="FFFF00"/>
              </a:highlight>
            </a:endParaRPr>
          </a:p>
        </p:txBody>
      </p:sp>
      <p:sp>
        <p:nvSpPr>
          <p:cNvPr id="130" name="CuadroTexto 129">
            <a:extLst>
              <a:ext uri="{FF2B5EF4-FFF2-40B4-BE49-F238E27FC236}">
                <a16:creationId xmlns:a16="http://schemas.microsoft.com/office/drawing/2014/main" id="{7C9DC8B2-8E45-6E3A-6078-4E4EFC55A3F4}"/>
              </a:ext>
            </a:extLst>
          </p:cNvPr>
          <p:cNvSpPr txBox="1"/>
          <p:nvPr/>
        </p:nvSpPr>
        <p:spPr>
          <a:xfrm>
            <a:off x="1738353" y="2235785"/>
            <a:ext cx="371537" cy="307777"/>
          </a:xfrm>
          <a:prstGeom prst="rect">
            <a:avLst/>
          </a:prstGeom>
          <a:noFill/>
        </p:spPr>
        <p:txBody>
          <a:bodyPr wrap="square" rtlCol="0">
            <a:spAutoFit/>
          </a:bodyPr>
          <a:lstStyle/>
          <a:p>
            <a:r>
              <a:rPr lang="es-ES" dirty="0">
                <a:highlight>
                  <a:srgbClr val="00FFFF"/>
                </a:highlight>
              </a:rPr>
              <a:t>z2</a:t>
            </a:r>
            <a:endParaRPr lang="es-MX" dirty="0">
              <a:highlight>
                <a:srgbClr val="00FFFF"/>
              </a:highlight>
            </a:endParaRPr>
          </a:p>
        </p:txBody>
      </p:sp>
      <p:cxnSp>
        <p:nvCxnSpPr>
          <p:cNvPr id="131" name="Conector recto de flecha 130">
            <a:extLst>
              <a:ext uri="{FF2B5EF4-FFF2-40B4-BE49-F238E27FC236}">
                <a16:creationId xmlns:a16="http://schemas.microsoft.com/office/drawing/2014/main" id="{FB189FBD-E878-F2CF-B65B-E9B4F066609E}"/>
              </a:ext>
            </a:extLst>
          </p:cNvPr>
          <p:cNvCxnSpPr>
            <a:cxnSpLocks/>
            <a:endCxn id="136" idx="1"/>
          </p:cNvCxnSpPr>
          <p:nvPr/>
        </p:nvCxnSpPr>
        <p:spPr>
          <a:xfrm>
            <a:off x="4470256" y="1443284"/>
            <a:ext cx="428979" cy="2483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2" name="Conector recto de flecha 131">
            <a:extLst>
              <a:ext uri="{FF2B5EF4-FFF2-40B4-BE49-F238E27FC236}">
                <a16:creationId xmlns:a16="http://schemas.microsoft.com/office/drawing/2014/main" id="{7A58BD1A-76A0-84E8-D5DC-699E2CB188EF}"/>
              </a:ext>
            </a:extLst>
          </p:cNvPr>
          <p:cNvCxnSpPr>
            <a:cxnSpLocks/>
          </p:cNvCxnSpPr>
          <p:nvPr/>
        </p:nvCxnSpPr>
        <p:spPr>
          <a:xfrm flipV="1">
            <a:off x="4461460" y="1131107"/>
            <a:ext cx="254075" cy="31654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3" name="Conector recto de flecha 132">
            <a:extLst>
              <a:ext uri="{FF2B5EF4-FFF2-40B4-BE49-F238E27FC236}">
                <a16:creationId xmlns:a16="http://schemas.microsoft.com/office/drawing/2014/main" id="{BC872DEE-8CA0-475A-33CC-AFDF66E52A1E}"/>
              </a:ext>
            </a:extLst>
          </p:cNvPr>
          <p:cNvCxnSpPr>
            <a:cxnSpLocks/>
          </p:cNvCxnSpPr>
          <p:nvPr/>
        </p:nvCxnSpPr>
        <p:spPr>
          <a:xfrm>
            <a:off x="4475912" y="1443284"/>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4" name="CuadroTexto 133">
            <a:extLst>
              <a:ext uri="{FF2B5EF4-FFF2-40B4-BE49-F238E27FC236}">
                <a16:creationId xmlns:a16="http://schemas.microsoft.com/office/drawing/2014/main" id="{564D8ABB-E138-CFB8-E647-E3C067209279}"/>
              </a:ext>
            </a:extLst>
          </p:cNvPr>
          <p:cNvSpPr txBox="1"/>
          <p:nvPr/>
        </p:nvSpPr>
        <p:spPr>
          <a:xfrm>
            <a:off x="4446620" y="1640503"/>
            <a:ext cx="371537" cy="307777"/>
          </a:xfrm>
          <a:prstGeom prst="rect">
            <a:avLst/>
          </a:prstGeom>
          <a:noFill/>
        </p:spPr>
        <p:txBody>
          <a:bodyPr wrap="square" rtlCol="0">
            <a:spAutoFit/>
          </a:bodyPr>
          <a:lstStyle/>
          <a:p>
            <a:r>
              <a:rPr lang="es-ES" dirty="0">
                <a:highlight>
                  <a:srgbClr val="00FF00"/>
                </a:highlight>
              </a:rPr>
              <a:t>x3</a:t>
            </a:r>
            <a:endParaRPr lang="es-MX" dirty="0">
              <a:highlight>
                <a:srgbClr val="00FF00"/>
              </a:highlight>
            </a:endParaRPr>
          </a:p>
        </p:txBody>
      </p:sp>
      <p:sp>
        <p:nvSpPr>
          <p:cNvPr id="135" name="CuadroTexto 134">
            <a:extLst>
              <a:ext uri="{FF2B5EF4-FFF2-40B4-BE49-F238E27FC236}">
                <a16:creationId xmlns:a16="http://schemas.microsoft.com/office/drawing/2014/main" id="{EFA2C108-6CE0-B25A-22F1-0B18AB66EA10}"/>
              </a:ext>
            </a:extLst>
          </p:cNvPr>
          <p:cNvSpPr txBox="1"/>
          <p:nvPr/>
        </p:nvSpPr>
        <p:spPr>
          <a:xfrm>
            <a:off x="4297593" y="978205"/>
            <a:ext cx="371536" cy="307777"/>
          </a:xfrm>
          <a:prstGeom prst="rect">
            <a:avLst/>
          </a:prstGeom>
          <a:noFill/>
        </p:spPr>
        <p:txBody>
          <a:bodyPr wrap="square" rtlCol="0">
            <a:spAutoFit/>
          </a:bodyPr>
          <a:lstStyle/>
          <a:p>
            <a:r>
              <a:rPr lang="es-ES" dirty="0">
                <a:highlight>
                  <a:srgbClr val="FFFF00"/>
                </a:highlight>
              </a:rPr>
              <a:t>y3</a:t>
            </a:r>
            <a:endParaRPr lang="es-MX" dirty="0">
              <a:highlight>
                <a:srgbClr val="FFFF00"/>
              </a:highlight>
            </a:endParaRPr>
          </a:p>
        </p:txBody>
      </p:sp>
      <p:sp>
        <p:nvSpPr>
          <p:cNvPr id="136" name="CuadroTexto 135">
            <a:extLst>
              <a:ext uri="{FF2B5EF4-FFF2-40B4-BE49-F238E27FC236}">
                <a16:creationId xmlns:a16="http://schemas.microsoft.com/office/drawing/2014/main" id="{88067FED-A596-7994-44EC-1AA2D29A78B1}"/>
              </a:ext>
            </a:extLst>
          </p:cNvPr>
          <p:cNvSpPr txBox="1"/>
          <p:nvPr/>
        </p:nvSpPr>
        <p:spPr>
          <a:xfrm>
            <a:off x="4899235" y="1314230"/>
            <a:ext cx="371537" cy="307777"/>
          </a:xfrm>
          <a:prstGeom prst="rect">
            <a:avLst/>
          </a:prstGeom>
          <a:noFill/>
        </p:spPr>
        <p:txBody>
          <a:bodyPr wrap="square" rtlCol="0">
            <a:spAutoFit/>
          </a:bodyPr>
          <a:lstStyle/>
          <a:p>
            <a:r>
              <a:rPr lang="es-ES" dirty="0">
                <a:highlight>
                  <a:srgbClr val="00FFFF"/>
                </a:highlight>
              </a:rPr>
              <a:t>z3</a:t>
            </a:r>
            <a:endParaRPr lang="es-MX" dirty="0">
              <a:highlight>
                <a:srgbClr val="00FFFF"/>
              </a:highlight>
            </a:endParaRPr>
          </a:p>
        </p:txBody>
      </p:sp>
      <p:cxnSp>
        <p:nvCxnSpPr>
          <p:cNvPr id="143" name="Conector recto de flecha 142">
            <a:extLst>
              <a:ext uri="{FF2B5EF4-FFF2-40B4-BE49-F238E27FC236}">
                <a16:creationId xmlns:a16="http://schemas.microsoft.com/office/drawing/2014/main" id="{2382BF96-8A2B-8B0F-2ACB-5C21F87CE5FE}"/>
              </a:ext>
            </a:extLst>
          </p:cNvPr>
          <p:cNvCxnSpPr>
            <a:cxnSpLocks/>
          </p:cNvCxnSpPr>
          <p:nvPr/>
        </p:nvCxnSpPr>
        <p:spPr>
          <a:xfrm>
            <a:off x="6170592" y="2188609"/>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4" name="Conector recto de flecha 143">
            <a:extLst>
              <a:ext uri="{FF2B5EF4-FFF2-40B4-BE49-F238E27FC236}">
                <a16:creationId xmlns:a16="http://schemas.microsoft.com/office/drawing/2014/main" id="{2895C997-51F1-2843-A64F-634D7D28E734}"/>
              </a:ext>
            </a:extLst>
          </p:cNvPr>
          <p:cNvCxnSpPr>
            <a:cxnSpLocks/>
          </p:cNvCxnSpPr>
          <p:nvPr/>
        </p:nvCxnSpPr>
        <p:spPr>
          <a:xfrm flipH="1">
            <a:off x="5906272" y="2192975"/>
            <a:ext cx="255524" cy="27481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45" name="Conector recto de flecha 144">
            <a:extLst>
              <a:ext uri="{FF2B5EF4-FFF2-40B4-BE49-F238E27FC236}">
                <a16:creationId xmlns:a16="http://schemas.microsoft.com/office/drawing/2014/main" id="{425D525C-F750-A9B6-BDAB-EB63D8995162}"/>
              </a:ext>
            </a:extLst>
          </p:cNvPr>
          <p:cNvCxnSpPr>
            <a:cxnSpLocks/>
          </p:cNvCxnSpPr>
          <p:nvPr/>
        </p:nvCxnSpPr>
        <p:spPr>
          <a:xfrm>
            <a:off x="6176248" y="2188609"/>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6" name="CuadroTexto 145">
            <a:extLst>
              <a:ext uri="{FF2B5EF4-FFF2-40B4-BE49-F238E27FC236}">
                <a16:creationId xmlns:a16="http://schemas.microsoft.com/office/drawing/2014/main" id="{6E8B93E7-0AA5-7239-5794-ED6EC3C525C2}"/>
              </a:ext>
            </a:extLst>
          </p:cNvPr>
          <p:cNvSpPr txBox="1"/>
          <p:nvPr/>
        </p:nvSpPr>
        <p:spPr>
          <a:xfrm>
            <a:off x="6146956" y="2385828"/>
            <a:ext cx="371537" cy="307777"/>
          </a:xfrm>
          <a:prstGeom prst="rect">
            <a:avLst/>
          </a:prstGeom>
          <a:noFill/>
        </p:spPr>
        <p:txBody>
          <a:bodyPr wrap="square" rtlCol="0">
            <a:spAutoFit/>
          </a:bodyPr>
          <a:lstStyle/>
          <a:p>
            <a:r>
              <a:rPr lang="es-ES" dirty="0">
                <a:highlight>
                  <a:srgbClr val="00FF00"/>
                </a:highlight>
              </a:rPr>
              <a:t>x4</a:t>
            </a:r>
            <a:endParaRPr lang="es-MX" dirty="0">
              <a:highlight>
                <a:srgbClr val="00FF00"/>
              </a:highlight>
            </a:endParaRPr>
          </a:p>
        </p:txBody>
      </p:sp>
      <p:sp>
        <p:nvSpPr>
          <p:cNvPr id="147" name="CuadroTexto 146">
            <a:extLst>
              <a:ext uri="{FF2B5EF4-FFF2-40B4-BE49-F238E27FC236}">
                <a16:creationId xmlns:a16="http://schemas.microsoft.com/office/drawing/2014/main" id="{C932BEEE-5DF9-D8F0-F0F2-7EF99F322064}"/>
              </a:ext>
            </a:extLst>
          </p:cNvPr>
          <p:cNvSpPr txBox="1"/>
          <p:nvPr/>
        </p:nvSpPr>
        <p:spPr>
          <a:xfrm>
            <a:off x="6362251" y="1829288"/>
            <a:ext cx="371536" cy="307777"/>
          </a:xfrm>
          <a:prstGeom prst="rect">
            <a:avLst/>
          </a:prstGeom>
          <a:noFill/>
        </p:spPr>
        <p:txBody>
          <a:bodyPr wrap="square" rtlCol="0">
            <a:spAutoFit/>
          </a:bodyPr>
          <a:lstStyle/>
          <a:p>
            <a:r>
              <a:rPr lang="es-ES" dirty="0">
                <a:highlight>
                  <a:srgbClr val="FFFF00"/>
                </a:highlight>
              </a:rPr>
              <a:t>y4</a:t>
            </a:r>
            <a:endParaRPr lang="es-MX" dirty="0">
              <a:highlight>
                <a:srgbClr val="FFFF00"/>
              </a:highlight>
            </a:endParaRPr>
          </a:p>
        </p:txBody>
      </p:sp>
      <p:sp>
        <p:nvSpPr>
          <p:cNvPr id="148" name="CuadroTexto 147">
            <a:extLst>
              <a:ext uri="{FF2B5EF4-FFF2-40B4-BE49-F238E27FC236}">
                <a16:creationId xmlns:a16="http://schemas.microsoft.com/office/drawing/2014/main" id="{8CBAAD84-8B40-9528-24A5-3A22731E34F5}"/>
              </a:ext>
            </a:extLst>
          </p:cNvPr>
          <p:cNvSpPr txBox="1"/>
          <p:nvPr/>
        </p:nvSpPr>
        <p:spPr>
          <a:xfrm>
            <a:off x="5582767" y="2106923"/>
            <a:ext cx="371537" cy="307777"/>
          </a:xfrm>
          <a:prstGeom prst="rect">
            <a:avLst/>
          </a:prstGeom>
          <a:noFill/>
        </p:spPr>
        <p:txBody>
          <a:bodyPr wrap="square" rtlCol="0">
            <a:spAutoFit/>
          </a:bodyPr>
          <a:lstStyle/>
          <a:p>
            <a:r>
              <a:rPr lang="es-ES" dirty="0">
                <a:highlight>
                  <a:srgbClr val="00FFFF"/>
                </a:highlight>
              </a:rPr>
              <a:t>z4</a:t>
            </a:r>
            <a:endParaRPr lang="es-MX" dirty="0">
              <a:highlight>
                <a:srgbClr val="00FFFF"/>
              </a:highlight>
            </a:endParaRPr>
          </a:p>
        </p:txBody>
      </p:sp>
      <p:sp>
        <p:nvSpPr>
          <p:cNvPr id="9" name="Google Shape;1603;p42">
            <a:extLst>
              <a:ext uri="{FF2B5EF4-FFF2-40B4-BE49-F238E27FC236}">
                <a16:creationId xmlns:a16="http://schemas.microsoft.com/office/drawing/2014/main" id="{DD5377F3-4E9D-8401-733D-C74F328D493C}"/>
              </a:ext>
            </a:extLst>
          </p:cNvPr>
          <p:cNvSpPr txBox="1"/>
          <p:nvPr/>
        </p:nvSpPr>
        <p:spPr>
          <a:xfrm>
            <a:off x="2996364" y="3628704"/>
            <a:ext cx="315504"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l1</a:t>
            </a:r>
          </a:p>
        </p:txBody>
      </p:sp>
      <p:sp>
        <p:nvSpPr>
          <p:cNvPr id="14" name="Google Shape;1603;p42">
            <a:extLst>
              <a:ext uri="{FF2B5EF4-FFF2-40B4-BE49-F238E27FC236}">
                <a16:creationId xmlns:a16="http://schemas.microsoft.com/office/drawing/2014/main" id="{992C90EC-B4C6-D113-E5F0-8226FF6DB740}"/>
              </a:ext>
            </a:extLst>
          </p:cNvPr>
          <p:cNvSpPr txBox="1"/>
          <p:nvPr/>
        </p:nvSpPr>
        <p:spPr>
          <a:xfrm>
            <a:off x="3145447" y="2467794"/>
            <a:ext cx="339175"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l2</a:t>
            </a:r>
          </a:p>
        </p:txBody>
      </p:sp>
      <p:sp>
        <p:nvSpPr>
          <p:cNvPr id="15" name="Google Shape;1603;p42">
            <a:extLst>
              <a:ext uri="{FF2B5EF4-FFF2-40B4-BE49-F238E27FC236}">
                <a16:creationId xmlns:a16="http://schemas.microsoft.com/office/drawing/2014/main" id="{B809A099-BC12-4B20-3EA6-1D7BA218456E}"/>
              </a:ext>
            </a:extLst>
          </p:cNvPr>
          <p:cNvSpPr txBox="1"/>
          <p:nvPr/>
        </p:nvSpPr>
        <p:spPr>
          <a:xfrm>
            <a:off x="1078365" y="3442142"/>
            <a:ext cx="80752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Y (+90)</a:t>
            </a:r>
          </a:p>
        </p:txBody>
      </p:sp>
      <p:sp>
        <p:nvSpPr>
          <p:cNvPr id="16" name="Google Shape;1603;p42">
            <a:extLst>
              <a:ext uri="{FF2B5EF4-FFF2-40B4-BE49-F238E27FC236}">
                <a16:creationId xmlns:a16="http://schemas.microsoft.com/office/drawing/2014/main" id="{C6228C46-1EB7-C6DF-EB37-C0E91291A0A7}"/>
              </a:ext>
            </a:extLst>
          </p:cNvPr>
          <p:cNvSpPr txBox="1"/>
          <p:nvPr/>
        </p:nvSpPr>
        <p:spPr>
          <a:xfrm>
            <a:off x="1012673" y="2589204"/>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Ninguna</a:t>
            </a:r>
          </a:p>
        </p:txBody>
      </p:sp>
      <p:sp>
        <p:nvSpPr>
          <p:cNvPr id="17" name="Google Shape;1603;p42">
            <a:extLst>
              <a:ext uri="{FF2B5EF4-FFF2-40B4-BE49-F238E27FC236}">
                <a16:creationId xmlns:a16="http://schemas.microsoft.com/office/drawing/2014/main" id="{2E4A780C-A68B-EF43-B353-2AA3062A5FF5}"/>
              </a:ext>
            </a:extLst>
          </p:cNvPr>
          <p:cNvSpPr txBox="1"/>
          <p:nvPr/>
        </p:nvSpPr>
        <p:spPr>
          <a:xfrm>
            <a:off x="3187641" y="1145938"/>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cxnSp>
        <p:nvCxnSpPr>
          <p:cNvPr id="18" name="Conector recto de flecha 17">
            <a:extLst>
              <a:ext uri="{FF2B5EF4-FFF2-40B4-BE49-F238E27FC236}">
                <a16:creationId xmlns:a16="http://schemas.microsoft.com/office/drawing/2014/main" id="{4B35E3E8-2A03-8DC6-006E-AD6307B6ED5F}"/>
              </a:ext>
            </a:extLst>
          </p:cNvPr>
          <p:cNvCxnSpPr>
            <a:cxnSpLocks/>
          </p:cNvCxnSpPr>
          <p:nvPr/>
        </p:nvCxnSpPr>
        <p:spPr>
          <a:xfrm>
            <a:off x="6033052" y="3568935"/>
            <a:ext cx="394419" cy="5976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Conector recto de flecha 21">
            <a:extLst>
              <a:ext uri="{FF2B5EF4-FFF2-40B4-BE49-F238E27FC236}">
                <a16:creationId xmlns:a16="http://schemas.microsoft.com/office/drawing/2014/main" id="{FF80AD91-9848-D005-A5B7-589EFAB386DA}"/>
              </a:ext>
            </a:extLst>
          </p:cNvPr>
          <p:cNvCxnSpPr>
            <a:cxnSpLocks/>
          </p:cNvCxnSpPr>
          <p:nvPr/>
        </p:nvCxnSpPr>
        <p:spPr>
          <a:xfrm flipV="1">
            <a:off x="6024256" y="3289998"/>
            <a:ext cx="296972" cy="28330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Conector recto de flecha 22">
            <a:extLst>
              <a:ext uri="{FF2B5EF4-FFF2-40B4-BE49-F238E27FC236}">
                <a16:creationId xmlns:a16="http://schemas.microsoft.com/office/drawing/2014/main" id="{08FB0456-9898-EB59-5033-09795E7B8CE7}"/>
              </a:ext>
            </a:extLst>
          </p:cNvPr>
          <p:cNvCxnSpPr>
            <a:cxnSpLocks/>
          </p:cNvCxnSpPr>
          <p:nvPr/>
        </p:nvCxnSpPr>
        <p:spPr>
          <a:xfrm>
            <a:off x="6038708" y="3568935"/>
            <a:ext cx="1434" cy="4458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4" name="CuadroTexto 23">
            <a:extLst>
              <a:ext uri="{FF2B5EF4-FFF2-40B4-BE49-F238E27FC236}">
                <a16:creationId xmlns:a16="http://schemas.microsoft.com/office/drawing/2014/main" id="{161625B7-57B6-0401-FC21-D5E9FE6DC6F8}"/>
              </a:ext>
            </a:extLst>
          </p:cNvPr>
          <p:cNvSpPr txBox="1"/>
          <p:nvPr/>
        </p:nvSpPr>
        <p:spPr>
          <a:xfrm>
            <a:off x="6284739" y="3041422"/>
            <a:ext cx="371537" cy="307777"/>
          </a:xfrm>
          <a:prstGeom prst="rect">
            <a:avLst/>
          </a:prstGeom>
          <a:noFill/>
        </p:spPr>
        <p:txBody>
          <a:bodyPr wrap="square" rtlCol="0">
            <a:spAutoFit/>
          </a:bodyPr>
          <a:lstStyle/>
          <a:p>
            <a:r>
              <a:rPr lang="es-ES" dirty="0">
                <a:highlight>
                  <a:srgbClr val="00FF00"/>
                </a:highlight>
              </a:rPr>
              <a:t>x5</a:t>
            </a:r>
            <a:endParaRPr lang="es-MX" dirty="0">
              <a:highlight>
                <a:srgbClr val="00FF00"/>
              </a:highlight>
            </a:endParaRPr>
          </a:p>
        </p:txBody>
      </p:sp>
      <p:sp>
        <p:nvSpPr>
          <p:cNvPr id="25" name="CuadroTexto 24">
            <a:extLst>
              <a:ext uri="{FF2B5EF4-FFF2-40B4-BE49-F238E27FC236}">
                <a16:creationId xmlns:a16="http://schemas.microsoft.com/office/drawing/2014/main" id="{FBC8D327-D67A-1EE5-CB80-B14F5AB7F174}"/>
              </a:ext>
            </a:extLst>
          </p:cNvPr>
          <p:cNvSpPr txBox="1"/>
          <p:nvPr/>
        </p:nvSpPr>
        <p:spPr>
          <a:xfrm>
            <a:off x="6482876" y="3568935"/>
            <a:ext cx="371536" cy="307777"/>
          </a:xfrm>
          <a:prstGeom prst="rect">
            <a:avLst/>
          </a:prstGeom>
          <a:noFill/>
        </p:spPr>
        <p:txBody>
          <a:bodyPr wrap="square" rtlCol="0">
            <a:spAutoFit/>
          </a:bodyPr>
          <a:lstStyle/>
          <a:p>
            <a:r>
              <a:rPr lang="es-ES" dirty="0">
                <a:highlight>
                  <a:srgbClr val="FFFF00"/>
                </a:highlight>
              </a:rPr>
              <a:t>y5</a:t>
            </a:r>
            <a:endParaRPr lang="es-MX" dirty="0">
              <a:highlight>
                <a:srgbClr val="FFFF00"/>
              </a:highlight>
            </a:endParaRPr>
          </a:p>
        </p:txBody>
      </p:sp>
      <p:sp>
        <p:nvSpPr>
          <p:cNvPr id="26" name="CuadroTexto 25">
            <a:extLst>
              <a:ext uri="{FF2B5EF4-FFF2-40B4-BE49-F238E27FC236}">
                <a16:creationId xmlns:a16="http://schemas.microsoft.com/office/drawing/2014/main" id="{A71FF5DC-13F5-E61A-25DD-20DD2169AF16}"/>
              </a:ext>
            </a:extLst>
          </p:cNvPr>
          <p:cNvSpPr txBox="1"/>
          <p:nvPr/>
        </p:nvSpPr>
        <p:spPr>
          <a:xfrm>
            <a:off x="6018884" y="4034322"/>
            <a:ext cx="371537" cy="307777"/>
          </a:xfrm>
          <a:prstGeom prst="rect">
            <a:avLst/>
          </a:prstGeom>
          <a:noFill/>
        </p:spPr>
        <p:txBody>
          <a:bodyPr wrap="square" rtlCol="0">
            <a:spAutoFit/>
          </a:bodyPr>
          <a:lstStyle/>
          <a:p>
            <a:r>
              <a:rPr lang="es-ES" dirty="0">
                <a:highlight>
                  <a:srgbClr val="00FFFF"/>
                </a:highlight>
              </a:rPr>
              <a:t>z5</a:t>
            </a:r>
            <a:endParaRPr lang="es-MX" dirty="0">
              <a:highlight>
                <a:srgbClr val="00FFFF"/>
              </a:highlight>
            </a:endParaRPr>
          </a:p>
        </p:txBody>
      </p:sp>
      <p:sp>
        <p:nvSpPr>
          <p:cNvPr id="27" name="Google Shape;1603;p42">
            <a:extLst>
              <a:ext uri="{FF2B5EF4-FFF2-40B4-BE49-F238E27FC236}">
                <a16:creationId xmlns:a16="http://schemas.microsoft.com/office/drawing/2014/main" id="{B9FB48FA-3BEA-6D1C-F495-8C51934098A0}"/>
              </a:ext>
            </a:extLst>
          </p:cNvPr>
          <p:cNvSpPr txBox="1"/>
          <p:nvPr/>
        </p:nvSpPr>
        <p:spPr>
          <a:xfrm>
            <a:off x="5623386" y="1263735"/>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X(+90)</a:t>
            </a:r>
          </a:p>
        </p:txBody>
      </p:sp>
      <p:sp>
        <p:nvSpPr>
          <p:cNvPr id="29" name="Google Shape;1603;p42">
            <a:extLst>
              <a:ext uri="{FF2B5EF4-FFF2-40B4-BE49-F238E27FC236}">
                <a16:creationId xmlns:a16="http://schemas.microsoft.com/office/drawing/2014/main" id="{420CD77A-69C3-8989-481D-1825C6C1EE24}"/>
              </a:ext>
            </a:extLst>
          </p:cNvPr>
          <p:cNvSpPr txBox="1"/>
          <p:nvPr/>
        </p:nvSpPr>
        <p:spPr>
          <a:xfrm>
            <a:off x="5697060" y="2704130"/>
            <a:ext cx="888691" cy="501041"/>
          </a:xfrm>
          <a:prstGeom prst="rect">
            <a:avLst/>
          </a:prstGeom>
          <a:noFill/>
          <a:ln>
            <a:noFill/>
          </a:ln>
        </p:spPr>
        <p:txBody>
          <a:bodyPr spcFirstLastPara="1" wrap="square" lIns="91425" tIns="182875" rIns="91425" bIns="0" anchor="t" anchorCtr="0">
            <a:noAutofit/>
          </a:bodyPr>
          <a:lstStyle/>
          <a:p>
            <a:pPr algn="just"/>
            <a:r>
              <a:rPr lang="es-ES" sz="1600" b="1" dirty="0">
                <a:solidFill>
                  <a:srgbClr val="FF0000"/>
                </a:solidFill>
                <a:latin typeface="Fira Sans Condensed Light" panose="020B0604020202020204" charset="0"/>
                <a:cs typeface="Times New Roman" panose="02020603050405020304" pitchFamily="18" charset="0"/>
              </a:rPr>
              <a:t>Y(+90)</a:t>
            </a:r>
          </a:p>
        </p:txBody>
      </p:sp>
      <p:sp>
        <p:nvSpPr>
          <p:cNvPr id="30" name="Google Shape;1603;p42">
            <a:extLst>
              <a:ext uri="{FF2B5EF4-FFF2-40B4-BE49-F238E27FC236}">
                <a16:creationId xmlns:a16="http://schemas.microsoft.com/office/drawing/2014/main" id="{3F494DC6-8FC5-A889-B562-F9177F792748}"/>
              </a:ext>
            </a:extLst>
          </p:cNvPr>
          <p:cNvSpPr txBox="1"/>
          <p:nvPr/>
        </p:nvSpPr>
        <p:spPr>
          <a:xfrm>
            <a:off x="3921251" y="2551502"/>
            <a:ext cx="339175" cy="438932"/>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l3</a:t>
            </a:r>
          </a:p>
        </p:txBody>
      </p:sp>
      <p:sp>
        <p:nvSpPr>
          <p:cNvPr id="31" name="Google Shape;1603;p42">
            <a:extLst>
              <a:ext uri="{FF2B5EF4-FFF2-40B4-BE49-F238E27FC236}">
                <a16:creationId xmlns:a16="http://schemas.microsoft.com/office/drawing/2014/main" id="{A3639452-31FF-F8E1-5C56-56C18CB08D7B}"/>
              </a:ext>
            </a:extLst>
          </p:cNvPr>
          <p:cNvSpPr txBox="1"/>
          <p:nvPr/>
        </p:nvSpPr>
        <p:spPr>
          <a:xfrm>
            <a:off x="4636143" y="2007117"/>
            <a:ext cx="339175" cy="397390"/>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l4</a:t>
            </a:r>
          </a:p>
        </p:txBody>
      </p:sp>
      <p:sp>
        <p:nvSpPr>
          <p:cNvPr id="32" name="Google Shape;1603;p42">
            <a:extLst>
              <a:ext uri="{FF2B5EF4-FFF2-40B4-BE49-F238E27FC236}">
                <a16:creationId xmlns:a16="http://schemas.microsoft.com/office/drawing/2014/main" id="{67E481A6-F13B-82F8-BF36-46417357540E}"/>
              </a:ext>
            </a:extLst>
          </p:cNvPr>
          <p:cNvSpPr txBox="1"/>
          <p:nvPr/>
        </p:nvSpPr>
        <p:spPr>
          <a:xfrm>
            <a:off x="5143160" y="2526791"/>
            <a:ext cx="339175" cy="525176"/>
          </a:xfrm>
          <a:prstGeom prst="rect">
            <a:avLst/>
          </a:prstGeom>
          <a:solidFill>
            <a:schemeClr val="tx2"/>
          </a:solidFill>
          <a:ln>
            <a:noFill/>
          </a:ln>
        </p:spPr>
        <p:txBody>
          <a:bodyPr spcFirstLastPara="1" wrap="square" lIns="91425" tIns="182875" rIns="91425" bIns="0" anchor="t" anchorCtr="0">
            <a:noAutofit/>
          </a:bodyPr>
          <a:lstStyle/>
          <a:p>
            <a:pPr algn="just"/>
            <a:r>
              <a:rPr lang="es-ES" sz="1600" b="1" dirty="0">
                <a:solidFill>
                  <a:schemeClr val="tx1"/>
                </a:solidFill>
                <a:latin typeface="Fira Sans Condensed Light" panose="020B0604020202020204" charset="0"/>
                <a:cs typeface="Times New Roman" panose="02020603050405020304" pitchFamily="18" charset="0"/>
              </a:rPr>
              <a:t>l5</a:t>
            </a:r>
          </a:p>
        </p:txBody>
      </p:sp>
    </p:spTree>
    <p:extLst>
      <p:ext uri="{BB962C8B-B14F-4D97-AF65-F5344CB8AC3E}">
        <p14:creationId xmlns:p14="http://schemas.microsoft.com/office/powerpoint/2010/main" val="2838174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ppt_x"/>
                                          </p:val>
                                        </p:tav>
                                        <p:tav tm="100000">
                                          <p:val>
                                            <p:strVal val="#ppt_x"/>
                                          </p:val>
                                        </p:tav>
                                      </p:tavLst>
                                    </p:anim>
                                    <p:anim calcmode="lin" valueType="num">
                                      <p:cBhvr additive="base">
                                        <p:cTn id="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ppt_x"/>
                                          </p:val>
                                        </p:tav>
                                        <p:tav tm="100000">
                                          <p:val>
                                            <p:strVal val="#ppt_x"/>
                                          </p:val>
                                        </p:tav>
                                      </p:tavLst>
                                    </p:anim>
                                    <p:anim calcmode="lin" valueType="num">
                                      <p:cBhvr additive="base">
                                        <p:cTn id="1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anim calcmode="lin" valueType="num">
                                      <p:cBhvr additive="base">
                                        <p:cTn id="19" dur="500" fill="hold"/>
                                        <p:tgtEl>
                                          <p:spTgt spid="21"/>
                                        </p:tgtEl>
                                        <p:attrNameLst>
                                          <p:attrName>ppt_x</p:attrName>
                                        </p:attrNameLst>
                                      </p:cBhvr>
                                      <p:tavLst>
                                        <p:tav tm="0">
                                          <p:val>
                                            <p:strVal val="#ppt_x"/>
                                          </p:val>
                                        </p:tav>
                                        <p:tav tm="100000">
                                          <p:val>
                                            <p:strVal val="#ppt_x"/>
                                          </p:val>
                                        </p:tav>
                                      </p:tavLst>
                                    </p:anim>
                                    <p:anim calcmode="lin" valueType="num">
                                      <p:cBhvr additive="base">
                                        <p:cTn id="2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ppt_x"/>
                                          </p:val>
                                        </p:tav>
                                        <p:tav tm="100000">
                                          <p:val>
                                            <p:strVal val="#ppt_x"/>
                                          </p:val>
                                        </p:tav>
                                      </p:tavLst>
                                    </p:anim>
                                    <p:anim calcmode="lin" valueType="num">
                                      <p:cBhvr additive="base">
                                        <p:cTn id="3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 calcmode="lin" valueType="num">
                                      <p:cBhvr additive="base">
                                        <p:cTn id="55" dur="500" fill="hold"/>
                                        <p:tgtEl>
                                          <p:spTgt spid="15"/>
                                        </p:tgtEl>
                                        <p:attrNameLst>
                                          <p:attrName>ppt_x</p:attrName>
                                        </p:attrNameLst>
                                      </p:cBhvr>
                                      <p:tavLst>
                                        <p:tav tm="0">
                                          <p:val>
                                            <p:strVal val="#ppt_x"/>
                                          </p:val>
                                        </p:tav>
                                        <p:tav tm="100000">
                                          <p:val>
                                            <p:strVal val="#ppt_x"/>
                                          </p:val>
                                        </p:tav>
                                      </p:tavLst>
                                    </p:anim>
                                    <p:anim calcmode="lin" valueType="num">
                                      <p:cBhvr additive="base">
                                        <p:cTn id="5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additive="base">
                                        <p:cTn id="61" dur="500" fill="hold"/>
                                        <p:tgtEl>
                                          <p:spTgt spid="16"/>
                                        </p:tgtEl>
                                        <p:attrNameLst>
                                          <p:attrName>ppt_x</p:attrName>
                                        </p:attrNameLst>
                                      </p:cBhvr>
                                      <p:tavLst>
                                        <p:tav tm="0">
                                          <p:val>
                                            <p:strVal val="#ppt_x"/>
                                          </p:val>
                                        </p:tav>
                                        <p:tav tm="100000">
                                          <p:val>
                                            <p:strVal val="#ppt_x"/>
                                          </p:val>
                                        </p:tav>
                                      </p:tavLst>
                                    </p:anim>
                                    <p:anim calcmode="lin" valueType="num">
                                      <p:cBhvr additive="base">
                                        <p:cTn id="6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17"/>
                                        </p:tgtEl>
                                        <p:attrNameLst>
                                          <p:attrName>style.visibility</p:attrName>
                                        </p:attrNameLst>
                                      </p:cBhvr>
                                      <p:to>
                                        <p:strVal val="visible"/>
                                      </p:to>
                                    </p:set>
                                    <p:anim calcmode="lin" valueType="num">
                                      <p:cBhvr additive="base">
                                        <p:cTn id="67" dur="500" fill="hold"/>
                                        <p:tgtEl>
                                          <p:spTgt spid="17"/>
                                        </p:tgtEl>
                                        <p:attrNameLst>
                                          <p:attrName>ppt_x</p:attrName>
                                        </p:attrNameLst>
                                      </p:cBhvr>
                                      <p:tavLst>
                                        <p:tav tm="0">
                                          <p:val>
                                            <p:strVal val="#ppt_x"/>
                                          </p:val>
                                        </p:tav>
                                        <p:tav tm="100000">
                                          <p:val>
                                            <p:strVal val="#ppt_x"/>
                                          </p:val>
                                        </p:tav>
                                      </p:tavLst>
                                    </p:anim>
                                    <p:anim calcmode="lin" valueType="num">
                                      <p:cBhvr additive="base">
                                        <p:cTn id="6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27"/>
                                        </p:tgtEl>
                                        <p:attrNameLst>
                                          <p:attrName>style.visibility</p:attrName>
                                        </p:attrNameLst>
                                      </p:cBhvr>
                                      <p:to>
                                        <p:strVal val="visible"/>
                                      </p:to>
                                    </p:set>
                                    <p:anim calcmode="lin" valueType="num">
                                      <p:cBhvr additive="base">
                                        <p:cTn id="73" dur="500" fill="hold"/>
                                        <p:tgtEl>
                                          <p:spTgt spid="27"/>
                                        </p:tgtEl>
                                        <p:attrNameLst>
                                          <p:attrName>ppt_x</p:attrName>
                                        </p:attrNameLst>
                                      </p:cBhvr>
                                      <p:tavLst>
                                        <p:tav tm="0">
                                          <p:val>
                                            <p:strVal val="#ppt_x"/>
                                          </p:val>
                                        </p:tav>
                                        <p:tav tm="100000">
                                          <p:val>
                                            <p:strVal val="#ppt_x"/>
                                          </p:val>
                                        </p:tav>
                                      </p:tavLst>
                                    </p:anim>
                                    <p:anim calcmode="lin" valueType="num">
                                      <p:cBhvr additive="base">
                                        <p:cTn id="7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additive="base">
                                        <p:cTn id="79" dur="500" fill="hold"/>
                                        <p:tgtEl>
                                          <p:spTgt spid="29"/>
                                        </p:tgtEl>
                                        <p:attrNameLst>
                                          <p:attrName>ppt_x</p:attrName>
                                        </p:attrNameLst>
                                      </p:cBhvr>
                                      <p:tavLst>
                                        <p:tav tm="0">
                                          <p:val>
                                            <p:strVal val="#ppt_x"/>
                                          </p:val>
                                        </p:tav>
                                        <p:tav tm="100000">
                                          <p:val>
                                            <p:strVal val="#ppt_x"/>
                                          </p:val>
                                        </p:tav>
                                      </p:tavLst>
                                    </p:anim>
                                    <p:anim calcmode="lin" valueType="num">
                                      <p:cBhvr additive="base">
                                        <p:cTn id="8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500" fill="hold"/>
                                        <p:tgtEl>
                                          <p:spTgt spid="30"/>
                                        </p:tgtEl>
                                        <p:attrNameLst>
                                          <p:attrName>ppt_x</p:attrName>
                                        </p:attrNameLst>
                                      </p:cBhvr>
                                      <p:tavLst>
                                        <p:tav tm="0">
                                          <p:val>
                                            <p:strVal val="#ppt_x"/>
                                          </p:val>
                                        </p:tav>
                                        <p:tav tm="100000">
                                          <p:val>
                                            <p:strVal val="#ppt_x"/>
                                          </p:val>
                                        </p:tav>
                                      </p:tavLst>
                                    </p:anim>
                                    <p:anim calcmode="lin" valueType="num">
                                      <p:cBhvr additive="base">
                                        <p:cTn id="86"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anim calcmode="lin" valueType="num">
                                      <p:cBhvr additive="base">
                                        <p:cTn id="97" dur="500" fill="hold"/>
                                        <p:tgtEl>
                                          <p:spTgt spid="32"/>
                                        </p:tgtEl>
                                        <p:attrNameLst>
                                          <p:attrName>ppt_x</p:attrName>
                                        </p:attrNameLst>
                                      </p:cBhvr>
                                      <p:tavLst>
                                        <p:tav tm="0">
                                          <p:val>
                                            <p:strVal val="#ppt_x"/>
                                          </p:val>
                                        </p:tav>
                                        <p:tav tm="100000">
                                          <p:val>
                                            <p:strVal val="#ppt_x"/>
                                          </p:val>
                                        </p:tav>
                                      </p:tavLst>
                                    </p:anim>
                                    <p:anim calcmode="lin" valueType="num">
                                      <p:cBhvr additive="base">
                                        <p:cTn id="98"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9" grpId="0"/>
      <p:bldP spid="20" grpId="0"/>
      <p:bldP spid="8" grpId="0"/>
      <p:bldP spid="10" grpId="0"/>
      <p:bldP spid="12" grpId="0"/>
      <p:bldP spid="9" grpId="0" animBg="1"/>
      <p:bldP spid="14" grpId="0" animBg="1"/>
      <p:bldP spid="15" grpId="0"/>
      <p:bldP spid="16" grpId="0"/>
      <p:bldP spid="17" grpId="0"/>
      <p:bldP spid="27" grpId="0"/>
      <p:bldP spid="29" grpId="0"/>
      <p:bldP spid="30" grpId="0" animBg="1"/>
      <p:bldP spid="31"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435444"/>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la energía cinética?</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1700718"/>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energía cinética de un cuerpo es aquella energía que posee debido a su movimiento relativo. Se define como el trabajo necesario para acelerar un cuerpo de una masa determinada (cualquier objeto) desde el reposo hasta la velocidad indicada. Una vez conseguida esta energía durante la aceleración, el cuerpo mantiene su energía cinética salvo que cambie su velocidad. Para que el cuerpo regrese a su estado de reposo se requiere un trabajo negativo de la misma magnitud que su energía física.</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2050" name="Picture 2" descr="Energía cinética y potencial: características, diferencias e importancia |  Renovables Verdes">
            <a:extLst>
              <a:ext uri="{FF2B5EF4-FFF2-40B4-BE49-F238E27FC236}">
                <a16:creationId xmlns:a16="http://schemas.microsoft.com/office/drawing/2014/main" id="{C2977886-885E-928A-BE0D-E31C7F1029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4943" y="1898936"/>
            <a:ext cx="3823650" cy="234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137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763688"/>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cinética rotacional</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028962"/>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En el campo de la física, la energía cinética de rotación o energía rotacional es la energía cinética de un cuerpo rígido, que gira en torno a un eje fijo. Esta energía depende del momento de inercia y de la velocidad angular del cuerpo.</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1026" name="Picture 2" descr="🥇▷【 Correspondencia entre la energía cinética de traslación y la energía  cinética de rotación - Trabajo y Energía 】">
            <a:extLst>
              <a:ext uri="{FF2B5EF4-FFF2-40B4-BE49-F238E27FC236}">
                <a16:creationId xmlns:a16="http://schemas.microsoft.com/office/drawing/2014/main" id="{9EF1BC04-104A-4475-E022-B47620D3B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0060" y="1659753"/>
            <a:ext cx="3579097" cy="2721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063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910" y="338754"/>
            <a:ext cx="554306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Introducción a Dinámica</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Energía Cinética</a:t>
            </a:r>
          </a:p>
        </p:txBody>
      </p:sp>
      <p:cxnSp>
        <p:nvCxnSpPr>
          <p:cNvPr id="152" name="Google Shape;258;p31"/>
          <p:cNvCxnSpPr/>
          <p:nvPr/>
        </p:nvCxnSpPr>
        <p:spPr>
          <a:xfrm rot="5400000">
            <a:off x="11554" y="870978"/>
            <a:ext cx="726300" cy="1588"/>
          </a:xfrm>
          <a:prstGeom prst="straightConnector1">
            <a:avLst/>
          </a:prstGeom>
          <a:noFill/>
          <a:ln w="19050" cap="flat" cmpd="sng">
            <a:solidFill>
              <a:srgbClr val="F3F3F3"/>
            </a:solidFill>
            <a:prstDash val="solid"/>
            <a:round/>
            <a:headEnd type="oval" w="med" len="med"/>
            <a:tailEnd type="oval" w="med" len="med"/>
          </a:ln>
        </p:spPr>
      </p:cxn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96FEA3B8-573B-6452-2ACA-728E21BB251D}"/>
              </a:ext>
            </a:extLst>
          </p:cNvPr>
          <p:cNvSpPr txBox="1"/>
          <p:nvPr/>
        </p:nvSpPr>
        <p:spPr>
          <a:xfrm>
            <a:off x="237945" y="1986425"/>
            <a:ext cx="2547383" cy="72630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Energía potencial</a:t>
            </a:r>
          </a:p>
        </p:txBody>
      </p:sp>
      <p:sp>
        <p:nvSpPr>
          <p:cNvPr id="10" name="Google Shape;1603;p42">
            <a:extLst>
              <a:ext uri="{FF2B5EF4-FFF2-40B4-BE49-F238E27FC236}">
                <a16:creationId xmlns:a16="http://schemas.microsoft.com/office/drawing/2014/main" id="{B6AF135A-A7A6-5A21-F085-0F622BC44B05}"/>
              </a:ext>
            </a:extLst>
          </p:cNvPr>
          <p:cNvSpPr txBox="1"/>
          <p:nvPr/>
        </p:nvSpPr>
        <p:spPr>
          <a:xfrm>
            <a:off x="237945" y="2251699"/>
            <a:ext cx="4349338" cy="591256"/>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energía potencial es la energía almacenada en un objeto o sistema de objetos. Puede estar relacionada con su posición, los enlaces de su estructura química, su potencial de desintegración radioactiva o incluso su forma, por poner algunos ejemplos.</a:t>
            </a:r>
            <a:endParaRPr lang="es-ES" sz="1600" b="1" dirty="0">
              <a:solidFill>
                <a:schemeClr val="accent4"/>
              </a:solidFill>
              <a:latin typeface="Fira Sans Condensed Light" panose="020B0604020202020204" charset="0"/>
              <a:cs typeface="Times New Roman" panose="02020603050405020304" pitchFamily="18" charset="0"/>
            </a:endParaRPr>
          </a:p>
        </p:txBody>
      </p:sp>
      <p:pic>
        <p:nvPicPr>
          <p:cNvPr id="3074" name="Picture 2" descr="Hoop and Cylinder Motion">
            <a:extLst>
              <a:ext uri="{FF2B5EF4-FFF2-40B4-BE49-F238E27FC236}">
                <a16:creationId xmlns:a16="http://schemas.microsoft.com/office/drawing/2014/main" id="{24F89FC5-8E9B-21EF-5C43-156685EE4B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17312" y="1116947"/>
            <a:ext cx="3852778" cy="18941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 ¿Qué es la Energía Potencial? Definición, Fórmula, Ejemplos y Más">
            <a:extLst>
              <a:ext uri="{FF2B5EF4-FFF2-40B4-BE49-F238E27FC236}">
                <a16:creationId xmlns:a16="http://schemas.microsoft.com/office/drawing/2014/main" id="{13BF04CF-A557-F35C-E0F1-9588164F1C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28574" y="3138966"/>
            <a:ext cx="2843041" cy="1894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570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16084</TotalTime>
  <Words>1417</Words>
  <Application>Microsoft Office PowerPoint</Application>
  <PresentationFormat>Presentación en pantalla (16:9)</PresentationFormat>
  <Paragraphs>308</Paragraphs>
  <Slides>33</Slides>
  <Notes>33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33</vt:i4>
      </vt:variant>
    </vt:vector>
  </HeadingPairs>
  <TitlesOfParts>
    <vt:vector size="40" baseType="lpstr">
      <vt:lpstr>Fira Sans Condensed Light</vt:lpstr>
      <vt:lpstr>Anton</vt:lpstr>
      <vt:lpstr>Rajdhani</vt:lpstr>
      <vt:lpstr>Cambria Math</vt:lpstr>
      <vt:lpstr>Arial</vt:lpstr>
      <vt:lpstr>Advent Pro Light</vt:lpstr>
      <vt:lpstr>Ai Tech Agency by Slidesgo</vt:lpstr>
      <vt:lpstr>Presentación de PowerPoint</vt:lpstr>
      <vt:lpstr>Bienvenida</vt:lpstr>
      <vt:lpstr>Presentación de PowerPoint</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316</cp:revision>
  <dcterms:modified xsi:type="dcterms:W3CDTF">2025-03-06T20:29:40Z</dcterms:modified>
</cp:coreProperties>
</file>