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1"/>
  </p:notesMasterIdLst>
  <p:sldIdLst>
    <p:sldId id="256" r:id="rId2"/>
    <p:sldId id="357" r:id="rId3"/>
    <p:sldId id="358" r:id="rId4"/>
    <p:sldId id="364" r:id="rId5"/>
    <p:sldId id="446" r:id="rId6"/>
    <p:sldId id="448" r:id="rId7"/>
    <p:sldId id="449" r:id="rId8"/>
    <p:sldId id="450" r:id="rId9"/>
    <p:sldId id="459" r:id="rId10"/>
    <p:sldId id="460" r:id="rId11"/>
    <p:sldId id="461" r:id="rId12"/>
    <p:sldId id="462" r:id="rId13"/>
    <p:sldId id="422" r:id="rId14"/>
    <p:sldId id="451" r:id="rId15"/>
    <p:sldId id="452" r:id="rId16"/>
    <p:sldId id="453" r:id="rId17"/>
    <p:sldId id="454" r:id="rId18"/>
    <p:sldId id="455" r:id="rId19"/>
    <p:sldId id="463" r:id="rId20"/>
    <p:sldId id="464" r:id="rId21"/>
    <p:sldId id="465" r:id="rId22"/>
    <p:sldId id="466" r:id="rId23"/>
    <p:sldId id="467" r:id="rId24"/>
    <p:sldId id="468" r:id="rId25"/>
    <p:sldId id="469" r:id="rId26"/>
    <p:sldId id="470" r:id="rId27"/>
    <p:sldId id="389" r:id="rId28"/>
    <p:sldId id="471" r:id="rId29"/>
    <p:sldId id="280" r:id="rId30"/>
  </p:sldIdLst>
  <p:sldSz cx="9144000" cy="5143500" type="screen16x9"/>
  <p:notesSz cx="6858000" cy="9144000"/>
  <p:embeddedFontLst>
    <p:embeddedFont>
      <p:font typeface="Advent Pro Light" panose="020B0604020202020204" charset="0"/>
      <p:regular r:id="rId32"/>
      <p:bold r:id="rId33"/>
    </p:embeddedFont>
    <p:embeddedFont>
      <p:font typeface="Anton" pitchFamily="2" charset="0"/>
      <p:regular r:id="rId34"/>
    </p:embeddedFont>
    <p:embeddedFont>
      <p:font typeface="Fira Sans Condensed Light" panose="020B0403050000020004" pitchFamily="34" charset="0"/>
      <p:regular r:id="rId35"/>
      <p:bold r:id="rId36"/>
      <p:italic r:id="rId37"/>
      <p:boldItalic r:id="rId38"/>
    </p:embeddedFont>
    <p:embeddedFont>
      <p:font typeface="Rajdhani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4244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9696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852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732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894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015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0024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595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100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5068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71855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9897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7376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05587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7573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8086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44706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66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0756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916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681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3902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244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42993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TE3001B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Fundamentos de Robótica</a:t>
            </a:r>
          </a:p>
          <a:p>
            <a:pPr marL="14105" marR="5642">
              <a:spcBef>
                <a:spcPts val="106"/>
              </a:spcBef>
            </a:pP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		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17 de Febrero del 2025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Código en MATLAB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3128834" y="2190423"/>
            <a:ext cx="2169996" cy="88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4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Size</a:t>
            </a:r>
            <a:r>
              <a:rPr lang="es-ES" sz="4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(A, 1)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145ED0DA-261F-BF8F-C0E2-1DFA9CE81C36}"/>
              </a:ext>
            </a:extLst>
          </p:cNvPr>
          <p:cNvCxnSpPr>
            <a:cxnSpLocks/>
          </p:cNvCxnSpPr>
          <p:nvPr/>
        </p:nvCxnSpPr>
        <p:spPr>
          <a:xfrm>
            <a:off x="4948194" y="2945741"/>
            <a:ext cx="831283" cy="71185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26AE804-A6EA-8039-8698-F9F0DFCCDA85}"/>
              </a:ext>
            </a:extLst>
          </p:cNvPr>
          <p:cNvCxnSpPr>
            <a:cxnSpLocks/>
          </p:cNvCxnSpPr>
          <p:nvPr/>
        </p:nvCxnSpPr>
        <p:spPr>
          <a:xfrm flipH="1">
            <a:off x="3223846" y="2925543"/>
            <a:ext cx="1220256" cy="73205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603;p42">
            <a:extLst>
              <a:ext uri="{FF2B5EF4-FFF2-40B4-BE49-F238E27FC236}">
                <a16:creationId xmlns:a16="http://schemas.microsoft.com/office/drawing/2014/main" id="{E75F0C0E-D2CE-827B-5A49-310C68562111}"/>
              </a:ext>
            </a:extLst>
          </p:cNvPr>
          <p:cNvSpPr txBox="1"/>
          <p:nvPr/>
        </p:nvSpPr>
        <p:spPr>
          <a:xfrm>
            <a:off x="2218219" y="3616579"/>
            <a:ext cx="1615755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Matriz o Arreglo</a:t>
            </a:r>
          </a:p>
        </p:txBody>
      </p:sp>
      <p:sp>
        <p:nvSpPr>
          <p:cNvPr id="9" name="Google Shape;1603;p42">
            <a:extLst>
              <a:ext uri="{FF2B5EF4-FFF2-40B4-BE49-F238E27FC236}">
                <a16:creationId xmlns:a16="http://schemas.microsoft.com/office/drawing/2014/main" id="{3E15B1B2-E2FF-CA1A-C84E-840FBDB1EC02}"/>
              </a:ext>
            </a:extLst>
          </p:cNvPr>
          <p:cNvSpPr txBox="1"/>
          <p:nvPr/>
        </p:nvSpPr>
        <p:spPr>
          <a:xfrm>
            <a:off x="5102096" y="3613417"/>
            <a:ext cx="2435842" cy="732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= Dimensión en filas</a:t>
            </a:r>
          </a:p>
          <a:p>
            <a:pPr algn="just"/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= Dimensión en columnas</a:t>
            </a:r>
          </a:p>
        </p:txBody>
      </p:sp>
    </p:spTree>
    <p:extLst>
      <p:ext uri="{BB962C8B-B14F-4D97-AF65-F5344CB8AC3E}">
        <p14:creationId xmlns:p14="http://schemas.microsoft.com/office/powerpoint/2010/main" val="58549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Código en MATLAB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5764761" y="2013503"/>
            <a:ext cx="1973262" cy="88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4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P(: , : , 1)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145ED0DA-261F-BF8F-C0E2-1DFA9CE81C36}"/>
              </a:ext>
            </a:extLst>
          </p:cNvPr>
          <p:cNvCxnSpPr>
            <a:cxnSpLocks/>
          </p:cNvCxnSpPr>
          <p:nvPr/>
        </p:nvCxnSpPr>
        <p:spPr>
          <a:xfrm>
            <a:off x="7442475" y="2960310"/>
            <a:ext cx="831283" cy="71185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26AE804-A6EA-8039-8698-F9F0DFCCDA85}"/>
              </a:ext>
            </a:extLst>
          </p:cNvPr>
          <p:cNvCxnSpPr>
            <a:cxnSpLocks/>
          </p:cNvCxnSpPr>
          <p:nvPr/>
        </p:nvCxnSpPr>
        <p:spPr>
          <a:xfrm flipH="1">
            <a:off x="5392615" y="2840211"/>
            <a:ext cx="927401" cy="89033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603;p42">
            <a:extLst>
              <a:ext uri="{FF2B5EF4-FFF2-40B4-BE49-F238E27FC236}">
                <a16:creationId xmlns:a16="http://schemas.microsoft.com/office/drawing/2014/main" id="{E75F0C0E-D2CE-827B-5A49-310C68562111}"/>
              </a:ext>
            </a:extLst>
          </p:cNvPr>
          <p:cNvSpPr txBox="1"/>
          <p:nvPr/>
        </p:nvSpPr>
        <p:spPr>
          <a:xfrm>
            <a:off x="5115029" y="3660891"/>
            <a:ext cx="55517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Fila</a:t>
            </a:r>
          </a:p>
        </p:txBody>
      </p:sp>
      <p:sp>
        <p:nvSpPr>
          <p:cNvPr id="7" name="Google Shape;1603;p42">
            <a:extLst>
              <a:ext uri="{FF2B5EF4-FFF2-40B4-BE49-F238E27FC236}">
                <a16:creationId xmlns:a16="http://schemas.microsoft.com/office/drawing/2014/main" id="{00651BAC-D947-FF4F-D205-9502C9A972BC}"/>
              </a:ext>
            </a:extLst>
          </p:cNvPr>
          <p:cNvSpPr txBox="1"/>
          <p:nvPr/>
        </p:nvSpPr>
        <p:spPr>
          <a:xfrm>
            <a:off x="229092" y="1550783"/>
            <a:ext cx="408085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Indexación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arreglo multidimensional en MATLAB® es un arreglo con más de dos dimensiones. En una matriz, las dos dimensiones se representan con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filas y columnas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Cada elemento se define mediante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dos subíndices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el índice de la fila y el índice de la columna.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4EF7AAC-D542-A5EA-9543-FCE7609E96B6}"/>
              </a:ext>
            </a:extLst>
          </p:cNvPr>
          <p:cNvCxnSpPr>
            <a:cxnSpLocks/>
          </p:cNvCxnSpPr>
          <p:nvPr/>
        </p:nvCxnSpPr>
        <p:spPr>
          <a:xfrm>
            <a:off x="6776069" y="2889949"/>
            <a:ext cx="0" cy="78222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1603;p42">
            <a:extLst>
              <a:ext uri="{FF2B5EF4-FFF2-40B4-BE49-F238E27FC236}">
                <a16:creationId xmlns:a16="http://schemas.microsoft.com/office/drawing/2014/main" id="{E6986A74-1C2E-844E-7102-0C88FA594075}"/>
              </a:ext>
            </a:extLst>
          </p:cNvPr>
          <p:cNvSpPr txBox="1"/>
          <p:nvPr/>
        </p:nvSpPr>
        <p:spPr>
          <a:xfrm>
            <a:off x="6336606" y="3660891"/>
            <a:ext cx="927401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Columna</a:t>
            </a:r>
          </a:p>
        </p:txBody>
      </p:sp>
      <p:sp>
        <p:nvSpPr>
          <p:cNvPr id="14" name="Google Shape;1603;p42">
            <a:extLst>
              <a:ext uri="{FF2B5EF4-FFF2-40B4-BE49-F238E27FC236}">
                <a16:creationId xmlns:a16="http://schemas.microsoft.com/office/drawing/2014/main" id="{CB50E7DB-990E-FBE6-D3E8-DD54DE9662F0}"/>
              </a:ext>
            </a:extLst>
          </p:cNvPr>
          <p:cNvSpPr txBox="1"/>
          <p:nvPr/>
        </p:nvSpPr>
        <p:spPr>
          <a:xfrm>
            <a:off x="8016734" y="3650284"/>
            <a:ext cx="831283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Página</a:t>
            </a:r>
          </a:p>
        </p:txBody>
      </p:sp>
    </p:spTree>
    <p:extLst>
      <p:ext uri="{BB962C8B-B14F-4D97-AF65-F5344CB8AC3E}">
        <p14:creationId xmlns:p14="http://schemas.microsoft.com/office/powerpoint/2010/main" val="4310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7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Código en MATLAB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603;p42">
            <a:extLst>
              <a:ext uri="{FF2B5EF4-FFF2-40B4-BE49-F238E27FC236}">
                <a16:creationId xmlns:a16="http://schemas.microsoft.com/office/drawing/2014/main" id="{00651BAC-D947-FF4F-D205-9502C9A972BC}"/>
              </a:ext>
            </a:extLst>
          </p:cNvPr>
          <p:cNvSpPr txBox="1"/>
          <p:nvPr/>
        </p:nvSpPr>
        <p:spPr>
          <a:xfrm>
            <a:off x="229092" y="1550783"/>
            <a:ext cx="408085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Indexación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Los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arreglos multidimensionales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son una ampliación de las matrices de dos dimensiones y utilizan subíndices adicionales para la indexación. Un arreglo 3D, por ejemplo, utiliza tres subíndices. Los dos primeros son como una matriz, pero la tercera dimensión representa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páginas u hojas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 elementos.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7193CB-95BD-454E-E050-CD46C99A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739" y="1134964"/>
            <a:ext cx="2904564" cy="182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30356B3-B634-3F73-24EE-A89D91EF4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271" y="3061467"/>
            <a:ext cx="4381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22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SzPts val="1300"/>
            </a:pPr>
            <a:r>
              <a:rPr lang="es-ES" dirty="0"/>
              <a:t>--Obtención de velocidades lineales y angulares a partir de los Jacobianos en Matlab</a:t>
            </a:r>
          </a:p>
          <a:p>
            <a:pPr marL="146050" lvl="0" indent="0">
              <a:buSzPts val="1300"/>
            </a:pPr>
            <a:r>
              <a:rPr lang="es-ES" dirty="0"/>
              <a:t> 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266738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752952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Configuraciones de Robots Manipuladores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221510" y="1938854"/>
            <a:ext cx="408085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Robot planar de 2gdl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Está conformado por dos articulaciones rotacionales. El sistema de referencia fijo (</a:t>
            </a:r>
            <a:r>
              <a:rPr lang="es-ES" sz="1600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Xo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Yo, </a:t>
            </a:r>
            <a:r>
              <a:rPr lang="es-ES" sz="1600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Zo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 se coloca en la base del robot, de tal forma que el eje </a:t>
            </a:r>
            <a:r>
              <a:rPr lang="es-ES" sz="1600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Zo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es perpendicular al plano de la imagen.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39D44D-C80D-FB46-E227-42B9FAC3B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909" y="1356329"/>
            <a:ext cx="3999870" cy="34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0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Configuraciones de Robots Manipuladores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491142" y="1938854"/>
            <a:ext cx="2439628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Matrices Homogéneas del Robot planar de 2gdl (RR)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806A57-E12A-A961-4BCE-4624984E0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698" y="1938854"/>
            <a:ext cx="48196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6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Configuraciones de Robots Manipuladores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491142" y="1938854"/>
            <a:ext cx="3494704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Ejercicio</a:t>
            </a:r>
          </a:p>
          <a:p>
            <a:pPr algn="just"/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Calcular la matriz de transformación homogénea del robot de 2gdl RR 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5E2C51A-700A-12C1-39E8-3075C2E2F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248" y="1938854"/>
            <a:ext cx="48196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Configuraciones de Robots Manipuladores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373909" y="1901141"/>
            <a:ext cx="6601321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Matriz de transformación Homogénea del Robot planar de 2gdl (RR)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E64E39F-28B9-9992-72E7-7132AC616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53" y="2571750"/>
            <a:ext cx="7357136" cy="177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5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Configuraciones de Robots Manipuladores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373910" y="1901141"/>
            <a:ext cx="4360624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Cinemática Directa del Robot planar de 2gdl (RR)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8517694-9F00-B006-61A3-F715F8A40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05" y="2633069"/>
            <a:ext cx="8579793" cy="19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7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Análisis de Articulaciones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603;p42">
            <a:extLst>
              <a:ext uri="{FF2B5EF4-FFF2-40B4-BE49-F238E27FC236}">
                <a16:creationId xmlns:a16="http://schemas.microsoft.com/office/drawing/2014/main" id="{00651BAC-D947-FF4F-D205-9502C9A972BC}"/>
              </a:ext>
            </a:extLst>
          </p:cNvPr>
          <p:cNvSpPr txBox="1"/>
          <p:nvPr/>
        </p:nvSpPr>
        <p:spPr>
          <a:xfrm>
            <a:off x="976990" y="3150983"/>
            <a:ext cx="2650116" cy="41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Rotación alrededor del eje Z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7D8B83F-554F-BE62-EE2B-B1066BF26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435" y="1290737"/>
            <a:ext cx="3648697" cy="354464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D02602B-CB3F-1D2A-B401-E721BFA9ED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339"/>
          <a:stretch/>
        </p:blipFill>
        <p:spPr>
          <a:xfrm>
            <a:off x="679868" y="3657600"/>
            <a:ext cx="3244361" cy="1089338"/>
          </a:xfrm>
          <a:prstGeom prst="rect">
            <a:avLst/>
          </a:prstGeom>
        </p:spPr>
      </p:pic>
      <p:sp>
        <p:nvSpPr>
          <p:cNvPr id="4" name="Google Shape;1603;p42">
            <a:extLst>
              <a:ext uri="{FF2B5EF4-FFF2-40B4-BE49-F238E27FC236}">
                <a16:creationId xmlns:a16="http://schemas.microsoft.com/office/drawing/2014/main" id="{397F1834-0F4B-08BA-BE58-F770EFE346FA}"/>
              </a:ext>
            </a:extLst>
          </p:cNvPr>
          <p:cNvSpPr txBox="1"/>
          <p:nvPr/>
        </p:nvSpPr>
        <p:spPr>
          <a:xfrm>
            <a:off x="1649778" y="1422195"/>
            <a:ext cx="1304351" cy="41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Translación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A1B73F5-8D76-8647-1F15-EAA3618B1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399" y="1928812"/>
            <a:ext cx="1038225" cy="128587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B2FF4BB-B2D6-AD47-2DE7-5D47ACFA0D84}"/>
              </a:ext>
            </a:extLst>
          </p:cNvPr>
          <p:cNvSpPr txBox="1"/>
          <p:nvPr/>
        </p:nvSpPr>
        <p:spPr>
          <a:xfrm>
            <a:off x="1676399" y="2309446"/>
            <a:ext cx="199293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968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4" descr="Análisis del papel de la automatización de procesos industriales hoy y  mañana">
            <a:extLst>
              <a:ext uri="{FF2B5EF4-FFF2-40B4-BE49-F238E27FC236}">
                <a16:creationId xmlns:a16="http://schemas.microsoft.com/office/drawing/2014/main" id="{AC008B2B-6883-2457-17DE-D01F4ACE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5" y="1264349"/>
            <a:ext cx="3931839" cy="281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9F89F26-550D-C79F-435E-30A153290E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7" r="5356"/>
          <a:stretch/>
        </p:blipFill>
        <p:spPr>
          <a:xfrm>
            <a:off x="128953" y="1884691"/>
            <a:ext cx="4337539" cy="2714625"/>
          </a:xfrm>
          <a:prstGeom prst="rect">
            <a:avLst/>
          </a:prstGeom>
        </p:spPr>
      </p:pic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Matriz de Transformación Local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5EDDAF-CD83-2C20-22E2-D881EB025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177" y="1474367"/>
            <a:ext cx="3999870" cy="3448417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D3E1383-80A1-4560-2EFF-8D9C40CCAB77}"/>
              </a:ext>
            </a:extLst>
          </p:cNvPr>
          <p:cNvCxnSpPr>
            <a:cxnSpLocks/>
          </p:cNvCxnSpPr>
          <p:nvPr/>
        </p:nvCxnSpPr>
        <p:spPr>
          <a:xfrm>
            <a:off x="4325193" y="2385880"/>
            <a:ext cx="1313607" cy="56833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43950C7-F5D3-0A32-CF62-B449075A4BF5}"/>
              </a:ext>
            </a:extLst>
          </p:cNvPr>
          <p:cNvCxnSpPr>
            <a:cxnSpLocks/>
          </p:cNvCxnSpPr>
          <p:nvPr/>
        </p:nvCxnSpPr>
        <p:spPr>
          <a:xfrm flipV="1">
            <a:off x="4325193" y="2801815"/>
            <a:ext cx="1964238" cy="133205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526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B9B3D92-C0CC-91A1-A227-C8E2CCE98E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95" b="10007"/>
          <a:stretch/>
        </p:blipFill>
        <p:spPr>
          <a:xfrm>
            <a:off x="1452002" y="3057220"/>
            <a:ext cx="7609936" cy="16904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9F89F26-550D-C79F-435E-30A153290E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7" r="5356"/>
          <a:stretch/>
        </p:blipFill>
        <p:spPr>
          <a:xfrm>
            <a:off x="70338" y="1357898"/>
            <a:ext cx="2581228" cy="1615447"/>
          </a:xfrm>
          <a:prstGeom prst="rect">
            <a:avLst/>
          </a:prstGeom>
        </p:spPr>
      </p:pic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5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Matriz de Transformación Global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D3E1383-80A1-4560-2EFF-8D9C40CCAB77}"/>
              </a:ext>
            </a:extLst>
          </p:cNvPr>
          <p:cNvCxnSpPr>
            <a:cxnSpLocks/>
          </p:cNvCxnSpPr>
          <p:nvPr/>
        </p:nvCxnSpPr>
        <p:spPr>
          <a:xfrm>
            <a:off x="373910" y="2765613"/>
            <a:ext cx="1196982" cy="52857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448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Marco de Referencia Inercial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Físicas: Sistema de Referencia Inercial">
            <a:extLst>
              <a:ext uri="{FF2B5EF4-FFF2-40B4-BE49-F238E27FC236}">
                <a16:creationId xmlns:a16="http://schemas.microsoft.com/office/drawing/2014/main" id="{FDF72467-32DF-E062-19B6-A503AB45E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309" y="1451163"/>
            <a:ext cx="3863911" cy="335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3138E399-58F1-33A8-B083-58D01353E1EE}"/>
              </a:ext>
            </a:extLst>
          </p:cNvPr>
          <p:cNvSpPr txBox="1"/>
          <p:nvPr/>
        </p:nvSpPr>
        <p:spPr>
          <a:xfrm>
            <a:off x="229092" y="1550783"/>
            <a:ext cx="408085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Marco de Referencia Inercial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marco de referencia inercial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 un marco de referencia en el que un objeto permanece en reposo o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 una velocidad constante a menos que otra fuerza actúe sobre él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Cuando un cuerpo no parece estar actuando de acuerdo con la inercia, está en un marco de referencia no inercial o acelerando.</a:t>
            </a:r>
          </a:p>
        </p:txBody>
      </p:sp>
    </p:spTree>
    <p:extLst>
      <p:ext uri="{BB962C8B-B14F-4D97-AF65-F5344CB8AC3E}">
        <p14:creationId xmlns:p14="http://schemas.microsoft.com/office/powerpoint/2010/main" val="2012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Jacobiano Lineal Analítico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3138E399-58F1-33A8-B083-58D01353E1EE}"/>
              </a:ext>
            </a:extLst>
          </p:cNvPr>
          <p:cNvSpPr txBox="1"/>
          <p:nvPr/>
        </p:nvSpPr>
        <p:spPr>
          <a:xfrm>
            <a:off x="229092" y="1550783"/>
            <a:ext cx="335279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Matriz de rotación previa 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utiliza la tercera columna de la matriz de rotación previa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Z</a:t>
            </a:r>
            <a:r>
              <a:rPr lang="es-ES" sz="1600" b="1" baseline="-250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i-1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F83547-E6E6-0DAC-9643-836BF15E23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514" t="21009" r="34091" b="6564"/>
          <a:stretch/>
        </p:blipFill>
        <p:spPr>
          <a:xfrm>
            <a:off x="4006446" y="1400477"/>
            <a:ext cx="1555665" cy="3641613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288A8A2-CB4F-716D-C3C8-94A161221249}"/>
              </a:ext>
            </a:extLst>
          </p:cNvPr>
          <p:cNvCxnSpPr>
            <a:cxnSpLocks/>
          </p:cNvCxnSpPr>
          <p:nvPr/>
        </p:nvCxnSpPr>
        <p:spPr>
          <a:xfrm>
            <a:off x="2832497" y="2454246"/>
            <a:ext cx="1649017" cy="103589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603;p42">
            <a:extLst>
              <a:ext uri="{FF2B5EF4-FFF2-40B4-BE49-F238E27FC236}">
                <a16:creationId xmlns:a16="http://schemas.microsoft.com/office/drawing/2014/main" id="{7B33E868-2BFA-1353-CD52-34B9DAEAE358}"/>
              </a:ext>
            </a:extLst>
          </p:cNvPr>
          <p:cNvSpPr txBox="1"/>
          <p:nvPr/>
        </p:nvSpPr>
        <p:spPr>
          <a:xfrm>
            <a:off x="236902" y="3181250"/>
            <a:ext cx="334498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Vector de posición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utiliza el vector de posición </a:t>
            </a:r>
            <a:r>
              <a:rPr lang="es-ES" sz="1600" b="1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</a:t>
            </a:r>
            <a:r>
              <a:rPr lang="es-ES" sz="1600" b="1" baseline="-25000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</a:t>
            </a:r>
            <a:r>
              <a:rPr lang="es-ES" sz="1600" b="1" baseline="-250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613DD6E-A78B-6D31-A700-6F437AD6CE2F}"/>
              </a:ext>
            </a:extLst>
          </p:cNvPr>
          <p:cNvCxnSpPr>
            <a:cxnSpLocks/>
          </p:cNvCxnSpPr>
          <p:nvPr/>
        </p:nvCxnSpPr>
        <p:spPr>
          <a:xfrm>
            <a:off x="3148383" y="3743023"/>
            <a:ext cx="1236048" cy="65058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D709E6DF-DEFC-37BF-7C2C-AB34ADEA95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321" t="74156" r="32692" b="12828"/>
          <a:stretch/>
        </p:blipFill>
        <p:spPr>
          <a:xfrm>
            <a:off x="5900685" y="2692058"/>
            <a:ext cx="3014223" cy="1050965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84D1B8-23EE-1A03-21B3-877320131CD3}"/>
              </a:ext>
            </a:extLst>
          </p:cNvPr>
          <p:cNvCxnSpPr>
            <a:cxnSpLocks/>
          </p:cNvCxnSpPr>
          <p:nvPr/>
        </p:nvCxnSpPr>
        <p:spPr>
          <a:xfrm>
            <a:off x="7328530" y="2127209"/>
            <a:ext cx="232855" cy="74799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603;p42">
            <a:extLst>
              <a:ext uri="{FF2B5EF4-FFF2-40B4-BE49-F238E27FC236}">
                <a16:creationId xmlns:a16="http://schemas.microsoft.com/office/drawing/2014/main" id="{8AA21B7A-370A-7E9D-644A-B1A434B0CB4D}"/>
              </a:ext>
            </a:extLst>
          </p:cNvPr>
          <p:cNvSpPr txBox="1"/>
          <p:nvPr/>
        </p:nvSpPr>
        <p:spPr>
          <a:xfrm>
            <a:off x="5562109" y="1412567"/>
            <a:ext cx="3352799" cy="96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ctr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Vector de posición del efector final respecto al origen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20" name="Google Shape;1603;p42">
            <a:extLst>
              <a:ext uri="{FF2B5EF4-FFF2-40B4-BE49-F238E27FC236}">
                <a16:creationId xmlns:a16="http://schemas.microsoft.com/office/drawing/2014/main" id="{32F475C6-A87D-C3D8-4F24-91F0543971E6}"/>
              </a:ext>
            </a:extLst>
          </p:cNvPr>
          <p:cNvSpPr txBox="1"/>
          <p:nvPr/>
        </p:nvSpPr>
        <p:spPr>
          <a:xfrm>
            <a:off x="6648666" y="4235069"/>
            <a:ext cx="2820148" cy="706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ctr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Vector de posición previa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B1BD704-536A-E31B-BD24-9843E4EF04B0}"/>
              </a:ext>
            </a:extLst>
          </p:cNvPr>
          <p:cNvCxnSpPr>
            <a:cxnSpLocks/>
          </p:cNvCxnSpPr>
          <p:nvPr/>
        </p:nvCxnSpPr>
        <p:spPr>
          <a:xfrm flipH="1" flipV="1">
            <a:off x="8487508" y="3181250"/>
            <a:ext cx="527538" cy="121235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1603;p42">
            <a:extLst>
              <a:ext uri="{FF2B5EF4-FFF2-40B4-BE49-F238E27FC236}">
                <a16:creationId xmlns:a16="http://schemas.microsoft.com/office/drawing/2014/main" id="{87C3BDA6-C286-E668-D1D4-752FAF929E9B}"/>
              </a:ext>
            </a:extLst>
          </p:cNvPr>
          <p:cNvSpPr txBox="1"/>
          <p:nvPr/>
        </p:nvSpPr>
        <p:spPr>
          <a:xfrm>
            <a:off x="5880226" y="2504568"/>
            <a:ext cx="2607282" cy="48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ctr"/>
            <a:r>
              <a:rPr lang="es-ES" sz="16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 una Junta ROTACIONAL</a:t>
            </a:r>
            <a:endParaRPr lang="es-ES" sz="1600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28" name="Google Shape;1603;p42">
            <a:extLst>
              <a:ext uri="{FF2B5EF4-FFF2-40B4-BE49-F238E27FC236}">
                <a16:creationId xmlns:a16="http://schemas.microsoft.com/office/drawing/2014/main" id="{8A86AF0A-0F2D-291B-0D6D-3DD188FEF7D2}"/>
              </a:ext>
            </a:extLst>
          </p:cNvPr>
          <p:cNvSpPr txBox="1"/>
          <p:nvPr/>
        </p:nvSpPr>
        <p:spPr>
          <a:xfrm>
            <a:off x="5973264" y="3013326"/>
            <a:ext cx="1996099" cy="48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ctr"/>
            <a:r>
              <a:rPr lang="es-ES" sz="16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 una Junta LINEAL</a:t>
            </a:r>
            <a:endParaRPr lang="es-ES" sz="1600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5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8" grpId="0"/>
      <p:bldP spid="20" grpId="0"/>
      <p:bldP spid="27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Jacobiano Angular Analítico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3138E399-58F1-33A8-B083-58D01353E1EE}"/>
              </a:ext>
            </a:extLst>
          </p:cNvPr>
          <p:cNvSpPr txBox="1"/>
          <p:nvPr/>
        </p:nvSpPr>
        <p:spPr>
          <a:xfrm>
            <a:off x="229092" y="1550783"/>
            <a:ext cx="335279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Matriz de rotación previa 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utiliza la tercera columna de la matriz de rotación previa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Z</a:t>
            </a:r>
            <a:r>
              <a:rPr lang="es-ES" sz="1600" b="1" baseline="-250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i-1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F83547-E6E6-0DAC-9643-836BF15E23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514" t="21009" r="34091" b="6564"/>
          <a:stretch/>
        </p:blipFill>
        <p:spPr>
          <a:xfrm>
            <a:off x="4006446" y="1400477"/>
            <a:ext cx="1555665" cy="3641613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288A8A2-CB4F-716D-C3C8-94A161221249}"/>
              </a:ext>
            </a:extLst>
          </p:cNvPr>
          <p:cNvCxnSpPr>
            <a:cxnSpLocks/>
          </p:cNvCxnSpPr>
          <p:nvPr/>
        </p:nvCxnSpPr>
        <p:spPr>
          <a:xfrm>
            <a:off x="2832497" y="2454246"/>
            <a:ext cx="1649017" cy="103589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603;p42">
            <a:extLst>
              <a:ext uri="{FF2B5EF4-FFF2-40B4-BE49-F238E27FC236}">
                <a16:creationId xmlns:a16="http://schemas.microsoft.com/office/drawing/2014/main" id="{7B33E868-2BFA-1353-CD52-34B9DAEAE358}"/>
              </a:ext>
            </a:extLst>
          </p:cNvPr>
          <p:cNvSpPr txBox="1"/>
          <p:nvPr/>
        </p:nvSpPr>
        <p:spPr>
          <a:xfrm>
            <a:off x="236902" y="3181250"/>
            <a:ext cx="334498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Vector de posición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utiliza el vector de posición </a:t>
            </a:r>
            <a:r>
              <a:rPr lang="es-ES" sz="1600" b="1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</a:t>
            </a:r>
            <a:r>
              <a:rPr lang="es-ES" sz="1600" b="1" baseline="-25000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</a:t>
            </a:r>
            <a:r>
              <a:rPr lang="es-ES" sz="1600" b="1" baseline="-250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613DD6E-A78B-6D31-A700-6F437AD6CE2F}"/>
              </a:ext>
            </a:extLst>
          </p:cNvPr>
          <p:cNvCxnSpPr>
            <a:cxnSpLocks/>
          </p:cNvCxnSpPr>
          <p:nvPr/>
        </p:nvCxnSpPr>
        <p:spPr>
          <a:xfrm>
            <a:off x="3148383" y="3743023"/>
            <a:ext cx="1236048" cy="65058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6F972886-4207-8878-8CB9-950D27D5F0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345" t="46154" r="37144" b="30115"/>
          <a:stretch/>
        </p:blipFill>
        <p:spPr>
          <a:xfrm>
            <a:off x="6459614" y="2602693"/>
            <a:ext cx="1557788" cy="1661099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84D1B8-23EE-1A03-21B3-877320131CD3}"/>
              </a:ext>
            </a:extLst>
          </p:cNvPr>
          <p:cNvCxnSpPr>
            <a:cxnSpLocks/>
          </p:cNvCxnSpPr>
          <p:nvPr/>
        </p:nvCxnSpPr>
        <p:spPr>
          <a:xfrm>
            <a:off x="7328530" y="2127209"/>
            <a:ext cx="268024" cy="54565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603;p42">
            <a:extLst>
              <a:ext uri="{FF2B5EF4-FFF2-40B4-BE49-F238E27FC236}">
                <a16:creationId xmlns:a16="http://schemas.microsoft.com/office/drawing/2014/main" id="{8AA21B7A-370A-7E9D-644A-B1A434B0CB4D}"/>
              </a:ext>
            </a:extLst>
          </p:cNvPr>
          <p:cNvSpPr txBox="1"/>
          <p:nvPr/>
        </p:nvSpPr>
        <p:spPr>
          <a:xfrm>
            <a:off x="5562109" y="1412567"/>
            <a:ext cx="3352799" cy="96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ctr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Tercera columna de la matriz de rotación previa Zi-1.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6" name="Google Shape;1603;p42">
            <a:extLst>
              <a:ext uri="{FF2B5EF4-FFF2-40B4-BE49-F238E27FC236}">
                <a16:creationId xmlns:a16="http://schemas.microsoft.com/office/drawing/2014/main" id="{FB1535AB-8C35-14F6-9C17-01A98DA549DF}"/>
              </a:ext>
            </a:extLst>
          </p:cNvPr>
          <p:cNvSpPr txBox="1"/>
          <p:nvPr/>
        </p:nvSpPr>
        <p:spPr>
          <a:xfrm>
            <a:off x="5652130" y="4193623"/>
            <a:ext cx="3352799" cy="96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ctr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jacobiano angular es igual al jacobiano lineal para una articulación prismática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9" name="Google Shape;1603;p42">
            <a:extLst>
              <a:ext uri="{FF2B5EF4-FFF2-40B4-BE49-F238E27FC236}">
                <a16:creationId xmlns:a16="http://schemas.microsoft.com/office/drawing/2014/main" id="{6ADBF191-B72B-B3D5-AC58-A1F9BD025B3B}"/>
              </a:ext>
            </a:extLst>
          </p:cNvPr>
          <p:cNvSpPr txBox="1"/>
          <p:nvPr/>
        </p:nvSpPr>
        <p:spPr>
          <a:xfrm>
            <a:off x="5405442" y="2602692"/>
            <a:ext cx="1218097" cy="12175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ctr"/>
            <a:r>
              <a:rPr lang="es-ES" sz="16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Junta ROTACIONAL</a:t>
            </a:r>
          </a:p>
          <a:p>
            <a:pPr algn="ctr"/>
            <a:endParaRPr lang="es-ES" sz="16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ctr"/>
            <a:endParaRPr lang="es-ES" sz="1600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22" name="Google Shape;1603;p42">
            <a:extLst>
              <a:ext uri="{FF2B5EF4-FFF2-40B4-BE49-F238E27FC236}">
                <a16:creationId xmlns:a16="http://schemas.microsoft.com/office/drawing/2014/main" id="{00B7C0A8-FFFE-9217-D3C4-02398DCC1401}"/>
              </a:ext>
            </a:extLst>
          </p:cNvPr>
          <p:cNvSpPr txBox="1"/>
          <p:nvPr/>
        </p:nvSpPr>
        <p:spPr>
          <a:xfrm>
            <a:off x="5558381" y="3749953"/>
            <a:ext cx="1266426" cy="513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ctr"/>
            <a:r>
              <a:rPr lang="es-ES" sz="16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Junta LINEAL</a:t>
            </a:r>
          </a:p>
          <a:p>
            <a:pPr algn="ctr"/>
            <a:endParaRPr lang="es-ES" sz="16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ctr"/>
            <a:endParaRPr lang="es-ES" sz="1600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7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8" grpId="0"/>
      <p:bldP spid="16" grpId="0"/>
      <p:bldP spid="19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Obtención de Velocidades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026" name="Picture 2" descr="Manufactura Integrada por Computadora: Relación entre la Jacobiana analítica  y geométrica">
            <a:extLst>
              <a:ext uri="{FF2B5EF4-FFF2-40B4-BE49-F238E27FC236}">
                <a16:creationId xmlns:a16="http://schemas.microsoft.com/office/drawing/2014/main" id="{63A9AF5F-1805-C307-6ECD-304F0AFE5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698" y="1806556"/>
            <a:ext cx="2913221" cy="299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3138E399-58F1-33A8-B083-58D01353E1EE}"/>
              </a:ext>
            </a:extLst>
          </p:cNvPr>
          <p:cNvSpPr txBox="1"/>
          <p:nvPr/>
        </p:nvSpPr>
        <p:spPr>
          <a:xfrm>
            <a:off x="229092" y="1550783"/>
            <a:ext cx="335279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Velocidades Lineales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obtienen la velocidades lineales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288A8A2-CB4F-716D-C3C8-94A161221249}"/>
              </a:ext>
            </a:extLst>
          </p:cNvPr>
          <p:cNvCxnSpPr>
            <a:cxnSpLocks/>
          </p:cNvCxnSpPr>
          <p:nvPr/>
        </p:nvCxnSpPr>
        <p:spPr>
          <a:xfrm>
            <a:off x="2832497" y="2454246"/>
            <a:ext cx="1446426" cy="20571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603;p42">
            <a:extLst>
              <a:ext uri="{FF2B5EF4-FFF2-40B4-BE49-F238E27FC236}">
                <a16:creationId xmlns:a16="http://schemas.microsoft.com/office/drawing/2014/main" id="{7B33E868-2BFA-1353-CD52-34B9DAEAE358}"/>
              </a:ext>
            </a:extLst>
          </p:cNvPr>
          <p:cNvSpPr txBox="1"/>
          <p:nvPr/>
        </p:nvSpPr>
        <p:spPr>
          <a:xfrm>
            <a:off x="236902" y="3181250"/>
            <a:ext cx="334498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Velocidades angulares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obtienen la velocidades angulares</a:t>
            </a:r>
            <a:r>
              <a:rPr lang="es-ES" sz="1600" b="1" baseline="-250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613DD6E-A78B-6D31-A700-6F437AD6CE2F}"/>
              </a:ext>
            </a:extLst>
          </p:cNvPr>
          <p:cNvCxnSpPr>
            <a:cxnSpLocks/>
          </p:cNvCxnSpPr>
          <p:nvPr/>
        </p:nvCxnSpPr>
        <p:spPr>
          <a:xfrm>
            <a:off x="3472879" y="3821969"/>
            <a:ext cx="806044" cy="17102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603;p42">
            <a:extLst>
              <a:ext uri="{FF2B5EF4-FFF2-40B4-BE49-F238E27FC236}">
                <a16:creationId xmlns:a16="http://schemas.microsoft.com/office/drawing/2014/main" id="{90CBD726-9C2A-5032-CA17-0130A72FED24}"/>
              </a:ext>
            </a:extLst>
          </p:cNvPr>
          <p:cNvSpPr txBox="1"/>
          <p:nvPr/>
        </p:nvSpPr>
        <p:spPr>
          <a:xfrm>
            <a:off x="5008594" y="1086391"/>
            <a:ext cx="1816767" cy="49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Matriz Jacobiana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71159CB-7308-1413-8D85-1D66009D7B3D}"/>
              </a:ext>
            </a:extLst>
          </p:cNvPr>
          <p:cNvCxnSpPr>
            <a:cxnSpLocks/>
          </p:cNvCxnSpPr>
          <p:nvPr/>
        </p:nvCxnSpPr>
        <p:spPr>
          <a:xfrm>
            <a:off x="5638493" y="1623917"/>
            <a:ext cx="0" cy="134202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1603;p42">
            <a:extLst>
              <a:ext uri="{FF2B5EF4-FFF2-40B4-BE49-F238E27FC236}">
                <a16:creationId xmlns:a16="http://schemas.microsoft.com/office/drawing/2014/main" id="{B5E4D9EF-7732-7D5B-FA6D-493E769A97FA}"/>
              </a:ext>
            </a:extLst>
          </p:cNvPr>
          <p:cNvSpPr txBox="1"/>
          <p:nvPr/>
        </p:nvSpPr>
        <p:spPr>
          <a:xfrm>
            <a:off x="7793019" y="2810766"/>
            <a:ext cx="1302940" cy="49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Vector de velocidades articulares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7B610CB-5520-D4C8-E937-4864FDE50740}"/>
              </a:ext>
            </a:extLst>
          </p:cNvPr>
          <p:cNvCxnSpPr>
            <a:cxnSpLocks/>
          </p:cNvCxnSpPr>
          <p:nvPr/>
        </p:nvCxnSpPr>
        <p:spPr>
          <a:xfrm flipH="1" flipV="1">
            <a:off x="7084919" y="3305651"/>
            <a:ext cx="708100" cy="15265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72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Obtención de Velocidades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4" descr="Joints — Aldebaran 2.4.3.28-r2 documentation">
            <a:extLst>
              <a:ext uri="{FF2B5EF4-FFF2-40B4-BE49-F238E27FC236}">
                <a16:creationId xmlns:a16="http://schemas.microsoft.com/office/drawing/2014/main" id="{9F8872B8-B03B-B06D-075C-BD2F71809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95" y="1997356"/>
            <a:ext cx="2413275" cy="236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5FD0C57-B1FB-7861-3698-C8B97ACF7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78137"/>
            <a:ext cx="3648697" cy="3544647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93A1D4B-269A-A885-13B2-37E6C7A25115}"/>
              </a:ext>
            </a:extLst>
          </p:cNvPr>
          <p:cNvCxnSpPr>
            <a:cxnSpLocks/>
          </p:cNvCxnSpPr>
          <p:nvPr/>
        </p:nvCxnSpPr>
        <p:spPr>
          <a:xfrm>
            <a:off x="1770185" y="2368062"/>
            <a:ext cx="3810000" cy="52753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603;p42">
            <a:extLst>
              <a:ext uri="{FF2B5EF4-FFF2-40B4-BE49-F238E27FC236}">
                <a16:creationId xmlns:a16="http://schemas.microsoft.com/office/drawing/2014/main" id="{1C9B7BC2-6155-3E56-742C-F79D4BC7A9D8}"/>
              </a:ext>
            </a:extLst>
          </p:cNvPr>
          <p:cNvSpPr txBox="1"/>
          <p:nvPr/>
        </p:nvSpPr>
        <p:spPr>
          <a:xfrm>
            <a:off x="3145444" y="2571750"/>
            <a:ext cx="1302940" cy="49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Gira alrededor del ángulo </a:t>
            </a:r>
            <a:r>
              <a:rPr lang="es-E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Yaw</a:t>
            </a:r>
            <a:endParaRPr lang="es-E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 (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Velocidades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Lineales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y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angulares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263592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nuevo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Actividad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1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vector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velocidades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lineal y angular para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siguiente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configuración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</a:t>
            </a:r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</a:t>
            </a: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E7DD17-4E02-F4E3-F9B6-854D7BDA4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571" y="2434517"/>
            <a:ext cx="2886178" cy="248826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 (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Velocidades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Lineales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y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angulares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8482" y="1583097"/>
            <a:ext cx="8763167" cy="178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pasos para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poder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velocidad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lineal y angular.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Incluir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MATLAB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Subir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</a:t>
            </a: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537592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>
                <a:hlinkClick r:id="rId4"/>
              </a:rPr>
              <a:t>Alfredo.garcias@tec.mx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/>
              <a:t>https://itesm.zoom.us/j/9648719322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333462" y="1921615"/>
            <a:ext cx="373711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l"/>
            <a:r>
              <a:rPr lang="es-ES" dirty="0"/>
              <a:t>     </a:t>
            </a:r>
            <a:r>
              <a:rPr lang="es-ES" b="1" dirty="0"/>
              <a:t>“Un modelo matemático de un sistema dinámico es un conjunto de ecuaciones que representan la dinámica del sistema con precisión.”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</a:t>
            </a:r>
            <a:r>
              <a:rPr lang="es-ES" dirty="0" err="1"/>
              <a:t>Katsuhiko</a:t>
            </a:r>
            <a:r>
              <a:rPr lang="es-ES" dirty="0"/>
              <a:t> Ogata</a:t>
            </a:r>
          </a:p>
          <a:p>
            <a:pPr algn="l"/>
            <a:br>
              <a:rPr lang="es-ES" dirty="0"/>
            </a:br>
            <a:endParaRPr dirty="0"/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26" name="Picture 2" descr="Robots industriales en cifras: así ha aumentado su stock mundial y densidad  por región · THE LOGISTICS WORLD | Conéctate e inspírate.">
            <a:extLst>
              <a:ext uri="{FF2B5EF4-FFF2-40B4-BE49-F238E27FC236}">
                <a16:creationId xmlns:a16="http://schemas.microsoft.com/office/drawing/2014/main" id="{2B53735F-DDFD-1DF0-302F-152E3F98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71" y="1468611"/>
            <a:ext cx="3935582" cy="262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-Matriz de rotación</a:t>
            </a:r>
          </a:p>
          <a:p>
            <a:pPr marL="146050" lvl="0" indent="0">
              <a:buSzPts val="1300"/>
            </a:pPr>
            <a:r>
              <a:rPr lang="es-ES" dirty="0"/>
              <a:t>-Robot péndulo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301907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853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Matriz de Rotación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221510" y="1938854"/>
            <a:ext cx="408085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Matriz de Rotación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Elemento algebraico matricial de una aplicación de rotación o giro. representa la rotación de θ grados del plano en sentido antihorario. En tres dimensiones, las matrices de rotación representan las rotaciones de manera concisa y se usan frecuentemente en geometría, física e informática.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1D8CF8-8EED-8F3C-2555-64640644C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632" y="1394791"/>
            <a:ext cx="3244361" cy="344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9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Configuraciones de Robots Manipuladores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221510" y="1938854"/>
            <a:ext cx="408085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Péndulo Robot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péndulo es un sistema robótico de 1gdl, cuya articulación corresponde al codo de un robot industrial. 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1F7242-E479-98C6-24F4-07107718D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435" y="1290737"/>
            <a:ext cx="3648697" cy="354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3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66833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Configuraciones de Robots Manipuladores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373910" y="1654494"/>
            <a:ext cx="5532933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Matriz de Transformación Homogénea del Péndulo Robot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17D7EF-AC2D-DE99-2A2B-2FE0C5EFD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" y="2218066"/>
            <a:ext cx="71056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6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66833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Configuraciones de Robots Manipuladores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373910" y="1875782"/>
            <a:ext cx="408085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Cinemática Directa del Péndulo Robot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0E893C-E5ED-731E-9403-7811D91CD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337" y="2687530"/>
            <a:ext cx="67913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1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66833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Configuraciones de Robots Manipuladores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373910" y="1875782"/>
            <a:ext cx="408085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Cinemática Diferencial del Péndulo Robot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289A69-871A-C6E8-74B1-B3E70D750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2571750"/>
            <a:ext cx="59436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5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10777</TotalTime>
  <Words>1032</Words>
  <Application>Microsoft Office PowerPoint</Application>
  <PresentationFormat>Presentación en pantalla (16:9)</PresentationFormat>
  <Paragraphs>238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Rajdhani</vt:lpstr>
      <vt:lpstr>Anton</vt:lpstr>
      <vt:lpstr>Advent Pro Light</vt:lpstr>
      <vt:lpstr>Fira Sans Condensed Light</vt:lpstr>
      <vt:lpstr>Arial</vt:lpstr>
      <vt:lpstr>Ai Tech Agency by Slidesgo</vt:lpstr>
      <vt:lpstr>Presentación de PowerPoint</vt:lpstr>
      <vt:lpstr>Bienvenida</vt:lpstr>
      <vt:lpstr>Presentación de PowerPoint</vt:lpstr>
      <vt:lpstr>Clase Anterior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257</cp:revision>
  <dcterms:modified xsi:type="dcterms:W3CDTF">2025-02-16T05:31:25Z</dcterms:modified>
</cp:coreProperties>
</file>