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</p:sldMasterIdLst>
  <p:notesMasterIdLst>
    <p:notesMasterId r:id="rId18"/>
  </p:notesMasterIdLst>
  <p:sldIdLst>
    <p:sldId id="256" r:id="rId2"/>
    <p:sldId id="357" r:id="rId3"/>
    <p:sldId id="358" r:id="rId4"/>
    <p:sldId id="422" r:id="rId5"/>
    <p:sldId id="499" r:id="rId6"/>
    <p:sldId id="500" r:id="rId7"/>
    <p:sldId id="501" r:id="rId8"/>
    <p:sldId id="502" r:id="rId9"/>
    <p:sldId id="364" r:id="rId10"/>
    <p:sldId id="516" r:id="rId11"/>
    <p:sldId id="521" r:id="rId12"/>
    <p:sldId id="517" r:id="rId13"/>
    <p:sldId id="518" r:id="rId14"/>
    <p:sldId id="503" r:id="rId15"/>
    <p:sldId id="519" r:id="rId16"/>
    <p:sldId id="280" r:id="rId17"/>
  </p:sldIdLst>
  <p:sldSz cx="9144000" cy="5143500" type="screen16x9"/>
  <p:notesSz cx="6858000" cy="9144000"/>
  <p:embeddedFontLst>
    <p:embeddedFont>
      <p:font typeface="Advent Pro Light" panose="020B0604020202020204" charset="0"/>
      <p:regular r:id="rId19"/>
      <p:bold r:id="rId20"/>
    </p:embeddedFont>
    <p:embeddedFont>
      <p:font typeface="Anton" pitchFamily="2" charset="0"/>
      <p:regular r:id="rId21"/>
    </p:embeddedFont>
    <p:embeddedFont>
      <p:font typeface="Fira Sans Condensed Light" panose="020B0403050000020004" pitchFamily="34" charset="0"/>
      <p:regular r:id="rId22"/>
      <p:bold r:id="rId23"/>
      <p:italic r:id="rId24"/>
      <p:boldItalic r:id="rId25"/>
    </p:embeddedFont>
    <p:embeddedFont>
      <p:font typeface="Rajdhani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F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E397FE-706D-4E7D-AA01-638484C1D090}">
  <a:tblStyle styleId="{95E397FE-706D-4E7D-AA01-638484C1D0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909" autoAdjust="0"/>
  </p:normalViewPr>
  <p:slideViewPr>
    <p:cSldViewPr snapToGrid="0">
      <p:cViewPr varScale="1">
        <p:scale>
          <a:sx n="82" d="100"/>
          <a:sy n="82" d="100"/>
        </p:scale>
        <p:origin x="105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57539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00752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>
          <a:extLst>
            <a:ext uri="{FF2B5EF4-FFF2-40B4-BE49-F238E27FC236}">
              <a16:creationId xmlns:a16="http://schemas.microsoft.com/office/drawing/2014/main" id="{6B505C6C-EC42-9AD3-BBAA-9BAC6CDD1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>
            <a:extLst>
              <a:ext uri="{FF2B5EF4-FFF2-40B4-BE49-F238E27FC236}">
                <a16:creationId xmlns:a16="http://schemas.microsoft.com/office/drawing/2014/main" id="{314E0BF4-89DC-96A1-A3D3-9868723763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>
            <a:extLst>
              <a:ext uri="{FF2B5EF4-FFF2-40B4-BE49-F238E27FC236}">
                <a16:creationId xmlns:a16="http://schemas.microsoft.com/office/drawing/2014/main" id="{3FE56505-1783-0A7F-9599-11F8D66B06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9936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>
          <a:extLst>
            <a:ext uri="{FF2B5EF4-FFF2-40B4-BE49-F238E27FC236}">
              <a16:creationId xmlns:a16="http://schemas.microsoft.com/office/drawing/2014/main" id="{C488B3CC-F311-97C8-486D-A0D155285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>
            <a:extLst>
              <a:ext uri="{FF2B5EF4-FFF2-40B4-BE49-F238E27FC236}">
                <a16:creationId xmlns:a16="http://schemas.microsoft.com/office/drawing/2014/main" id="{9E966AC0-9B92-11A6-577B-ED9858FCBD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>
            <a:extLst>
              <a:ext uri="{FF2B5EF4-FFF2-40B4-BE49-F238E27FC236}">
                <a16:creationId xmlns:a16="http://schemas.microsoft.com/office/drawing/2014/main" id="{CD7BB577-CCB3-E1BF-8F24-E679CD4825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18758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6006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46091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89197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>
          <a:extLst>
            <a:ext uri="{FF2B5EF4-FFF2-40B4-BE49-F238E27FC236}">
              <a16:creationId xmlns:a16="http://schemas.microsoft.com/office/drawing/2014/main" id="{586A8E5F-49CF-4138-A87F-C514372DA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>
            <a:extLst>
              <a:ext uri="{FF2B5EF4-FFF2-40B4-BE49-F238E27FC236}">
                <a16:creationId xmlns:a16="http://schemas.microsoft.com/office/drawing/2014/main" id="{7257739E-09EE-E33F-8883-DB061AE5E8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>
            <a:extLst>
              <a:ext uri="{FF2B5EF4-FFF2-40B4-BE49-F238E27FC236}">
                <a16:creationId xmlns:a16="http://schemas.microsoft.com/office/drawing/2014/main" id="{6380497B-69C1-7FF1-8E92-9FD5EAB7CA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5238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g7098bb5640_0_1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7" name="Google Shape;1797;g7098bb5640_0_1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5812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4729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08a6ee8a1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08a6ee8a1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4729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0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>
          <a:extLst>
            <a:ext uri="{FF2B5EF4-FFF2-40B4-BE49-F238E27FC236}">
              <a16:creationId xmlns:a16="http://schemas.microsoft.com/office/drawing/2014/main" id="{DE265533-25C9-5568-5556-93C68161D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>
            <a:extLst>
              <a:ext uri="{FF2B5EF4-FFF2-40B4-BE49-F238E27FC236}">
                <a16:creationId xmlns:a16="http://schemas.microsoft.com/office/drawing/2014/main" id="{B6D76C65-277A-0A13-BB01-2FCABEC2BF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>
            <a:extLst>
              <a:ext uri="{FF2B5EF4-FFF2-40B4-BE49-F238E27FC236}">
                <a16:creationId xmlns:a16="http://schemas.microsoft.com/office/drawing/2014/main" id="{8E3B8799-DCFD-EFE7-D3E3-24EF731C2E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4834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>
          <a:extLst>
            <a:ext uri="{FF2B5EF4-FFF2-40B4-BE49-F238E27FC236}">
              <a16:creationId xmlns:a16="http://schemas.microsoft.com/office/drawing/2014/main" id="{78414CF5-F519-6A48-C8EF-5D257AAC0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>
            <a:extLst>
              <a:ext uri="{FF2B5EF4-FFF2-40B4-BE49-F238E27FC236}">
                <a16:creationId xmlns:a16="http://schemas.microsoft.com/office/drawing/2014/main" id="{525E9837-A476-46BC-9FF1-AA245CA8EE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>
            <a:extLst>
              <a:ext uri="{FF2B5EF4-FFF2-40B4-BE49-F238E27FC236}">
                <a16:creationId xmlns:a16="http://schemas.microsoft.com/office/drawing/2014/main" id="{D5372D39-6DEA-7F44-2C45-F991B6228F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8823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>
          <a:extLst>
            <a:ext uri="{FF2B5EF4-FFF2-40B4-BE49-F238E27FC236}">
              <a16:creationId xmlns:a16="http://schemas.microsoft.com/office/drawing/2014/main" id="{E4640F8A-D7A8-95A1-D491-AD818D033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>
            <a:extLst>
              <a:ext uri="{FF2B5EF4-FFF2-40B4-BE49-F238E27FC236}">
                <a16:creationId xmlns:a16="http://schemas.microsoft.com/office/drawing/2014/main" id="{6D12C268-2904-3D4B-2D81-D7AEA4F32D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>
            <a:extLst>
              <a:ext uri="{FF2B5EF4-FFF2-40B4-BE49-F238E27FC236}">
                <a16:creationId xmlns:a16="http://schemas.microsoft.com/office/drawing/2014/main" id="{B41B3E57-7619-6C5D-8B74-AA36ABDDB3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5860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>
          <a:extLst>
            <a:ext uri="{FF2B5EF4-FFF2-40B4-BE49-F238E27FC236}">
              <a16:creationId xmlns:a16="http://schemas.microsoft.com/office/drawing/2014/main" id="{5F8ADD54-03FC-1760-9A67-F08F7ABD0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65abef0139_0_892:notes">
            <a:extLst>
              <a:ext uri="{FF2B5EF4-FFF2-40B4-BE49-F238E27FC236}">
                <a16:creationId xmlns:a16="http://schemas.microsoft.com/office/drawing/2014/main" id="{43F092A5-76D3-897B-99D8-8D7B290AD0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65abef0139_0_892:notes">
            <a:extLst>
              <a:ext uri="{FF2B5EF4-FFF2-40B4-BE49-F238E27FC236}">
                <a16:creationId xmlns:a16="http://schemas.microsoft.com/office/drawing/2014/main" id="{8A454B5F-9A53-CD57-BB61-1D24D778C9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9195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08a6ee8a1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08a6ee8a1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0665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139150"/>
            <a:ext cx="4404000" cy="25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>
                <a:solidFill>
                  <a:srgbClr val="F3F3F3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585075"/>
            <a:ext cx="33849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  <a:latin typeface="Advent Pro Light"/>
                <a:ea typeface="Advent Pro Light"/>
                <a:cs typeface="Advent Pro Light"/>
                <a:sym typeface="Advent Pr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solidFill>
            <a:srgbClr val="FFFFFF">
              <a:alpha val="4509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AutoNum type="arabicPeriod"/>
              <a:defRPr sz="1300">
                <a:solidFill>
                  <a:srgbClr val="F3F3F3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romanLcPeriod"/>
              <a:defRPr sz="1200"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rabicPeriod"/>
              <a:defRPr sz="1200"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  <a:defRPr sz="1200"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3F3F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>
                <a:solidFill>
                  <a:srgbClr val="F3F3F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subTitle" idx="1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>
                <a:solidFill>
                  <a:srgbClr val="F3F3F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title" idx="2" hasCustomPrompt="1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720100" y="509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sz="3000">
                <a:solidFill>
                  <a:srgbClr val="F3F3F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C343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Rajdhani"/>
              <a:buNone/>
              <a:defRPr sz="2800" b="1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●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Fira Sans Condensed Light"/>
              <a:buChar char="○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3F3F3"/>
              </a:buClr>
              <a:buSzPts val="1200"/>
              <a:buFont typeface="Fira Sans Condensed Light"/>
              <a:buChar char="■"/>
              <a:defRPr sz="1200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9" r:id="rId4"/>
    <p:sldLayoutId id="2147483666" r:id="rId5"/>
    <p:sldLayoutId id="2147483667" r:id="rId6"/>
    <p:sldLayoutId id="2147483671" r:id="rId7"/>
    <p:sldLayoutId id="214748367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Alfredo.garcias@tec.m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gif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gif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4"/>
          <p:cNvSpPr txBox="1"/>
          <p:nvPr/>
        </p:nvSpPr>
        <p:spPr>
          <a:xfrm>
            <a:off x="745436" y="839354"/>
            <a:ext cx="8398564" cy="4299318"/>
          </a:xfrm>
          <a:prstGeom prst="rect">
            <a:avLst/>
          </a:prstGeom>
        </p:spPr>
        <p:txBody>
          <a:bodyPr vert="horz" wrap="square" lIns="0" tIns="13399" rIns="0" bIns="0" rtlCol="0">
            <a:spAutoFit/>
          </a:bodyPr>
          <a:lstStyle/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br>
              <a:rPr lang="es-MX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br>
              <a:rPr lang="es-ES" sz="20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r">
              <a:spcBef>
                <a:spcPts val="106"/>
              </a:spcBef>
            </a:pP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endParaRPr lang="es-ES" sz="2000" b="1" dirty="0">
              <a:solidFill>
                <a:srgbClr val="FF0000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>
              <a:spcBef>
                <a:spcPts val="106"/>
              </a:spcBef>
            </a:pPr>
            <a:r>
              <a:rPr lang="es-ES" sz="1600" b="1" dirty="0">
                <a:solidFill>
                  <a:schemeClr val="bg1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TE3001B</a:t>
            </a:r>
            <a:br>
              <a:rPr lang="es-ES" sz="23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r>
              <a:rPr lang="es-ES" sz="27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Fundamentos de Robótica</a:t>
            </a:r>
          </a:p>
          <a:p>
            <a:pPr marL="14105" marR="5642">
              <a:spcBef>
                <a:spcPts val="106"/>
              </a:spcBef>
            </a:pPr>
            <a:endParaRPr lang="es-ES" sz="2000" b="1" dirty="0">
              <a:solidFill>
                <a:schemeClr val="bg1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marL="14105" marR="5642" algn="ctr">
              <a:spcBef>
                <a:spcPts val="106"/>
              </a:spcBef>
            </a:pPr>
            <a:r>
              <a:rPr lang="es-ES" sz="20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                                                                                                       </a:t>
            </a:r>
          </a:p>
          <a:p>
            <a:pPr marL="14105" marR="5642" algn="ctr">
              <a:spcBef>
                <a:spcPts val="106"/>
              </a:spcBef>
            </a:pPr>
            <a:r>
              <a:rPr lang="es-ES" sz="20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							 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26 de Febrero del 2025</a:t>
            </a:r>
            <a:br>
              <a:rPr lang="es-ES" sz="2000" b="1" dirty="0">
                <a:solidFill>
                  <a:srgbClr val="FF0000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</a:br>
            <a:endParaRPr lang="es-MX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028" name="AutoShape 4" descr="Inicio | Título Electrónico Puebl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4340" name="Picture 4" descr="The Learning Gate | Tec de Monterrey"/>
          <p:cNvPicPr>
            <a:picLocks noChangeAspect="1" noChangeArrowheads="1"/>
          </p:cNvPicPr>
          <p:nvPr/>
        </p:nvPicPr>
        <p:blipFill>
          <a:blip r:embed="rId4">
            <a:lum bright="100000" contrast="100000"/>
          </a:blip>
          <a:srcRect/>
          <a:stretch>
            <a:fillRect/>
          </a:stretch>
        </p:blipFill>
        <p:spPr bwMode="auto">
          <a:xfrm>
            <a:off x="5506277" y="308115"/>
            <a:ext cx="3345621" cy="587367"/>
          </a:xfrm>
          <a:prstGeom prst="rect">
            <a:avLst/>
          </a:prstGeom>
          <a:noFill/>
        </p:spPr>
      </p:pic>
      <p:cxnSp>
        <p:nvCxnSpPr>
          <p:cNvPr id="11" name="Google Shape;137;p27"/>
          <p:cNvCxnSpPr/>
          <p:nvPr/>
        </p:nvCxnSpPr>
        <p:spPr>
          <a:xfrm>
            <a:off x="599181" y="3300059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ES" dirty="0"/>
              <a:t>   </a:t>
            </a:r>
          </a:p>
          <a:p>
            <a:pPr algn="l"/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Facilitador: </a:t>
            </a:r>
            <a:r>
              <a:rPr lang="es-ES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PhD</a:t>
            </a:r>
            <a:r>
              <a:rPr lang="es-ES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charset="0"/>
              </a:rPr>
              <a:t> Alfredo García Suárez</a:t>
            </a:r>
          </a:p>
          <a:p>
            <a:pPr algn="l"/>
            <a:br>
              <a:rPr lang="es-ES" dirty="0"/>
            </a:b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>
          <a:extLst>
            <a:ext uri="{FF2B5EF4-FFF2-40B4-BE49-F238E27FC236}">
              <a16:creationId xmlns:a16="http://schemas.microsoft.com/office/drawing/2014/main" id="{372CDEF3-55D4-7942-BE29-CCE3F6C66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>
            <a:extLst>
              <a:ext uri="{FF2B5EF4-FFF2-40B4-BE49-F238E27FC236}">
                <a16:creationId xmlns:a16="http://schemas.microsoft.com/office/drawing/2014/main" id="{81ABEC86-A533-F153-5FCA-7E60F8A0B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>
            <a:extLst>
              <a:ext uri="{FF2B5EF4-FFF2-40B4-BE49-F238E27FC236}">
                <a16:creationId xmlns:a16="http://schemas.microsoft.com/office/drawing/2014/main" id="{DFD1C8A0-480A-9B24-F12F-34D5D5953F00}"/>
              </a:ext>
            </a:extLst>
          </p:cNvPr>
          <p:cNvSpPr txBox="1">
            <a:spLocks/>
          </p:cNvSpPr>
          <p:nvPr/>
        </p:nvSpPr>
        <p:spPr>
          <a:xfrm>
            <a:off x="373910" y="338754"/>
            <a:ext cx="784237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Introducción a Dinámica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Robot </a:t>
            </a: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Angular 3GDL y Robot Cartesiano 3GDL 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>
            <a:extLst>
              <a:ext uri="{FF2B5EF4-FFF2-40B4-BE49-F238E27FC236}">
                <a16:creationId xmlns:a16="http://schemas.microsoft.com/office/drawing/2014/main" id="{496B8C14-FF3D-B61F-D721-1CD42EE31590}"/>
              </a:ext>
            </a:extLst>
          </p:cNvPr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7" name="Google Shape;136;p27">
            <a:extLst>
              <a:ext uri="{FF2B5EF4-FFF2-40B4-BE49-F238E27FC236}">
                <a16:creationId xmlns:a16="http://schemas.microsoft.com/office/drawing/2014/main" id="{18187681-4367-526D-BF1C-DE5FAFE4EE94}"/>
              </a:ext>
            </a:extLst>
          </p:cNvPr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603;p42">
            <a:extLst>
              <a:ext uri="{FF2B5EF4-FFF2-40B4-BE49-F238E27FC236}">
                <a16:creationId xmlns:a16="http://schemas.microsoft.com/office/drawing/2014/main" id="{84C3E41D-DE9D-7AFA-46F5-85D2567ACEE9}"/>
              </a:ext>
            </a:extLst>
          </p:cNvPr>
          <p:cNvSpPr txBox="1"/>
          <p:nvPr/>
        </p:nvSpPr>
        <p:spPr>
          <a:xfrm>
            <a:off x="237945" y="1435444"/>
            <a:ext cx="2547383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Robot Angular 3GDL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99F3F19-F167-20EF-52B9-849AD6A58A9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1522" r="7013" b="24319"/>
          <a:stretch/>
        </p:blipFill>
        <p:spPr>
          <a:xfrm>
            <a:off x="324869" y="1993142"/>
            <a:ext cx="3027930" cy="264300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CBC8D83-0BF2-E726-0CFF-5C2287DC15A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02" t="23996" r="58094" b="6566"/>
          <a:stretch/>
        </p:blipFill>
        <p:spPr>
          <a:xfrm>
            <a:off x="6245219" y="1978431"/>
            <a:ext cx="2660836" cy="2643002"/>
          </a:xfrm>
          <a:prstGeom prst="rect">
            <a:avLst/>
          </a:prstGeom>
        </p:spPr>
      </p:pic>
      <p:sp>
        <p:nvSpPr>
          <p:cNvPr id="14" name="Google Shape;1603;p42">
            <a:extLst>
              <a:ext uri="{FF2B5EF4-FFF2-40B4-BE49-F238E27FC236}">
                <a16:creationId xmlns:a16="http://schemas.microsoft.com/office/drawing/2014/main" id="{49A2BFBA-DD91-BB20-DA21-A51D1E43E837}"/>
              </a:ext>
            </a:extLst>
          </p:cNvPr>
          <p:cNvSpPr txBox="1"/>
          <p:nvPr/>
        </p:nvSpPr>
        <p:spPr>
          <a:xfrm>
            <a:off x="6168783" y="1337314"/>
            <a:ext cx="2547383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Robot Cartesiano 3GDL</a:t>
            </a:r>
          </a:p>
        </p:txBody>
      </p:sp>
      <p:sp>
        <p:nvSpPr>
          <p:cNvPr id="15" name="Google Shape;1603;p42">
            <a:extLst>
              <a:ext uri="{FF2B5EF4-FFF2-40B4-BE49-F238E27FC236}">
                <a16:creationId xmlns:a16="http://schemas.microsoft.com/office/drawing/2014/main" id="{50C9088D-DD52-8C47-D7EE-18C34097A418}"/>
              </a:ext>
            </a:extLst>
          </p:cNvPr>
          <p:cNvSpPr txBox="1"/>
          <p:nvPr/>
        </p:nvSpPr>
        <p:spPr>
          <a:xfrm>
            <a:off x="3525317" y="1435443"/>
            <a:ext cx="2547383" cy="294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Actividad 4. </a:t>
            </a:r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Análisis General</a:t>
            </a:r>
          </a:p>
          <a:p>
            <a:pPr algn="just"/>
            <a:endParaRPr lang="es-ES" sz="1600" b="1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1.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Obtener la 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cinemática directa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cada robot, describiendo las matrices de transformación homogéneas locales y globales.</a:t>
            </a:r>
          </a:p>
          <a:p>
            <a:pPr algn="just"/>
            <a:endParaRPr lang="es-E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2.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Obtener la </a:t>
            </a:r>
            <a:r>
              <a:rPr lang="es-E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cinemática diferencial </a:t>
            </a:r>
            <a:r>
              <a:rPr lang="es-E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de cada robot, describiendo los vectores resultantes de la velocidad lineal y la velocidad angular</a:t>
            </a:r>
          </a:p>
          <a:p>
            <a:pPr algn="just"/>
            <a:endParaRPr lang="es-E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72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>
          <a:extLst>
            <a:ext uri="{FF2B5EF4-FFF2-40B4-BE49-F238E27FC236}">
              <a16:creationId xmlns:a16="http://schemas.microsoft.com/office/drawing/2014/main" id="{9CD6C007-5E9A-61BF-00EC-2613E81F3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>
            <a:extLst>
              <a:ext uri="{FF2B5EF4-FFF2-40B4-BE49-F238E27FC236}">
                <a16:creationId xmlns:a16="http://schemas.microsoft.com/office/drawing/2014/main" id="{D6520666-835F-A395-8FA2-DB17A20E2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>
            <a:extLst>
              <a:ext uri="{FF2B5EF4-FFF2-40B4-BE49-F238E27FC236}">
                <a16:creationId xmlns:a16="http://schemas.microsoft.com/office/drawing/2014/main" id="{84F7D1A4-516C-E768-532E-81E00B9C23AA}"/>
              </a:ext>
            </a:extLst>
          </p:cNvPr>
          <p:cNvSpPr txBox="1">
            <a:spLocks/>
          </p:cNvSpPr>
          <p:nvPr/>
        </p:nvSpPr>
        <p:spPr>
          <a:xfrm>
            <a:off x="373910" y="338754"/>
            <a:ext cx="784237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Introducción a Dinámica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Robot </a:t>
            </a: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Angular 3GDL y Robot Cartesiano 3GDL 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>
            <a:extLst>
              <a:ext uri="{FF2B5EF4-FFF2-40B4-BE49-F238E27FC236}">
                <a16:creationId xmlns:a16="http://schemas.microsoft.com/office/drawing/2014/main" id="{EF670010-2646-EF3A-A17A-CDD66816A3AD}"/>
              </a:ext>
            </a:extLst>
          </p:cNvPr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7" name="Google Shape;136;p27">
            <a:extLst>
              <a:ext uri="{FF2B5EF4-FFF2-40B4-BE49-F238E27FC236}">
                <a16:creationId xmlns:a16="http://schemas.microsoft.com/office/drawing/2014/main" id="{295AA830-5FEF-94D3-83EB-96DCC123CEC9}"/>
              </a:ext>
            </a:extLst>
          </p:cNvPr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603;p42">
            <a:extLst>
              <a:ext uri="{FF2B5EF4-FFF2-40B4-BE49-F238E27FC236}">
                <a16:creationId xmlns:a16="http://schemas.microsoft.com/office/drawing/2014/main" id="{BB134ADE-CFD9-D8A3-2134-6F1E325CC18F}"/>
              </a:ext>
            </a:extLst>
          </p:cNvPr>
          <p:cNvSpPr txBox="1"/>
          <p:nvPr/>
        </p:nvSpPr>
        <p:spPr>
          <a:xfrm>
            <a:off x="237945" y="1435444"/>
            <a:ext cx="2547383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Robot Angular 3GDL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20A860B-6521-7E84-CC6C-CDE3DD8A0B2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1522" r="7013" b="24319"/>
          <a:stretch/>
        </p:blipFill>
        <p:spPr>
          <a:xfrm>
            <a:off x="324869" y="1993142"/>
            <a:ext cx="3027930" cy="264300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ED3C7DE-CA4F-9300-A856-E64A7BDE50C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02" t="23996" r="58094" b="6566"/>
          <a:stretch/>
        </p:blipFill>
        <p:spPr>
          <a:xfrm>
            <a:off x="6245219" y="1978431"/>
            <a:ext cx="2660836" cy="2643002"/>
          </a:xfrm>
          <a:prstGeom prst="rect">
            <a:avLst/>
          </a:prstGeom>
        </p:spPr>
      </p:pic>
      <p:sp>
        <p:nvSpPr>
          <p:cNvPr id="14" name="Google Shape;1603;p42">
            <a:extLst>
              <a:ext uri="{FF2B5EF4-FFF2-40B4-BE49-F238E27FC236}">
                <a16:creationId xmlns:a16="http://schemas.microsoft.com/office/drawing/2014/main" id="{50201BE9-3E3D-3458-76FC-B2C4847F272F}"/>
              </a:ext>
            </a:extLst>
          </p:cNvPr>
          <p:cNvSpPr txBox="1"/>
          <p:nvPr/>
        </p:nvSpPr>
        <p:spPr>
          <a:xfrm>
            <a:off x="6168783" y="1337314"/>
            <a:ext cx="2547383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Robot Cartesiano 3GDL</a:t>
            </a:r>
          </a:p>
        </p:txBody>
      </p:sp>
      <p:sp>
        <p:nvSpPr>
          <p:cNvPr id="15" name="Google Shape;1603;p42">
            <a:extLst>
              <a:ext uri="{FF2B5EF4-FFF2-40B4-BE49-F238E27FC236}">
                <a16:creationId xmlns:a16="http://schemas.microsoft.com/office/drawing/2014/main" id="{9C1DAE57-9BE5-19C2-55D3-528CC8244312}"/>
              </a:ext>
            </a:extLst>
          </p:cNvPr>
          <p:cNvSpPr txBox="1"/>
          <p:nvPr/>
        </p:nvSpPr>
        <p:spPr>
          <a:xfrm>
            <a:off x="3487099" y="1536998"/>
            <a:ext cx="2547383" cy="2948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3.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Generar</a:t>
            </a:r>
            <a:r>
              <a:rPr lang="en-U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un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reporte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con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los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pasos para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poder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obtener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cada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uno de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los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vectores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velocidades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lineales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y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angulares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describiendo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las matrices de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transformación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homogeneas locales y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globales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.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Incluir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Código </a:t>
            </a:r>
            <a:r>
              <a:rPr lang="en-US" sz="1600" b="1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 MATLAB</a:t>
            </a:r>
          </a:p>
          <a:p>
            <a:pPr algn="just"/>
            <a:endParaRPr lang="en-US" sz="1600" b="1" dirty="0">
              <a:solidFill>
                <a:schemeClr val="tx2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4. Subir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link del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repositorio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en</a:t>
            </a:r>
            <a:r>
              <a:rPr lang="en-US" sz="1600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 CANVAS para 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“</a:t>
            </a:r>
            <a:r>
              <a:rPr lang="en-US" sz="16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Evaluación</a:t>
            </a:r>
            <a:r>
              <a:rPr lang="en-US" sz="1600" b="1" dirty="0">
                <a:solidFill>
                  <a:schemeClr val="tx2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”</a:t>
            </a:r>
          </a:p>
          <a:p>
            <a:pPr algn="just"/>
            <a:endParaRPr lang="es-ES" sz="1600" dirty="0">
              <a:solidFill>
                <a:schemeClr val="bg1">
                  <a:lumMod val="60000"/>
                  <a:lumOff val="40000"/>
                </a:schemeClr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94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3910" y="338754"/>
            <a:ext cx="554306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Introducción a Dinámica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Robot </a:t>
            </a: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Angular 3GDL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603;p42">
            <a:extLst>
              <a:ext uri="{FF2B5EF4-FFF2-40B4-BE49-F238E27FC236}">
                <a16:creationId xmlns:a16="http://schemas.microsoft.com/office/drawing/2014/main" id="{96FEA3B8-573B-6452-2ACA-728E21BB251D}"/>
              </a:ext>
            </a:extLst>
          </p:cNvPr>
          <p:cNvSpPr txBox="1"/>
          <p:nvPr/>
        </p:nvSpPr>
        <p:spPr>
          <a:xfrm>
            <a:off x="237945" y="1435444"/>
            <a:ext cx="2547383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Reto. Robot Angular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D9644DE-5E78-9FBA-0A87-B3361A31D6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029" y="1740627"/>
            <a:ext cx="3261098" cy="3064119"/>
          </a:xfrm>
          <a:prstGeom prst="rect">
            <a:avLst/>
          </a:prstGeom>
        </p:spPr>
      </p:pic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id="{30C82748-C109-06E1-426E-B258CC8B111F}"/>
              </a:ext>
            </a:extLst>
          </p:cNvPr>
          <p:cNvCxnSpPr>
            <a:cxnSpLocks/>
          </p:cNvCxnSpPr>
          <p:nvPr/>
        </p:nvCxnSpPr>
        <p:spPr>
          <a:xfrm flipH="1" flipV="1">
            <a:off x="6793699" y="3363884"/>
            <a:ext cx="338578" cy="3485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76BBBDAB-3685-6E6A-1A86-57B161140AF7}"/>
              </a:ext>
            </a:extLst>
          </p:cNvPr>
          <p:cNvCxnSpPr>
            <a:cxnSpLocks/>
          </p:cNvCxnSpPr>
          <p:nvPr/>
        </p:nvCxnSpPr>
        <p:spPr>
          <a:xfrm flipV="1">
            <a:off x="7125121" y="3471575"/>
            <a:ext cx="451171" cy="249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98DCA2A4-B508-A8D9-DA6C-5553FE25929E}"/>
              </a:ext>
            </a:extLst>
          </p:cNvPr>
          <p:cNvCxnSpPr>
            <a:cxnSpLocks/>
          </p:cNvCxnSpPr>
          <p:nvPr/>
        </p:nvCxnSpPr>
        <p:spPr>
          <a:xfrm flipV="1">
            <a:off x="7132277" y="3253418"/>
            <a:ext cx="16874" cy="4363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42F20918-4DB7-5DB0-1E11-753B58CFD13C}"/>
              </a:ext>
            </a:extLst>
          </p:cNvPr>
          <p:cNvSpPr txBox="1"/>
          <p:nvPr/>
        </p:nvSpPr>
        <p:spPr>
          <a:xfrm>
            <a:off x="7550190" y="3165397"/>
            <a:ext cx="291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00FF00"/>
                </a:highlight>
              </a:rPr>
              <a:t>x</a:t>
            </a:r>
            <a:endParaRPr lang="es-MX" dirty="0">
              <a:highlight>
                <a:srgbClr val="00FF00"/>
              </a:highlight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4F0AA83-A75D-5546-D305-9663CC0C2CE5}"/>
              </a:ext>
            </a:extLst>
          </p:cNvPr>
          <p:cNvSpPr txBox="1"/>
          <p:nvPr/>
        </p:nvSpPr>
        <p:spPr>
          <a:xfrm>
            <a:off x="6531618" y="3033411"/>
            <a:ext cx="291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FFFF00"/>
                </a:highlight>
              </a:rPr>
              <a:t>y</a:t>
            </a:r>
            <a:endParaRPr lang="es-MX" dirty="0">
              <a:highlight>
                <a:srgbClr val="FFFF00"/>
              </a:highlight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B632712-171E-3B47-0A8A-8C1A95DC405B}"/>
              </a:ext>
            </a:extLst>
          </p:cNvPr>
          <p:cNvSpPr txBox="1"/>
          <p:nvPr/>
        </p:nvSpPr>
        <p:spPr>
          <a:xfrm>
            <a:off x="7019932" y="2933917"/>
            <a:ext cx="291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00FFFF"/>
                </a:highlight>
              </a:rPr>
              <a:t>z</a:t>
            </a:r>
            <a:endParaRPr lang="es-MX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1894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3910" y="338754"/>
            <a:ext cx="554306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Introducción a Dinámica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Robot </a:t>
            </a: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Angular 3GDL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603;p42">
            <a:extLst>
              <a:ext uri="{FF2B5EF4-FFF2-40B4-BE49-F238E27FC236}">
                <a16:creationId xmlns:a16="http://schemas.microsoft.com/office/drawing/2014/main" id="{96FEA3B8-573B-6452-2ACA-728E21BB251D}"/>
              </a:ext>
            </a:extLst>
          </p:cNvPr>
          <p:cNvSpPr txBox="1"/>
          <p:nvPr/>
        </p:nvSpPr>
        <p:spPr>
          <a:xfrm>
            <a:off x="237945" y="1435444"/>
            <a:ext cx="2547383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Robot Angular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D9644DE-5E78-9FBA-0A87-B3361A31D6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560" y="1768506"/>
            <a:ext cx="3261098" cy="3064119"/>
          </a:xfrm>
          <a:prstGeom prst="rect">
            <a:avLst/>
          </a:prstGeom>
        </p:spPr>
      </p:pic>
      <p:sp>
        <p:nvSpPr>
          <p:cNvPr id="10" name="Google Shape;1603;p42">
            <a:extLst>
              <a:ext uri="{FF2B5EF4-FFF2-40B4-BE49-F238E27FC236}">
                <a16:creationId xmlns:a16="http://schemas.microsoft.com/office/drawing/2014/main" id="{B6AF135A-A7A6-5A21-F085-0F622BC44B05}"/>
              </a:ext>
            </a:extLst>
          </p:cNvPr>
          <p:cNvSpPr txBox="1"/>
          <p:nvPr/>
        </p:nvSpPr>
        <p:spPr>
          <a:xfrm>
            <a:off x="6319483" y="1726157"/>
            <a:ext cx="2547383" cy="591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Transformación 1 </a:t>
            </a: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Rotación negativa alrededor del eje </a:t>
            </a:r>
            <a:r>
              <a:rPr lang="es-ES" sz="16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9F99651-5804-C403-9E26-F8631274B7BC}"/>
              </a:ext>
            </a:extLst>
          </p:cNvPr>
          <p:cNvCxnSpPr>
            <a:cxnSpLocks/>
          </p:cNvCxnSpPr>
          <p:nvPr/>
        </p:nvCxnSpPr>
        <p:spPr>
          <a:xfrm flipH="1" flipV="1">
            <a:off x="7092155" y="3323684"/>
            <a:ext cx="338578" cy="3485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928D26E7-C244-9BD2-63E3-F99DC3BE90E4}"/>
              </a:ext>
            </a:extLst>
          </p:cNvPr>
          <p:cNvCxnSpPr>
            <a:cxnSpLocks/>
          </p:cNvCxnSpPr>
          <p:nvPr/>
        </p:nvCxnSpPr>
        <p:spPr>
          <a:xfrm flipH="1">
            <a:off x="7075281" y="3680628"/>
            <a:ext cx="348296" cy="234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373D1DE0-8F24-6BAA-0E81-BD497A9C7638}"/>
              </a:ext>
            </a:extLst>
          </p:cNvPr>
          <p:cNvCxnSpPr>
            <a:cxnSpLocks/>
          </p:cNvCxnSpPr>
          <p:nvPr/>
        </p:nvCxnSpPr>
        <p:spPr>
          <a:xfrm flipV="1">
            <a:off x="7430733" y="3213218"/>
            <a:ext cx="16874" cy="4816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98DB6CA-6092-FF09-76E6-47354C7B3F2D}"/>
              </a:ext>
            </a:extLst>
          </p:cNvPr>
          <p:cNvSpPr txBox="1"/>
          <p:nvPr/>
        </p:nvSpPr>
        <p:spPr>
          <a:xfrm>
            <a:off x="7302038" y="2826087"/>
            <a:ext cx="291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00FF00"/>
                </a:highlight>
              </a:rPr>
              <a:t>x</a:t>
            </a:r>
            <a:endParaRPr lang="es-MX" dirty="0">
              <a:highlight>
                <a:srgbClr val="00FF00"/>
              </a:highlight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19E7B7C-B806-050D-A81A-729D008D9499}"/>
              </a:ext>
            </a:extLst>
          </p:cNvPr>
          <p:cNvSpPr txBox="1"/>
          <p:nvPr/>
        </p:nvSpPr>
        <p:spPr>
          <a:xfrm>
            <a:off x="6830074" y="2993211"/>
            <a:ext cx="291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FFFF00"/>
                </a:highlight>
              </a:rPr>
              <a:t>y</a:t>
            </a:r>
            <a:endParaRPr lang="es-MX" dirty="0">
              <a:highlight>
                <a:srgbClr val="FFFF00"/>
              </a:highlight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733F209-BE48-A1EA-9F96-94442F2E8236}"/>
              </a:ext>
            </a:extLst>
          </p:cNvPr>
          <p:cNvSpPr txBox="1"/>
          <p:nvPr/>
        </p:nvSpPr>
        <p:spPr>
          <a:xfrm>
            <a:off x="6773023" y="3798068"/>
            <a:ext cx="291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00FFFF"/>
                </a:highlight>
              </a:rPr>
              <a:t>z</a:t>
            </a:r>
            <a:endParaRPr lang="es-MX" dirty="0">
              <a:highlight>
                <a:srgbClr val="00FFFF"/>
              </a:highlight>
            </a:endParaRP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0F59986B-3B1A-F514-6BD6-1105821BAE7A}"/>
              </a:ext>
            </a:extLst>
          </p:cNvPr>
          <p:cNvCxnSpPr>
            <a:cxnSpLocks/>
          </p:cNvCxnSpPr>
          <p:nvPr/>
        </p:nvCxnSpPr>
        <p:spPr>
          <a:xfrm flipH="1" flipV="1">
            <a:off x="928344" y="3315261"/>
            <a:ext cx="338578" cy="3485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1DBEC136-7828-09F8-2815-A32B311ECB04}"/>
              </a:ext>
            </a:extLst>
          </p:cNvPr>
          <p:cNvCxnSpPr>
            <a:cxnSpLocks/>
          </p:cNvCxnSpPr>
          <p:nvPr/>
        </p:nvCxnSpPr>
        <p:spPr>
          <a:xfrm flipV="1">
            <a:off x="1259766" y="3422952"/>
            <a:ext cx="451171" cy="249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18F1712F-7D7A-EF7A-FC15-6C043E28C1A6}"/>
              </a:ext>
            </a:extLst>
          </p:cNvPr>
          <p:cNvCxnSpPr>
            <a:cxnSpLocks/>
          </p:cNvCxnSpPr>
          <p:nvPr/>
        </p:nvCxnSpPr>
        <p:spPr>
          <a:xfrm flipV="1">
            <a:off x="1266922" y="3204795"/>
            <a:ext cx="16874" cy="4363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31F63B3-D7D1-3CB0-F29B-BD6DE0E08D08}"/>
              </a:ext>
            </a:extLst>
          </p:cNvPr>
          <p:cNvSpPr txBox="1"/>
          <p:nvPr/>
        </p:nvSpPr>
        <p:spPr>
          <a:xfrm>
            <a:off x="1684835" y="3116774"/>
            <a:ext cx="291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00FF00"/>
                </a:highlight>
              </a:rPr>
              <a:t>x</a:t>
            </a:r>
            <a:endParaRPr lang="es-MX" dirty="0">
              <a:highlight>
                <a:srgbClr val="00FF00"/>
              </a:highlight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DFBF12AD-5A55-805D-4936-00C8B3209196}"/>
              </a:ext>
            </a:extLst>
          </p:cNvPr>
          <p:cNvSpPr txBox="1"/>
          <p:nvPr/>
        </p:nvSpPr>
        <p:spPr>
          <a:xfrm>
            <a:off x="666263" y="2984788"/>
            <a:ext cx="291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FFFF00"/>
                </a:highlight>
              </a:rPr>
              <a:t>y</a:t>
            </a:r>
            <a:endParaRPr lang="es-MX" dirty="0">
              <a:highlight>
                <a:srgbClr val="FFFF00"/>
              </a:highlight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E9FF0A0-9116-627D-9820-6A748AB667D5}"/>
              </a:ext>
            </a:extLst>
          </p:cNvPr>
          <p:cNvSpPr txBox="1"/>
          <p:nvPr/>
        </p:nvSpPr>
        <p:spPr>
          <a:xfrm>
            <a:off x="1154577" y="2885294"/>
            <a:ext cx="291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00FFFF"/>
                </a:highlight>
              </a:rPr>
              <a:t>z</a:t>
            </a:r>
            <a:endParaRPr lang="es-MX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2764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/>
          <p:cNvSpPr txBox="1">
            <a:spLocks/>
          </p:cNvSpPr>
          <p:nvPr/>
        </p:nvSpPr>
        <p:spPr>
          <a:xfrm>
            <a:off x="373910" y="338754"/>
            <a:ext cx="554306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Introducción a Dinámica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Robot Cartesiano</a:t>
            </a: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3GDL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/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603;p42">
            <a:extLst>
              <a:ext uri="{FF2B5EF4-FFF2-40B4-BE49-F238E27FC236}">
                <a16:creationId xmlns:a16="http://schemas.microsoft.com/office/drawing/2014/main" id="{96FEA3B8-573B-6452-2ACA-728E21BB251D}"/>
              </a:ext>
            </a:extLst>
          </p:cNvPr>
          <p:cNvSpPr txBox="1"/>
          <p:nvPr/>
        </p:nvSpPr>
        <p:spPr>
          <a:xfrm>
            <a:off x="237945" y="1435444"/>
            <a:ext cx="2547383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Robot Cartesiano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A79B34EC-8848-A22D-7764-CD8347F1AD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02" t="23996" r="58094" b="6566"/>
          <a:stretch/>
        </p:blipFill>
        <p:spPr>
          <a:xfrm>
            <a:off x="209910" y="2044513"/>
            <a:ext cx="2771217" cy="2673640"/>
          </a:xfrm>
          <a:prstGeom prst="rect">
            <a:avLst/>
          </a:prstGeom>
        </p:spPr>
      </p:pic>
      <p:sp>
        <p:nvSpPr>
          <p:cNvPr id="2" name="Google Shape;1603;p42">
            <a:extLst>
              <a:ext uri="{FF2B5EF4-FFF2-40B4-BE49-F238E27FC236}">
                <a16:creationId xmlns:a16="http://schemas.microsoft.com/office/drawing/2014/main" id="{886109B4-ACBD-4747-FD68-114B5F20312C}"/>
              </a:ext>
            </a:extLst>
          </p:cNvPr>
          <p:cNvSpPr txBox="1"/>
          <p:nvPr/>
        </p:nvSpPr>
        <p:spPr>
          <a:xfrm>
            <a:off x="3695875" y="1570488"/>
            <a:ext cx="2547383" cy="591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Transformación 1 </a:t>
            </a: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Rotación positiva de 90 grados alrededor del eje </a:t>
            </a:r>
            <a:r>
              <a:rPr lang="es-ES" sz="16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EAE1A732-E1AE-5BCB-8565-C1BA6B84066C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524295" y="3609595"/>
            <a:ext cx="371537" cy="3436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D6F3C30F-12A8-1FDB-44F4-F79957E1D834}"/>
              </a:ext>
            </a:extLst>
          </p:cNvPr>
          <p:cNvCxnSpPr>
            <a:cxnSpLocks/>
          </p:cNvCxnSpPr>
          <p:nvPr/>
        </p:nvCxnSpPr>
        <p:spPr>
          <a:xfrm flipV="1">
            <a:off x="3519340" y="3356394"/>
            <a:ext cx="451171" cy="249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E02CDB5C-E61F-41FF-7DFE-4A8CA2BE01C5}"/>
              </a:ext>
            </a:extLst>
          </p:cNvPr>
          <p:cNvCxnSpPr>
            <a:cxnSpLocks/>
          </p:cNvCxnSpPr>
          <p:nvPr/>
        </p:nvCxnSpPr>
        <p:spPr>
          <a:xfrm flipV="1">
            <a:off x="3515860" y="3162697"/>
            <a:ext cx="16874" cy="4363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1C6E924B-65D5-004A-E8E2-B28014ACA245}"/>
              </a:ext>
            </a:extLst>
          </p:cNvPr>
          <p:cNvSpPr txBox="1"/>
          <p:nvPr/>
        </p:nvSpPr>
        <p:spPr>
          <a:xfrm>
            <a:off x="3359421" y="2773300"/>
            <a:ext cx="291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00FF00"/>
                </a:highlight>
              </a:rPr>
              <a:t>x</a:t>
            </a:r>
            <a:endParaRPr lang="es-MX" dirty="0">
              <a:highlight>
                <a:srgbClr val="00FF00"/>
              </a:highlight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49A3EF7-4710-AE39-F287-57CA9F6CA42E}"/>
              </a:ext>
            </a:extLst>
          </p:cNvPr>
          <p:cNvSpPr txBox="1"/>
          <p:nvPr/>
        </p:nvSpPr>
        <p:spPr>
          <a:xfrm>
            <a:off x="3895832" y="3799344"/>
            <a:ext cx="291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FFFF00"/>
                </a:highlight>
              </a:rPr>
              <a:t>y</a:t>
            </a:r>
            <a:endParaRPr lang="es-MX" dirty="0">
              <a:highlight>
                <a:srgbClr val="FFFF00"/>
              </a:highlight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499FC97-C8C7-5532-AE89-E9BD6AC5CA2C}"/>
              </a:ext>
            </a:extLst>
          </p:cNvPr>
          <p:cNvSpPr txBox="1"/>
          <p:nvPr/>
        </p:nvSpPr>
        <p:spPr>
          <a:xfrm>
            <a:off x="3994042" y="3071514"/>
            <a:ext cx="291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00FFFF"/>
                </a:highlight>
              </a:rPr>
              <a:t>z</a:t>
            </a:r>
            <a:endParaRPr lang="es-MX" dirty="0">
              <a:highlight>
                <a:srgbClr val="00FFFF"/>
              </a:highlight>
            </a:endParaRPr>
          </a:p>
        </p:txBody>
      </p:sp>
      <p:sp>
        <p:nvSpPr>
          <p:cNvPr id="15" name="Flecha: a la derecha con bandas 14">
            <a:extLst>
              <a:ext uri="{FF2B5EF4-FFF2-40B4-BE49-F238E27FC236}">
                <a16:creationId xmlns:a16="http://schemas.microsoft.com/office/drawing/2014/main" id="{F1A40DA5-6CCF-5035-39B4-268F4AD41094}"/>
              </a:ext>
            </a:extLst>
          </p:cNvPr>
          <p:cNvSpPr/>
          <p:nvPr/>
        </p:nvSpPr>
        <p:spPr>
          <a:xfrm>
            <a:off x="4584910" y="3126513"/>
            <a:ext cx="678413" cy="548795"/>
          </a:xfrm>
          <a:prstGeom prst="stripedRightArrow">
            <a:avLst/>
          </a:prstGeom>
          <a:solidFill>
            <a:schemeClr val="bg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600E5DAC-0A8A-37E0-2FB5-158FA59019FD}"/>
              </a:ext>
            </a:extLst>
          </p:cNvPr>
          <p:cNvCxnSpPr>
            <a:cxnSpLocks/>
          </p:cNvCxnSpPr>
          <p:nvPr/>
        </p:nvCxnSpPr>
        <p:spPr>
          <a:xfrm>
            <a:off x="5916976" y="3645779"/>
            <a:ext cx="489551" cy="264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586B2400-8431-FCC5-3F3F-5D070C7B0359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5515101" y="3641831"/>
            <a:ext cx="396920" cy="2863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81B3C4B4-6FA7-20F3-92BC-BF8CFEC0B670}"/>
              </a:ext>
            </a:extLst>
          </p:cNvPr>
          <p:cNvCxnSpPr>
            <a:cxnSpLocks/>
          </p:cNvCxnSpPr>
          <p:nvPr/>
        </p:nvCxnSpPr>
        <p:spPr>
          <a:xfrm flipV="1">
            <a:off x="5908541" y="3198881"/>
            <a:ext cx="16874" cy="4363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8A5FC34-5156-BEB2-EC8B-1DF7D2D85F50}"/>
              </a:ext>
            </a:extLst>
          </p:cNvPr>
          <p:cNvSpPr txBox="1"/>
          <p:nvPr/>
        </p:nvSpPr>
        <p:spPr>
          <a:xfrm>
            <a:off x="5223964" y="3774304"/>
            <a:ext cx="291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00FF00"/>
                </a:highlight>
              </a:rPr>
              <a:t>x</a:t>
            </a:r>
            <a:endParaRPr lang="es-MX" dirty="0">
              <a:highlight>
                <a:srgbClr val="00FF00"/>
              </a:highlight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9FADF75-7082-C712-56DE-2E6F43DCE6CA}"/>
              </a:ext>
            </a:extLst>
          </p:cNvPr>
          <p:cNvSpPr txBox="1"/>
          <p:nvPr/>
        </p:nvSpPr>
        <p:spPr>
          <a:xfrm>
            <a:off x="6418250" y="3894617"/>
            <a:ext cx="291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FFFF00"/>
                </a:highlight>
              </a:rPr>
              <a:t>y</a:t>
            </a:r>
            <a:endParaRPr lang="es-MX" dirty="0">
              <a:highlight>
                <a:srgbClr val="FFFF00"/>
              </a:highlight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03981A0-C669-AA21-AE9D-F9A9A311806D}"/>
              </a:ext>
            </a:extLst>
          </p:cNvPr>
          <p:cNvSpPr txBox="1"/>
          <p:nvPr/>
        </p:nvSpPr>
        <p:spPr>
          <a:xfrm>
            <a:off x="5761235" y="2813064"/>
            <a:ext cx="291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00FFFF"/>
                </a:highlight>
              </a:rPr>
              <a:t>z</a:t>
            </a:r>
            <a:endParaRPr lang="es-MX" dirty="0">
              <a:highlight>
                <a:srgbClr val="00FFFF"/>
              </a:highlight>
            </a:endParaRPr>
          </a:p>
        </p:txBody>
      </p:sp>
      <p:sp>
        <p:nvSpPr>
          <p:cNvPr id="34" name="Google Shape;1603;p42">
            <a:extLst>
              <a:ext uri="{FF2B5EF4-FFF2-40B4-BE49-F238E27FC236}">
                <a16:creationId xmlns:a16="http://schemas.microsoft.com/office/drawing/2014/main" id="{CD14EC27-623A-EE5C-4218-C8EB810F6116}"/>
              </a:ext>
            </a:extLst>
          </p:cNvPr>
          <p:cNvSpPr txBox="1"/>
          <p:nvPr/>
        </p:nvSpPr>
        <p:spPr>
          <a:xfrm>
            <a:off x="6498205" y="1513425"/>
            <a:ext cx="2547383" cy="591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Transformación 1 </a:t>
            </a: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Rotación positiva de 90 grados alrededor del eje </a:t>
            </a:r>
            <a:r>
              <a:rPr lang="es-ES" sz="16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35" name="Flecha: a la derecha con bandas 34">
            <a:extLst>
              <a:ext uri="{FF2B5EF4-FFF2-40B4-BE49-F238E27FC236}">
                <a16:creationId xmlns:a16="http://schemas.microsoft.com/office/drawing/2014/main" id="{7FFD1DA7-521C-F13F-67F8-C0FEE65E839E}"/>
              </a:ext>
            </a:extLst>
          </p:cNvPr>
          <p:cNvSpPr/>
          <p:nvPr/>
        </p:nvSpPr>
        <p:spPr>
          <a:xfrm>
            <a:off x="6633308" y="3162697"/>
            <a:ext cx="678413" cy="548795"/>
          </a:xfrm>
          <a:prstGeom prst="stripedRightArrow">
            <a:avLst/>
          </a:prstGeom>
          <a:solidFill>
            <a:schemeClr val="bg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E7AB4854-E9F9-77AE-E41B-56A9946B8215}"/>
              </a:ext>
            </a:extLst>
          </p:cNvPr>
          <p:cNvCxnSpPr>
            <a:cxnSpLocks/>
          </p:cNvCxnSpPr>
          <p:nvPr/>
        </p:nvCxnSpPr>
        <p:spPr>
          <a:xfrm>
            <a:off x="7825569" y="3609595"/>
            <a:ext cx="371537" cy="3436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500ED3E3-663A-7681-1626-BFA21F18E3C8}"/>
              </a:ext>
            </a:extLst>
          </p:cNvPr>
          <p:cNvCxnSpPr>
            <a:cxnSpLocks/>
          </p:cNvCxnSpPr>
          <p:nvPr/>
        </p:nvCxnSpPr>
        <p:spPr>
          <a:xfrm flipV="1">
            <a:off x="7829049" y="3392578"/>
            <a:ext cx="451171" cy="249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219B61F5-CEEF-8050-50BE-90049AA84033}"/>
              </a:ext>
            </a:extLst>
          </p:cNvPr>
          <p:cNvCxnSpPr>
            <a:cxnSpLocks/>
          </p:cNvCxnSpPr>
          <p:nvPr/>
        </p:nvCxnSpPr>
        <p:spPr>
          <a:xfrm flipV="1">
            <a:off x="7825569" y="3198881"/>
            <a:ext cx="16874" cy="4363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7E254BA0-4F96-87A0-6390-40E8D7850962}"/>
              </a:ext>
            </a:extLst>
          </p:cNvPr>
          <p:cNvSpPr txBox="1"/>
          <p:nvPr/>
        </p:nvSpPr>
        <p:spPr>
          <a:xfrm>
            <a:off x="8134651" y="4016361"/>
            <a:ext cx="291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00FF00"/>
                </a:highlight>
              </a:rPr>
              <a:t>x</a:t>
            </a:r>
            <a:endParaRPr lang="es-MX" dirty="0">
              <a:highlight>
                <a:srgbClr val="00FF00"/>
              </a:highlight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E4182838-431B-E8CF-3379-DF702C217EBA}"/>
              </a:ext>
            </a:extLst>
          </p:cNvPr>
          <p:cNvSpPr txBox="1"/>
          <p:nvPr/>
        </p:nvSpPr>
        <p:spPr>
          <a:xfrm>
            <a:off x="8356291" y="3198881"/>
            <a:ext cx="291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FFFF00"/>
                </a:highlight>
              </a:rPr>
              <a:t>y</a:t>
            </a:r>
            <a:endParaRPr lang="es-MX" dirty="0">
              <a:highlight>
                <a:srgbClr val="FFFF00"/>
              </a:highlight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49BB3ACD-2717-7C98-4227-4DD1D380359A}"/>
              </a:ext>
            </a:extLst>
          </p:cNvPr>
          <p:cNvSpPr txBox="1"/>
          <p:nvPr/>
        </p:nvSpPr>
        <p:spPr>
          <a:xfrm>
            <a:off x="7707593" y="2813064"/>
            <a:ext cx="291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00FFFF"/>
                </a:highlight>
              </a:rPr>
              <a:t>z</a:t>
            </a:r>
            <a:endParaRPr lang="es-MX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1359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>
          <a:extLst>
            <a:ext uri="{FF2B5EF4-FFF2-40B4-BE49-F238E27FC236}">
              <a16:creationId xmlns:a16="http://schemas.microsoft.com/office/drawing/2014/main" id="{04136A4C-B143-C96D-0947-26C12F5C4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>
            <a:extLst>
              <a:ext uri="{FF2B5EF4-FFF2-40B4-BE49-F238E27FC236}">
                <a16:creationId xmlns:a16="http://schemas.microsoft.com/office/drawing/2014/main" id="{DAD5D113-0B8F-469E-FB1B-300DEE740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>
            <a:extLst>
              <a:ext uri="{FF2B5EF4-FFF2-40B4-BE49-F238E27FC236}">
                <a16:creationId xmlns:a16="http://schemas.microsoft.com/office/drawing/2014/main" id="{7FB95EB0-FC2C-B3E9-1973-681B1B6B680D}"/>
              </a:ext>
            </a:extLst>
          </p:cNvPr>
          <p:cNvSpPr txBox="1">
            <a:spLocks/>
          </p:cNvSpPr>
          <p:nvPr/>
        </p:nvSpPr>
        <p:spPr>
          <a:xfrm>
            <a:off x="373910" y="338754"/>
            <a:ext cx="554306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Introducción a Dinámica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Robot Cartesiano</a:t>
            </a: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 3GDL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>
            <a:extLst>
              <a:ext uri="{FF2B5EF4-FFF2-40B4-BE49-F238E27FC236}">
                <a16:creationId xmlns:a16="http://schemas.microsoft.com/office/drawing/2014/main" id="{94572E1E-8109-6282-A8C7-A3AA0696927E}"/>
              </a:ext>
            </a:extLst>
          </p:cNvPr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7" name="Google Shape;136;p27">
            <a:extLst>
              <a:ext uri="{FF2B5EF4-FFF2-40B4-BE49-F238E27FC236}">
                <a16:creationId xmlns:a16="http://schemas.microsoft.com/office/drawing/2014/main" id="{0BB10B41-73C1-693D-40DB-5B7D9BE7821D}"/>
              </a:ext>
            </a:extLst>
          </p:cNvPr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603;p42">
            <a:extLst>
              <a:ext uri="{FF2B5EF4-FFF2-40B4-BE49-F238E27FC236}">
                <a16:creationId xmlns:a16="http://schemas.microsoft.com/office/drawing/2014/main" id="{1984661B-C910-96DD-03CD-FFBEEA213E52}"/>
              </a:ext>
            </a:extLst>
          </p:cNvPr>
          <p:cNvSpPr txBox="1"/>
          <p:nvPr/>
        </p:nvSpPr>
        <p:spPr>
          <a:xfrm>
            <a:off x="237945" y="1435444"/>
            <a:ext cx="2547383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Robot Cartesiano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6DE9F560-84E3-5665-0524-1034E4F0F24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02" t="23996" r="58094" b="6566"/>
          <a:stretch/>
        </p:blipFill>
        <p:spPr>
          <a:xfrm>
            <a:off x="209910" y="2044513"/>
            <a:ext cx="2771217" cy="2673640"/>
          </a:xfrm>
          <a:prstGeom prst="rect">
            <a:avLst/>
          </a:prstGeom>
        </p:spPr>
      </p:pic>
      <p:sp>
        <p:nvSpPr>
          <p:cNvPr id="2" name="Google Shape;1603;p42">
            <a:extLst>
              <a:ext uri="{FF2B5EF4-FFF2-40B4-BE49-F238E27FC236}">
                <a16:creationId xmlns:a16="http://schemas.microsoft.com/office/drawing/2014/main" id="{4DAAD1F5-F048-C1AA-9160-5AEFD57E7F67}"/>
              </a:ext>
            </a:extLst>
          </p:cNvPr>
          <p:cNvSpPr txBox="1"/>
          <p:nvPr/>
        </p:nvSpPr>
        <p:spPr>
          <a:xfrm>
            <a:off x="3695875" y="1570488"/>
            <a:ext cx="2547383" cy="591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Transformación 2</a:t>
            </a: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Rotación positiva de 90 grados alrededor del eje </a:t>
            </a:r>
            <a:r>
              <a:rPr lang="es-ES" sz="16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87610351-9A46-8F9E-51C6-0D59EB204432}"/>
              </a:ext>
            </a:extLst>
          </p:cNvPr>
          <p:cNvCxnSpPr>
            <a:cxnSpLocks/>
          </p:cNvCxnSpPr>
          <p:nvPr/>
        </p:nvCxnSpPr>
        <p:spPr>
          <a:xfrm>
            <a:off x="5625111" y="3238831"/>
            <a:ext cx="371537" cy="3436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42D47EFE-15DF-FFF1-8996-AF5DB1CDD8CD}"/>
              </a:ext>
            </a:extLst>
          </p:cNvPr>
          <p:cNvCxnSpPr>
            <a:cxnSpLocks/>
          </p:cNvCxnSpPr>
          <p:nvPr/>
        </p:nvCxnSpPr>
        <p:spPr>
          <a:xfrm flipV="1">
            <a:off x="5642934" y="2996214"/>
            <a:ext cx="451171" cy="249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BDFAD457-0871-04C2-4C45-EB12A21D60B3}"/>
              </a:ext>
            </a:extLst>
          </p:cNvPr>
          <p:cNvCxnSpPr>
            <a:cxnSpLocks/>
          </p:cNvCxnSpPr>
          <p:nvPr/>
        </p:nvCxnSpPr>
        <p:spPr>
          <a:xfrm>
            <a:off x="5639454" y="3238831"/>
            <a:ext cx="0" cy="4494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F67DAF25-4B3A-C284-C749-174CD058D5F4}"/>
              </a:ext>
            </a:extLst>
          </p:cNvPr>
          <p:cNvSpPr txBox="1"/>
          <p:nvPr/>
        </p:nvSpPr>
        <p:spPr>
          <a:xfrm>
            <a:off x="5480377" y="3810069"/>
            <a:ext cx="291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00FF00"/>
                </a:highlight>
              </a:rPr>
              <a:t>x</a:t>
            </a:r>
            <a:endParaRPr lang="es-MX" dirty="0">
              <a:highlight>
                <a:srgbClr val="00FF00"/>
              </a:highlight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4624B4B-0020-F291-13A5-3296375270FF}"/>
              </a:ext>
            </a:extLst>
          </p:cNvPr>
          <p:cNvSpPr txBox="1"/>
          <p:nvPr/>
        </p:nvSpPr>
        <p:spPr>
          <a:xfrm>
            <a:off x="6111928" y="2736989"/>
            <a:ext cx="291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FFFF00"/>
                </a:highlight>
              </a:rPr>
              <a:t>y</a:t>
            </a:r>
            <a:endParaRPr lang="es-MX" dirty="0">
              <a:highlight>
                <a:srgbClr val="FFFF00"/>
              </a:highlight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D3ABEA1-E835-A92D-FE95-E4380EADB972}"/>
              </a:ext>
            </a:extLst>
          </p:cNvPr>
          <p:cNvSpPr txBox="1"/>
          <p:nvPr/>
        </p:nvSpPr>
        <p:spPr>
          <a:xfrm>
            <a:off x="5996648" y="3593053"/>
            <a:ext cx="291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00FFFF"/>
                </a:highlight>
              </a:rPr>
              <a:t>z</a:t>
            </a:r>
            <a:endParaRPr lang="es-MX" dirty="0">
              <a:highlight>
                <a:srgbClr val="00FFFF"/>
              </a:highlight>
            </a:endParaRPr>
          </a:p>
        </p:txBody>
      </p:sp>
      <p:sp>
        <p:nvSpPr>
          <p:cNvPr id="15" name="Flecha: a la derecha con bandas 14">
            <a:extLst>
              <a:ext uri="{FF2B5EF4-FFF2-40B4-BE49-F238E27FC236}">
                <a16:creationId xmlns:a16="http://schemas.microsoft.com/office/drawing/2014/main" id="{CAF185A8-CCB1-A10D-5E1A-03E93596C11F}"/>
              </a:ext>
            </a:extLst>
          </p:cNvPr>
          <p:cNvSpPr/>
          <p:nvPr/>
        </p:nvSpPr>
        <p:spPr>
          <a:xfrm>
            <a:off x="4584910" y="3126513"/>
            <a:ext cx="678413" cy="548795"/>
          </a:xfrm>
          <a:prstGeom prst="stripedRightArrow">
            <a:avLst/>
          </a:prstGeom>
          <a:solidFill>
            <a:schemeClr val="bg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4" name="Google Shape;1603;p42">
            <a:extLst>
              <a:ext uri="{FF2B5EF4-FFF2-40B4-BE49-F238E27FC236}">
                <a16:creationId xmlns:a16="http://schemas.microsoft.com/office/drawing/2014/main" id="{0413CF81-CC6D-F3C9-3E35-11F863EE01C3}"/>
              </a:ext>
            </a:extLst>
          </p:cNvPr>
          <p:cNvSpPr txBox="1"/>
          <p:nvPr/>
        </p:nvSpPr>
        <p:spPr>
          <a:xfrm>
            <a:off x="6498205" y="1513425"/>
            <a:ext cx="2547383" cy="591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Transformación 2 </a:t>
            </a: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Rotación positiva de 90 grados alrededor del eje </a:t>
            </a:r>
            <a:r>
              <a:rPr lang="es-ES" sz="1600" b="1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35" name="Flecha: a la derecha con bandas 34">
            <a:extLst>
              <a:ext uri="{FF2B5EF4-FFF2-40B4-BE49-F238E27FC236}">
                <a16:creationId xmlns:a16="http://schemas.microsoft.com/office/drawing/2014/main" id="{6B13F0AF-0560-612E-FE12-21F30A265AA4}"/>
              </a:ext>
            </a:extLst>
          </p:cNvPr>
          <p:cNvSpPr/>
          <p:nvPr/>
        </p:nvSpPr>
        <p:spPr>
          <a:xfrm>
            <a:off x="6633308" y="3162697"/>
            <a:ext cx="678413" cy="548795"/>
          </a:xfrm>
          <a:prstGeom prst="stripedRightArrow">
            <a:avLst/>
          </a:prstGeom>
          <a:solidFill>
            <a:schemeClr val="bg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837566DC-C2C9-F68C-75CB-231BC6BA9D6C}"/>
              </a:ext>
            </a:extLst>
          </p:cNvPr>
          <p:cNvCxnSpPr>
            <a:cxnSpLocks/>
          </p:cNvCxnSpPr>
          <p:nvPr/>
        </p:nvCxnSpPr>
        <p:spPr>
          <a:xfrm>
            <a:off x="3638306" y="3550233"/>
            <a:ext cx="371537" cy="3436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EF707ABF-D147-031F-4076-EE55F60BC960}"/>
              </a:ext>
            </a:extLst>
          </p:cNvPr>
          <p:cNvCxnSpPr>
            <a:cxnSpLocks/>
          </p:cNvCxnSpPr>
          <p:nvPr/>
        </p:nvCxnSpPr>
        <p:spPr>
          <a:xfrm flipV="1">
            <a:off x="3641786" y="3333216"/>
            <a:ext cx="451171" cy="249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8817DF0B-27D3-B493-896B-851922AD084A}"/>
              </a:ext>
            </a:extLst>
          </p:cNvPr>
          <p:cNvCxnSpPr>
            <a:cxnSpLocks/>
          </p:cNvCxnSpPr>
          <p:nvPr/>
        </p:nvCxnSpPr>
        <p:spPr>
          <a:xfrm flipV="1">
            <a:off x="3638306" y="3139519"/>
            <a:ext cx="16874" cy="4363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3ADFAE50-03F0-19FF-997E-B0C251B733E5}"/>
              </a:ext>
            </a:extLst>
          </p:cNvPr>
          <p:cNvSpPr txBox="1"/>
          <p:nvPr/>
        </p:nvSpPr>
        <p:spPr>
          <a:xfrm>
            <a:off x="3947388" y="3956999"/>
            <a:ext cx="291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00FF00"/>
                </a:highlight>
              </a:rPr>
              <a:t>x</a:t>
            </a:r>
            <a:endParaRPr lang="es-MX" dirty="0">
              <a:highlight>
                <a:srgbClr val="00FF00"/>
              </a:highlight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5EA5422B-7FA7-1081-5BA7-04C1C99A16C3}"/>
              </a:ext>
            </a:extLst>
          </p:cNvPr>
          <p:cNvSpPr txBox="1"/>
          <p:nvPr/>
        </p:nvSpPr>
        <p:spPr>
          <a:xfrm>
            <a:off x="4169028" y="3139519"/>
            <a:ext cx="291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FFFF00"/>
                </a:highlight>
              </a:rPr>
              <a:t>y</a:t>
            </a:r>
            <a:endParaRPr lang="es-MX" dirty="0">
              <a:highlight>
                <a:srgbClr val="FFFF00"/>
              </a:highlight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D5E3E8B8-B687-C957-C1D8-BC7052A91F09}"/>
              </a:ext>
            </a:extLst>
          </p:cNvPr>
          <p:cNvSpPr txBox="1"/>
          <p:nvPr/>
        </p:nvSpPr>
        <p:spPr>
          <a:xfrm>
            <a:off x="3520330" y="2753702"/>
            <a:ext cx="291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00FFFF"/>
                </a:highlight>
              </a:rPr>
              <a:t>z</a:t>
            </a:r>
            <a:endParaRPr lang="es-MX" dirty="0">
              <a:highlight>
                <a:srgbClr val="00FFFF"/>
              </a:highlight>
            </a:endParaRP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CED3FE02-0FBD-5DB0-1931-2A95F653454A}"/>
              </a:ext>
            </a:extLst>
          </p:cNvPr>
          <p:cNvCxnSpPr>
            <a:cxnSpLocks/>
          </p:cNvCxnSpPr>
          <p:nvPr/>
        </p:nvCxnSpPr>
        <p:spPr>
          <a:xfrm>
            <a:off x="7939473" y="3455848"/>
            <a:ext cx="371537" cy="3436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C9B328C5-8BD9-57D5-0901-D119D23A0657}"/>
              </a:ext>
            </a:extLst>
          </p:cNvPr>
          <p:cNvCxnSpPr>
            <a:cxnSpLocks/>
          </p:cNvCxnSpPr>
          <p:nvPr/>
        </p:nvCxnSpPr>
        <p:spPr>
          <a:xfrm flipV="1">
            <a:off x="7942953" y="3238831"/>
            <a:ext cx="451171" cy="249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C39321A-0400-1A55-AE4E-CEB4E7417267}"/>
              </a:ext>
            </a:extLst>
          </p:cNvPr>
          <p:cNvCxnSpPr>
            <a:cxnSpLocks/>
          </p:cNvCxnSpPr>
          <p:nvPr/>
        </p:nvCxnSpPr>
        <p:spPr>
          <a:xfrm flipV="1">
            <a:off x="7939473" y="3045134"/>
            <a:ext cx="16874" cy="4363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9721C5B-BE69-7262-267A-D7EC462E92FA}"/>
              </a:ext>
            </a:extLst>
          </p:cNvPr>
          <p:cNvSpPr txBox="1"/>
          <p:nvPr/>
        </p:nvSpPr>
        <p:spPr>
          <a:xfrm>
            <a:off x="8438530" y="3033873"/>
            <a:ext cx="291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00FF00"/>
                </a:highlight>
              </a:rPr>
              <a:t>x</a:t>
            </a:r>
            <a:endParaRPr lang="es-MX" dirty="0">
              <a:highlight>
                <a:srgbClr val="00FF00"/>
              </a:highlight>
            </a:endParaRP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737D23A3-817C-6CBC-5607-FD714FD0DB25}"/>
              </a:ext>
            </a:extLst>
          </p:cNvPr>
          <p:cNvSpPr txBox="1"/>
          <p:nvPr/>
        </p:nvSpPr>
        <p:spPr>
          <a:xfrm>
            <a:off x="7771896" y="2680317"/>
            <a:ext cx="291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FFFF00"/>
                </a:highlight>
              </a:rPr>
              <a:t>y</a:t>
            </a:r>
            <a:endParaRPr lang="es-MX" dirty="0">
              <a:highlight>
                <a:srgbClr val="FFFF00"/>
              </a:highlight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3F9905B-36F2-0A47-BA77-DDCDC8221EC7}"/>
              </a:ext>
            </a:extLst>
          </p:cNvPr>
          <p:cNvSpPr txBox="1"/>
          <p:nvPr/>
        </p:nvSpPr>
        <p:spPr>
          <a:xfrm>
            <a:off x="8319213" y="3829602"/>
            <a:ext cx="291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00FFFF"/>
                </a:highlight>
              </a:rPr>
              <a:t>z</a:t>
            </a:r>
            <a:endParaRPr lang="es-MX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3237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768;p46"/>
          <p:cNvSpPr txBox="1">
            <a:spLocks/>
          </p:cNvSpPr>
          <p:nvPr/>
        </p:nvSpPr>
        <p:spPr>
          <a:xfrm>
            <a:off x="2562175" y="725400"/>
            <a:ext cx="4020000" cy="14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defRPr sz="3000" b="1" i="0" u="none" strike="noStrike" cap="none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s-ES" dirty="0"/>
              <a:t>Fin de la Sesión</a:t>
            </a:r>
          </a:p>
        </p:txBody>
      </p:sp>
      <p:sp>
        <p:nvSpPr>
          <p:cNvPr id="7" name="Google Shape;1769;p46"/>
          <p:cNvSpPr txBox="1">
            <a:spLocks/>
          </p:cNvSpPr>
          <p:nvPr/>
        </p:nvSpPr>
        <p:spPr>
          <a:xfrm>
            <a:off x="2561975" y="2105100"/>
            <a:ext cx="4020000" cy="1203900"/>
          </a:xfrm>
          <a:prstGeom prst="rect">
            <a:avLst/>
          </a:prstGeom>
          <a:solidFill>
            <a:srgbClr val="FFFFFF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Fira Sans Condensed Light"/>
              <a:buAutoNum type="arabicPeriod"/>
              <a:defRPr sz="13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rabi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rabi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Fira Sans Condensed Light"/>
              <a:buAutoNum type="alpha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Fira Sans Condensed Light"/>
              <a:buAutoNum type="romanLcPeriod"/>
              <a:defRPr sz="1200" b="0" i="0" u="none" strike="noStrike" cap="none">
                <a:solidFill>
                  <a:srgbClr val="F3F3F3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/>
              <a:t>Preguntas?</a:t>
            </a:r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endParaRPr lang="es-ES" dirty="0"/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>
                <a:hlinkClick r:id="rId4"/>
              </a:rPr>
              <a:t>Alfredo.garcias@tec.mx</a:t>
            </a:r>
            <a:endParaRPr lang="es-ES" dirty="0"/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/>
              <a:t>https://itesm.zoom.us/j/9648719322</a:t>
            </a:r>
            <a:endParaRPr lang="es-ES" dirty="0"/>
          </a:p>
          <a:p>
            <a:pPr marL="0" indent="0" algn="ctr">
              <a:buClr>
                <a:schemeClr val="dk1"/>
              </a:buClr>
              <a:buFont typeface="Arial"/>
              <a:buNone/>
            </a:pPr>
            <a:r>
              <a:rPr lang="es-ES" dirty="0"/>
              <a:t> </a:t>
            </a:r>
          </a:p>
        </p:txBody>
      </p:sp>
      <p:grpSp>
        <p:nvGrpSpPr>
          <p:cNvPr id="8" name="Google Shape;1771;p46"/>
          <p:cNvGrpSpPr/>
          <p:nvPr/>
        </p:nvGrpSpPr>
        <p:grpSpPr>
          <a:xfrm>
            <a:off x="3914560" y="3451633"/>
            <a:ext cx="268782" cy="268485"/>
            <a:chOff x="3303268" y="3817349"/>
            <a:chExt cx="346056" cy="345674"/>
          </a:xfrm>
        </p:grpSpPr>
        <p:sp>
          <p:nvSpPr>
            <p:cNvPr id="9" name="Google Shape;1772;p4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73;p4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74;p4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75;p4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776;p46"/>
          <p:cNvGrpSpPr/>
          <p:nvPr/>
        </p:nvGrpSpPr>
        <p:grpSpPr>
          <a:xfrm>
            <a:off x="4263368" y="3451633"/>
            <a:ext cx="268782" cy="268485"/>
            <a:chOff x="3752358" y="3817349"/>
            <a:chExt cx="346056" cy="345674"/>
          </a:xfrm>
        </p:grpSpPr>
        <p:sp>
          <p:nvSpPr>
            <p:cNvPr id="14" name="Google Shape;1777;p4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78;p4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79;p4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80;p4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781;p46"/>
          <p:cNvGrpSpPr/>
          <p:nvPr/>
        </p:nvGrpSpPr>
        <p:grpSpPr>
          <a:xfrm>
            <a:off x="4612176" y="3451633"/>
            <a:ext cx="268757" cy="268485"/>
            <a:chOff x="4201447" y="3817349"/>
            <a:chExt cx="346024" cy="345674"/>
          </a:xfrm>
        </p:grpSpPr>
        <p:sp>
          <p:nvSpPr>
            <p:cNvPr id="19" name="Google Shape;1782;p46"/>
            <p:cNvSpPr/>
            <p:nvPr/>
          </p:nvSpPr>
          <p:spPr>
            <a:xfrm>
              <a:off x="4201447" y="3817349"/>
              <a:ext cx="346024" cy="345674"/>
            </a:xfrm>
            <a:custGeom>
              <a:avLst/>
              <a:gdLst/>
              <a:ahLst/>
              <a:cxnLst/>
              <a:rect l="l" t="t" r="r" b="b"/>
              <a:pathLst>
                <a:path w="10871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52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299" y="8240"/>
                    <a:pt x="10871" y="6871"/>
                    <a:pt x="10871" y="5430"/>
                  </a:cubicBezTo>
                  <a:cubicBezTo>
                    <a:pt x="10871" y="3989"/>
                    <a:pt x="10299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83;p46"/>
            <p:cNvSpPr/>
            <p:nvPr/>
          </p:nvSpPr>
          <p:spPr>
            <a:xfrm>
              <a:off x="4271569" y="3904531"/>
              <a:ext cx="227394" cy="185728"/>
            </a:xfrm>
            <a:custGeom>
              <a:avLst/>
              <a:gdLst/>
              <a:ahLst/>
              <a:cxnLst/>
              <a:rect l="l" t="t" r="r" b="b"/>
              <a:pathLst>
                <a:path w="7144" h="5835" extrusionOk="0">
                  <a:moveTo>
                    <a:pt x="4620" y="0"/>
                  </a:moveTo>
                  <a:cubicBezTo>
                    <a:pt x="3727" y="0"/>
                    <a:pt x="2977" y="691"/>
                    <a:pt x="2905" y="1572"/>
                  </a:cubicBezTo>
                  <a:cubicBezTo>
                    <a:pt x="2727" y="1548"/>
                    <a:pt x="2358" y="1441"/>
                    <a:pt x="2262" y="1405"/>
                  </a:cubicBezTo>
                  <a:cubicBezTo>
                    <a:pt x="1643" y="1203"/>
                    <a:pt x="1072" y="810"/>
                    <a:pt x="631" y="322"/>
                  </a:cubicBezTo>
                  <a:cubicBezTo>
                    <a:pt x="596" y="298"/>
                    <a:pt x="572" y="274"/>
                    <a:pt x="524" y="262"/>
                  </a:cubicBezTo>
                  <a:cubicBezTo>
                    <a:pt x="517" y="261"/>
                    <a:pt x="509" y="260"/>
                    <a:pt x="501" y="260"/>
                  </a:cubicBezTo>
                  <a:cubicBezTo>
                    <a:pt x="436" y="260"/>
                    <a:pt x="367" y="304"/>
                    <a:pt x="346" y="357"/>
                  </a:cubicBezTo>
                  <a:cubicBezTo>
                    <a:pt x="238" y="572"/>
                    <a:pt x="179" y="810"/>
                    <a:pt x="179" y="1048"/>
                  </a:cubicBezTo>
                  <a:cubicBezTo>
                    <a:pt x="179" y="1393"/>
                    <a:pt x="286" y="1727"/>
                    <a:pt x="476" y="1977"/>
                  </a:cubicBezTo>
                  <a:cubicBezTo>
                    <a:pt x="466" y="1975"/>
                    <a:pt x="456" y="1974"/>
                    <a:pt x="446" y="1974"/>
                  </a:cubicBezTo>
                  <a:cubicBezTo>
                    <a:pt x="397" y="1974"/>
                    <a:pt x="349" y="1997"/>
                    <a:pt x="310" y="2036"/>
                  </a:cubicBezTo>
                  <a:cubicBezTo>
                    <a:pt x="286" y="2060"/>
                    <a:pt x="286" y="2108"/>
                    <a:pt x="274" y="2143"/>
                  </a:cubicBezTo>
                  <a:lnTo>
                    <a:pt x="274" y="2203"/>
                  </a:lnTo>
                  <a:cubicBezTo>
                    <a:pt x="274" y="2655"/>
                    <a:pt x="476" y="3072"/>
                    <a:pt x="822" y="3358"/>
                  </a:cubicBezTo>
                  <a:cubicBezTo>
                    <a:pt x="786" y="3370"/>
                    <a:pt x="774" y="3405"/>
                    <a:pt x="762" y="3417"/>
                  </a:cubicBezTo>
                  <a:cubicBezTo>
                    <a:pt x="750" y="3465"/>
                    <a:pt x="727" y="3513"/>
                    <a:pt x="750" y="3548"/>
                  </a:cubicBezTo>
                  <a:cubicBezTo>
                    <a:pt x="893" y="4024"/>
                    <a:pt x="1262" y="4405"/>
                    <a:pt x="1727" y="4548"/>
                  </a:cubicBezTo>
                  <a:cubicBezTo>
                    <a:pt x="1310" y="4798"/>
                    <a:pt x="834" y="4941"/>
                    <a:pt x="334" y="4941"/>
                  </a:cubicBezTo>
                  <a:lnTo>
                    <a:pt x="191" y="4941"/>
                  </a:lnTo>
                  <a:cubicBezTo>
                    <a:pt x="107" y="4941"/>
                    <a:pt x="36" y="5001"/>
                    <a:pt x="12" y="5084"/>
                  </a:cubicBezTo>
                  <a:cubicBezTo>
                    <a:pt x="0" y="5156"/>
                    <a:pt x="48" y="5239"/>
                    <a:pt x="107" y="5263"/>
                  </a:cubicBezTo>
                  <a:cubicBezTo>
                    <a:pt x="727" y="5632"/>
                    <a:pt x="1465" y="5834"/>
                    <a:pt x="2191" y="5834"/>
                  </a:cubicBezTo>
                  <a:cubicBezTo>
                    <a:pt x="3072" y="5834"/>
                    <a:pt x="3905" y="5560"/>
                    <a:pt x="4596" y="5060"/>
                  </a:cubicBezTo>
                  <a:cubicBezTo>
                    <a:pt x="4691" y="5001"/>
                    <a:pt x="4691" y="4858"/>
                    <a:pt x="4620" y="4786"/>
                  </a:cubicBezTo>
                  <a:cubicBezTo>
                    <a:pt x="4587" y="4754"/>
                    <a:pt x="4544" y="4735"/>
                    <a:pt x="4499" y="4735"/>
                  </a:cubicBezTo>
                  <a:cubicBezTo>
                    <a:pt x="4463" y="4735"/>
                    <a:pt x="4426" y="4748"/>
                    <a:pt x="4394" y="4775"/>
                  </a:cubicBezTo>
                  <a:cubicBezTo>
                    <a:pt x="3763" y="5215"/>
                    <a:pt x="3013" y="5489"/>
                    <a:pt x="2191" y="5489"/>
                  </a:cubicBezTo>
                  <a:cubicBezTo>
                    <a:pt x="1727" y="5489"/>
                    <a:pt x="1262" y="5394"/>
                    <a:pt x="846" y="5239"/>
                  </a:cubicBezTo>
                  <a:cubicBezTo>
                    <a:pt x="1369" y="5144"/>
                    <a:pt x="1846" y="4917"/>
                    <a:pt x="2262" y="4584"/>
                  </a:cubicBezTo>
                  <a:cubicBezTo>
                    <a:pt x="2310" y="4536"/>
                    <a:pt x="2334" y="4477"/>
                    <a:pt x="2322" y="4417"/>
                  </a:cubicBezTo>
                  <a:cubicBezTo>
                    <a:pt x="2310" y="4346"/>
                    <a:pt x="2239" y="4286"/>
                    <a:pt x="2155" y="4286"/>
                  </a:cubicBezTo>
                  <a:cubicBezTo>
                    <a:pt x="1739" y="4263"/>
                    <a:pt x="1369" y="4048"/>
                    <a:pt x="1167" y="3691"/>
                  </a:cubicBezTo>
                  <a:cubicBezTo>
                    <a:pt x="1250" y="3691"/>
                    <a:pt x="1358" y="3667"/>
                    <a:pt x="1441" y="3643"/>
                  </a:cubicBezTo>
                  <a:cubicBezTo>
                    <a:pt x="1524" y="3632"/>
                    <a:pt x="1584" y="3572"/>
                    <a:pt x="1584" y="3489"/>
                  </a:cubicBezTo>
                  <a:cubicBezTo>
                    <a:pt x="1596" y="3405"/>
                    <a:pt x="1536" y="3334"/>
                    <a:pt x="1441" y="3298"/>
                  </a:cubicBezTo>
                  <a:cubicBezTo>
                    <a:pt x="1000" y="3191"/>
                    <a:pt x="667" y="2822"/>
                    <a:pt x="596" y="2381"/>
                  </a:cubicBezTo>
                  <a:lnTo>
                    <a:pt x="596" y="2381"/>
                  </a:lnTo>
                  <a:cubicBezTo>
                    <a:pt x="727" y="2405"/>
                    <a:pt x="869" y="2417"/>
                    <a:pt x="1000" y="2417"/>
                  </a:cubicBezTo>
                  <a:cubicBezTo>
                    <a:pt x="1084" y="2417"/>
                    <a:pt x="1143" y="2358"/>
                    <a:pt x="1167" y="2274"/>
                  </a:cubicBezTo>
                  <a:cubicBezTo>
                    <a:pt x="1179" y="2203"/>
                    <a:pt x="1131" y="2143"/>
                    <a:pt x="1072" y="2108"/>
                  </a:cubicBezTo>
                  <a:cubicBezTo>
                    <a:pt x="703" y="1881"/>
                    <a:pt x="476" y="1488"/>
                    <a:pt x="476" y="1048"/>
                  </a:cubicBezTo>
                  <a:cubicBezTo>
                    <a:pt x="476" y="953"/>
                    <a:pt x="488" y="846"/>
                    <a:pt x="524" y="738"/>
                  </a:cubicBezTo>
                  <a:cubicBezTo>
                    <a:pt x="965" y="1191"/>
                    <a:pt x="1524" y="1524"/>
                    <a:pt x="2120" y="1727"/>
                  </a:cubicBezTo>
                  <a:cubicBezTo>
                    <a:pt x="2120" y="1727"/>
                    <a:pt x="2715" y="1905"/>
                    <a:pt x="2929" y="1917"/>
                  </a:cubicBezTo>
                  <a:lnTo>
                    <a:pt x="3024" y="1917"/>
                  </a:lnTo>
                  <a:cubicBezTo>
                    <a:pt x="3096" y="1917"/>
                    <a:pt x="3167" y="1869"/>
                    <a:pt x="3191" y="1798"/>
                  </a:cubicBezTo>
                  <a:cubicBezTo>
                    <a:pt x="3203" y="1786"/>
                    <a:pt x="3203" y="1750"/>
                    <a:pt x="3203" y="1738"/>
                  </a:cubicBezTo>
                  <a:lnTo>
                    <a:pt x="3203" y="1703"/>
                  </a:lnTo>
                  <a:cubicBezTo>
                    <a:pt x="3203" y="953"/>
                    <a:pt x="3810" y="334"/>
                    <a:pt x="4572" y="334"/>
                  </a:cubicBezTo>
                  <a:cubicBezTo>
                    <a:pt x="4941" y="334"/>
                    <a:pt x="5287" y="488"/>
                    <a:pt x="5549" y="750"/>
                  </a:cubicBezTo>
                  <a:cubicBezTo>
                    <a:pt x="5585" y="787"/>
                    <a:pt x="5621" y="802"/>
                    <a:pt x="5663" y="802"/>
                  </a:cubicBezTo>
                  <a:cubicBezTo>
                    <a:pt x="5676" y="802"/>
                    <a:pt x="5689" y="801"/>
                    <a:pt x="5703" y="798"/>
                  </a:cubicBezTo>
                  <a:cubicBezTo>
                    <a:pt x="5882" y="762"/>
                    <a:pt x="6049" y="738"/>
                    <a:pt x="6203" y="679"/>
                  </a:cubicBezTo>
                  <a:lnTo>
                    <a:pt x="6203" y="679"/>
                  </a:lnTo>
                  <a:cubicBezTo>
                    <a:pt x="6120" y="762"/>
                    <a:pt x="6013" y="857"/>
                    <a:pt x="5894" y="917"/>
                  </a:cubicBezTo>
                  <a:cubicBezTo>
                    <a:pt x="5822" y="965"/>
                    <a:pt x="5787" y="1048"/>
                    <a:pt x="5822" y="1143"/>
                  </a:cubicBezTo>
                  <a:cubicBezTo>
                    <a:pt x="5846" y="1203"/>
                    <a:pt x="5930" y="1250"/>
                    <a:pt x="6001" y="1250"/>
                  </a:cubicBezTo>
                  <a:cubicBezTo>
                    <a:pt x="6144" y="1227"/>
                    <a:pt x="6287" y="1215"/>
                    <a:pt x="6418" y="1167"/>
                  </a:cubicBezTo>
                  <a:lnTo>
                    <a:pt x="6418" y="1167"/>
                  </a:lnTo>
                  <a:cubicBezTo>
                    <a:pt x="6299" y="1286"/>
                    <a:pt x="6168" y="1405"/>
                    <a:pt x="6013" y="1512"/>
                  </a:cubicBezTo>
                  <a:cubicBezTo>
                    <a:pt x="5965" y="1548"/>
                    <a:pt x="5941" y="1608"/>
                    <a:pt x="5941" y="1655"/>
                  </a:cubicBezTo>
                  <a:lnTo>
                    <a:pt x="5941" y="1679"/>
                  </a:lnTo>
                  <a:lnTo>
                    <a:pt x="5941" y="1703"/>
                  </a:lnTo>
                  <a:lnTo>
                    <a:pt x="5941" y="1727"/>
                  </a:lnTo>
                  <a:cubicBezTo>
                    <a:pt x="5941" y="2691"/>
                    <a:pt x="5572" y="3572"/>
                    <a:pt x="4977" y="4227"/>
                  </a:cubicBezTo>
                  <a:cubicBezTo>
                    <a:pt x="4918" y="4298"/>
                    <a:pt x="4918" y="4405"/>
                    <a:pt x="4977" y="4465"/>
                  </a:cubicBezTo>
                  <a:cubicBezTo>
                    <a:pt x="5011" y="4499"/>
                    <a:pt x="5053" y="4514"/>
                    <a:pt x="5096" y="4514"/>
                  </a:cubicBezTo>
                  <a:cubicBezTo>
                    <a:pt x="5143" y="4514"/>
                    <a:pt x="5190" y="4496"/>
                    <a:pt x="5227" y="4465"/>
                  </a:cubicBezTo>
                  <a:cubicBezTo>
                    <a:pt x="5894" y="3715"/>
                    <a:pt x="6263" y="2762"/>
                    <a:pt x="6287" y="1750"/>
                  </a:cubicBezTo>
                  <a:cubicBezTo>
                    <a:pt x="6596" y="1524"/>
                    <a:pt x="6846" y="1250"/>
                    <a:pt x="7061" y="917"/>
                  </a:cubicBezTo>
                  <a:cubicBezTo>
                    <a:pt x="7144" y="857"/>
                    <a:pt x="7132" y="750"/>
                    <a:pt x="7061" y="715"/>
                  </a:cubicBezTo>
                  <a:cubicBezTo>
                    <a:pt x="7029" y="683"/>
                    <a:pt x="6987" y="667"/>
                    <a:pt x="6937" y="667"/>
                  </a:cubicBezTo>
                  <a:cubicBezTo>
                    <a:pt x="6912" y="667"/>
                    <a:pt x="6886" y="671"/>
                    <a:pt x="6858" y="679"/>
                  </a:cubicBezTo>
                  <a:cubicBezTo>
                    <a:pt x="6775" y="726"/>
                    <a:pt x="6680" y="750"/>
                    <a:pt x="6596" y="786"/>
                  </a:cubicBezTo>
                  <a:cubicBezTo>
                    <a:pt x="6680" y="667"/>
                    <a:pt x="6763" y="512"/>
                    <a:pt x="6823" y="369"/>
                  </a:cubicBezTo>
                  <a:cubicBezTo>
                    <a:pt x="6834" y="310"/>
                    <a:pt x="6834" y="238"/>
                    <a:pt x="6787" y="191"/>
                  </a:cubicBezTo>
                  <a:cubicBezTo>
                    <a:pt x="6750" y="153"/>
                    <a:pt x="6703" y="135"/>
                    <a:pt x="6659" y="135"/>
                  </a:cubicBezTo>
                  <a:cubicBezTo>
                    <a:pt x="6632" y="135"/>
                    <a:pt x="6607" y="142"/>
                    <a:pt x="6584" y="155"/>
                  </a:cubicBezTo>
                  <a:cubicBezTo>
                    <a:pt x="6322" y="310"/>
                    <a:pt x="6061" y="393"/>
                    <a:pt x="5775" y="441"/>
                  </a:cubicBezTo>
                  <a:cubicBezTo>
                    <a:pt x="5465" y="143"/>
                    <a:pt x="5048" y="0"/>
                    <a:pt x="4620" y="0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1784;p46"/>
          <p:cNvGrpSpPr/>
          <p:nvPr/>
        </p:nvGrpSpPr>
        <p:grpSpPr>
          <a:xfrm>
            <a:off x="4960939" y="3451633"/>
            <a:ext cx="268460" cy="268485"/>
            <a:chOff x="5549861" y="3817349"/>
            <a:chExt cx="345642" cy="345674"/>
          </a:xfrm>
        </p:grpSpPr>
        <p:sp>
          <p:nvSpPr>
            <p:cNvPr id="22" name="Google Shape;1785;p46"/>
            <p:cNvSpPr/>
            <p:nvPr/>
          </p:nvSpPr>
          <p:spPr>
            <a:xfrm>
              <a:off x="5549861" y="3817349"/>
              <a:ext cx="345642" cy="345674"/>
            </a:xfrm>
            <a:custGeom>
              <a:avLst/>
              <a:gdLst/>
              <a:ahLst/>
              <a:cxnLst/>
              <a:rect l="l" t="t" r="r" b="b"/>
              <a:pathLst>
                <a:path w="10859" h="10860" extrusionOk="0">
                  <a:moveTo>
                    <a:pt x="5429" y="334"/>
                  </a:moveTo>
                  <a:cubicBezTo>
                    <a:pt x="8239" y="334"/>
                    <a:pt x="10513" y="2608"/>
                    <a:pt x="10513" y="5430"/>
                  </a:cubicBezTo>
                  <a:cubicBezTo>
                    <a:pt x="10513" y="8240"/>
                    <a:pt x="8227" y="10514"/>
                    <a:pt x="5429" y="10514"/>
                  </a:cubicBezTo>
                  <a:cubicBezTo>
                    <a:pt x="2619" y="10514"/>
                    <a:pt x="333" y="8240"/>
                    <a:pt x="333" y="5430"/>
                  </a:cubicBezTo>
                  <a:cubicBezTo>
                    <a:pt x="333" y="2608"/>
                    <a:pt x="2619" y="334"/>
                    <a:pt x="5429" y="334"/>
                  </a:cubicBezTo>
                  <a:close/>
                  <a:moveTo>
                    <a:pt x="5429" y="1"/>
                  </a:moveTo>
                  <a:cubicBezTo>
                    <a:pt x="3989" y="1"/>
                    <a:pt x="2619" y="560"/>
                    <a:pt x="1584" y="1584"/>
                  </a:cubicBezTo>
                  <a:cubicBezTo>
                    <a:pt x="560" y="2620"/>
                    <a:pt x="0" y="3989"/>
                    <a:pt x="0" y="5430"/>
                  </a:cubicBezTo>
                  <a:cubicBezTo>
                    <a:pt x="0" y="6871"/>
                    <a:pt x="560" y="8240"/>
                    <a:pt x="1584" y="9264"/>
                  </a:cubicBezTo>
                  <a:cubicBezTo>
                    <a:pt x="2619" y="10300"/>
                    <a:pt x="3989" y="10859"/>
                    <a:pt x="5429" y="10859"/>
                  </a:cubicBezTo>
                  <a:cubicBezTo>
                    <a:pt x="6870" y="10859"/>
                    <a:pt x="8239" y="10300"/>
                    <a:pt x="9263" y="9264"/>
                  </a:cubicBezTo>
                  <a:cubicBezTo>
                    <a:pt x="10299" y="8240"/>
                    <a:pt x="10859" y="6871"/>
                    <a:pt x="10859" y="5430"/>
                  </a:cubicBezTo>
                  <a:cubicBezTo>
                    <a:pt x="10859" y="3989"/>
                    <a:pt x="10299" y="2620"/>
                    <a:pt x="9263" y="1584"/>
                  </a:cubicBezTo>
                  <a:cubicBezTo>
                    <a:pt x="8239" y="560"/>
                    <a:pt x="6870" y="1"/>
                    <a:pt x="5429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86;p46"/>
            <p:cNvSpPr/>
            <p:nvPr/>
          </p:nvSpPr>
          <p:spPr>
            <a:xfrm>
              <a:off x="5590763" y="3890208"/>
              <a:ext cx="262661" cy="200052"/>
            </a:xfrm>
            <a:custGeom>
              <a:avLst/>
              <a:gdLst/>
              <a:ahLst/>
              <a:cxnLst/>
              <a:rect l="l" t="t" r="r" b="b"/>
              <a:pathLst>
                <a:path w="8252" h="6285" extrusionOk="0">
                  <a:moveTo>
                    <a:pt x="4123" y="1"/>
                  </a:moveTo>
                  <a:cubicBezTo>
                    <a:pt x="3010" y="1"/>
                    <a:pt x="1900" y="63"/>
                    <a:pt x="799" y="188"/>
                  </a:cubicBezTo>
                  <a:cubicBezTo>
                    <a:pt x="513" y="224"/>
                    <a:pt x="287" y="450"/>
                    <a:pt x="239" y="712"/>
                  </a:cubicBezTo>
                  <a:cubicBezTo>
                    <a:pt x="1" y="2319"/>
                    <a:pt x="1" y="3963"/>
                    <a:pt x="239" y="5570"/>
                  </a:cubicBezTo>
                  <a:cubicBezTo>
                    <a:pt x="287" y="5844"/>
                    <a:pt x="513" y="6058"/>
                    <a:pt x="799" y="6082"/>
                  </a:cubicBezTo>
                  <a:cubicBezTo>
                    <a:pt x="1894" y="6201"/>
                    <a:pt x="3013" y="6284"/>
                    <a:pt x="4132" y="6284"/>
                  </a:cubicBezTo>
                  <a:cubicBezTo>
                    <a:pt x="4609" y="6284"/>
                    <a:pt x="5085" y="6260"/>
                    <a:pt x="5561" y="6249"/>
                  </a:cubicBezTo>
                  <a:cubicBezTo>
                    <a:pt x="5644" y="6249"/>
                    <a:pt x="5716" y="6177"/>
                    <a:pt x="5716" y="6070"/>
                  </a:cubicBezTo>
                  <a:cubicBezTo>
                    <a:pt x="5716" y="5963"/>
                    <a:pt x="5633" y="5891"/>
                    <a:pt x="5537" y="5891"/>
                  </a:cubicBezTo>
                  <a:cubicBezTo>
                    <a:pt x="5051" y="5914"/>
                    <a:pt x="4564" y="5925"/>
                    <a:pt x="4076" y="5925"/>
                  </a:cubicBezTo>
                  <a:cubicBezTo>
                    <a:pt x="2998" y="5925"/>
                    <a:pt x="1916" y="5868"/>
                    <a:pt x="834" y="5737"/>
                  </a:cubicBezTo>
                  <a:cubicBezTo>
                    <a:pt x="715" y="5725"/>
                    <a:pt x="620" y="5641"/>
                    <a:pt x="596" y="5498"/>
                  </a:cubicBezTo>
                  <a:cubicBezTo>
                    <a:pt x="382" y="3927"/>
                    <a:pt x="382" y="2319"/>
                    <a:pt x="596" y="736"/>
                  </a:cubicBezTo>
                  <a:cubicBezTo>
                    <a:pt x="620" y="617"/>
                    <a:pt x="715" y="522"/>
                    <a:pt x="834" y="498"/>
                  </a:cubicBezTo>
                  <a:cubicBezTo>
                    <a:pt x="1942" y="379"/>
                    <a:pt x="3037" y="319"/>
                    <a:pt x="4144" y="319"/>
                  </a:cubicBezTo>
                  <a:cubicBezTo>
                    <a:pt x="5240" y="319"/>
                    <a:pt x="6347" y="379"/>
                    <a:pt x="7442" y="498"/>
                  </a:cubicBezTo>
                  <a:cubicBezTo>
                    <a:pt x="7561" y="522"/>
                    <a:pt x="7669" y="605"/>
                    <a:pt x="7680" y="736"/>
                  </a:cubicBezTo>
                  <a:cubicBezTo>
                    <a:pt x="7907" y="2319"/>
                    <a:pt x="7907" y="3927"/>
                    <a:pt x="7680" y="5498"/>
                  </a:cubicBezTo>
                  <a:cubicBezTo>
                    <a:pt x="7669" y="5617"/>
                    <a:pt x="7561" y="5725"/>
                    <a:pt x="7442" y="5737"/>
                  </a:cubicBezTo>
                  <a:cubicBezTo>
                    <a:pt x="7085" y="5784"/>
                    <a:pt x="6752" y="5820"/>
                    <a:pt x="6395" y="5844"/>
                  </a:cubicBezTo>
                  <a:cubicBezTo>
                    <a:pt x="6299" y="5844"/>
                    <a:pt x="6228" y="5927"/>
                    <a:pt x="6228" y="6010"/>
                  </a:cubicBezTo>
                  <a:cubicBezTo>
                    <a:pt x="6228" y="6110"/>
                    <a:pt x="6299" y="6178"/>
                    <a:pt x="6386" y="6178"/>
                  </a:cubicBezTo>
                  <a:cubicBezTo>
                    <a:pt x="6393" y="6178"/>
                    <a:pt x="6399" y="6178"/>
                    <a:pt x="6406" y="6177"/>
                  </a:cubicBezTo>
                  <a:cubicBezTo>
                    <a:pt x="6764" y="6141"/>
                    <a:pt x="7121" y="6118"/>
                    <a:pt x="7478" y="6070"/>
                  </a:cubicBezTo>
                  <a:cubicBezTo>
                    <a:pt x="7764" y="6034"/>
                    <a:pt x="7978" y="5820"/>
                    <a:pt x="8026" y="5546"/>
                  </a:cubicBezTo>
                  <a:cubicBezTo>
                    <a:pt x="8252" y="3963"/>
                    <a:pt x="8252" y="2319"/>
                    <a:pt x="8014" y="712"/>
                  </a:cubicBezTo>
                  <a:cubicBezTo>
                    <a:pt x="7966" y="426"/>
                    <a:pt x="7740" y="224"/>
                    <a:pt x="7466" y="188"/>
                  </a:cubicBezTo>
                  <a:cubicBezTo>
                    <a:pt x="6353" y="63"/>
                    <a:pt x="5237" y="1"/>
                    <a:pt x="412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87;p46"/>
            <p:cNvSpPr/>
            <p:nvPr/>
          </p:nvSpPr>
          <p:spPr>
            <a:xfrm>
              <a:off x="5680587" y="3935024"/>
              <a:ext cx="105389" cy="110514"/>
            </a:xfrm>
            <a:custGeom>
              <a:avLst/>
              <a:gdLst/>
              <a:ahLst/>
              <a:cxnLst/>
              <a:rect l="l" t="t" r="r" b="b"/>
              <a:pathLst>
                <a:path w="3311" h="3472" extrusionOk="0">
                  <a:moveTo>
                    <a:pt x="334" y="447"/>
                  </a:moveTo>
                  <a:lnTo>
                    <a:pt x="2763" y="1733"/>
                  </a:lnTo>
                  <a:lnTo>
                    <a:pt x="334" y="3007"/>
                  </a:lnTo>
                  <a:lnTo>
                    <a:pt x="334" y="447"/>
                  </a:lnTo>
                  <a:close/>
                  <a:moveTo>
                    <a:pt x="163" y="1"/>
                  </a:moveTo>
                  <a:cubicBezTo>
                    <a:pt x="135" y="1"/>
                    <a:pt x="108" y="7"/>
                    <a:pt x="84" y="18"/>
                  </a:cubicBezTo>
                  <a:cubicBezTo>
                    <a:pt x="36" y="54"/>
                    <a:pt x="1" y="114"/>
                    <a:pt x="1" y="173"/>
                  </a:cubicBezTo>
                  <a:lnTo>
                    <a:pt x="1" y="3293"/>
                  </a:lnTo>
                  <a:cubicBezTo>
                    <a:pt x="1" y="3352"/>
                    <a:pt x="24" y="3412"/>
                    <a:pt x="84" y="3447"/>
                  </a:cubicBezTo>
                  <a:cubicBezTo>
                    <a:pt x="120" y="3459"/>
                    <a:pt x="144" y="3471"/>
                    <a:pt x="179" y="3471"/>
                  </a:cubicBezTo>
                  <a:cubicBezTo>
                    <a:pt x="203" y="3471"/>
                    <a:pt x="239" y="3471"/>
                    <a:pt x="251" y="3459"/>
                  </a:cubicBezTo>
                  <a:lnTo>
                    <a:pt x="3227" y="1900"/>
                  </a:lnTo>
                  <a:cubicBezTo>
                    <a:pt x="3287" y="1864"/>
                    <a:pt x="3311" y="1804"/>
                    <a:pt x="3311" y="1745"/>
                  </a:cubicBezTo>
                  <a:cubicBezTo>
                    <a:pt x="3311" y="1673"/>
                    <a:pt x="3287" y="1614"/>
                    <a:pt x="3227" y="1578"/>
                  </a:cubicBezTo>
                  <a:lnTo>
                    <a:pt x="251" y="18"/>
                  </a:lnTo>
                  <a:cubicBezTo>
                    <a:pt x="221" y="7"/>
                    <a:pt x="191" y="1"/>
                    <a:pt x="163" y="1"/>
                  </a:cubicBezTo>
                  <a:close/>
                </a:path>
              </a:pathLst>
            </a:cu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solidFill>
            <a:srgbClr val="FFFFFF">
              <a:alpha val="450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tabLst/>
              <a:defRPr/>
            </a:pPr>
            <a: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3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  <a:br>
              <a:rPr kumimoji="0" lang="es-ES" sz="13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3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27"/>
          <p:cNvCxnSpPr/>
          <p:nvPr/>
        </p:nvCxnSpPr>
        <p:spPr>
          <a:xfrm>
            <a:off x="4594711" y="2465172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5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5506277" y="308115"/>
            <a:ext cx="3345621" cy="587367"/>
          </a:xfrm>
          <a:prstGeom prst="rect">
            <a:avLst/>
          </a:prstGeom>
          <a:noFill/>
        </p:spPr>
      </p:pic>
      <p:sp>
        <p:nvSpPr>
          <p:cNvPr id="8" name="Google Shape;135;p27"/>
          <p:cNvSpPr txBox="1">
            <a:spLocks noGrp="1"/>
          </p:cNvSpPr>
          <p:nvPr>
            <p:ph type="title"/>
          </p:nvPr>
        </p:nvSpPr>
        <p:spPr>
          <a:xfrm>
            <a:off x="4681549" y="1623442"/>
            <a:ext cx="3200181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Bienvenida</a:t>
            </a:r>
            <a:endParaRPr dirty="0"/>
          </a:p>
        </p:txBody>
      </p:sp>
      <p:sp>
        <p:nvSpPr>
          <p:cNvPr id="9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2" name="Picture 4" descr="Análisis del papel de la automatización de procesos industriales hoy y  mañana">
            <a:extLst>
              <a:ext uri="{FF2B5EF4-FFF2-40B4-BE49-F238E27FC236}">
                <a16:creationId xmlns:a16="http://schemas.microsoft.com/office/drawing/2014/main" id="{AC008B2B-6883-2457-17DE-D01F4ACEF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65" y="1264349"/>
            <a:ext cx="3931839" cy="281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27"/>
          <p:cNvCxnSpPr/>
          <p:nvPr/>
        </p:nvCxnSpPr>
        <p:spPr>
          <a:xfrm>
            <a:off x="4594711" y="2465172"/>
            <a:ext cx="0" cy="6306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5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5506277" y="308115"/>
            <a:ext cx="3345621" cy="587367"/>
          </a:xfrm>
          <a:prstGeom prst="rect">
            <a:avLst/>
          </a:prstGeom>
          <a:noFill/>
        </p:spPr>
      </p:pic>
      <p:sp>
        <p:nvSpPr>
          <p:cNvPr id="7" name="Google Shape;136;p27"/>
          <p:cNvSpPr txBox="1">
            <a:spLocks noGrp="1"/>
          </p:cNvSpPr>
          <p:nvPr>
            <p:ph type="subTitle" idx="1"/>
          </p:nvPr>
        </p:nvSpPr>
        <p:spPr>
          <a:xfrm>
            <a:off x="4333462" y="1921615"/>
            <a:ext cx="3737113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s-ES" dirty="0"/>
              <a:t>     </a:t>
            </a:r>
          </a:p>
          <a:p>
            <a:pPr algn="l"/>
            <a:r>
              <a:rPr lang="es-ES" dirty="0"/>
              <a:t>     </a:t>
            </a:r>
            <a:r>
              <a:rPr lang="es-ES" b="1" dirty="0"/>
              <a:t>“Un modelo matemático de un sistema dinámico es un conjunto de ecuaciones que representan la dinámica del sistema con precisión.”   </a:t>
            </a:r>
          </a:p>
          <a:p>
            <a:pPr algn="l"/>
            <a:r>
              <a:rPr lang="es-ES" dirty="0"/>
              <a:t>       </a:t>
            </a:r>
          </a:p>
          <a:p>
            <a:pPr algn="l"/>
            <a:r>
              <a:rPr lang="es-ES" dirty="0"/>
              <a:t>                                               –</a:t>
            </a:r>
            <a:r>
              <a:rPr lang="es-ES" dirty="0" err="1"/>
              <a:t>Katsuhiko</a:t>
            </a:r>
            <a:r>
              <a:rPr lang="es-ES" dirty="0"/>
              <a:t> Ogata</a:t>
            </a:r>
          </a:p>
          <a:p>
            <a:pPr algn="l"/>
            <a:br>
              <a:rPr lang="es-ES" dirty="0"/>
            </a:br>
            <a:endParaRPr dirty="0"/>
          </a:p>
        </p:txBody>
      </p:sp>
      <p:sp>
        <p:nvSpPr>
          <p:cNvPr id="8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Facilitador: </a:t>
            </a:r>
            <a:r>
              <a:rPr kumimoji="0" lang="es-E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PhD</a:t>
            </a: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8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  <p:pic>
        <p:nvPicPr>
          <p:cNvPr id="1026" name="Picture 2" descr="Robots industriales en cifras: así ha aumentado su stock mundial y densidad  por región · THE LOGISTICS WORLD | Conéctate e inspírate.">
            <a:extLst>
              <a:ext uri="{FF2B5EF4-FFF2-40B4-BE49-F238E27FC236}">
                <a16:creationId xmlns:a16="http://schemas.microsoft.com/office/drawing/2014/main" id="{2B53735F-DDFD-1DF0-302F-152E3F980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71" y="1468611"/>
            <a:ext cx="3935582" cy="2623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000" dirty="0"/>
              <a:t>Clase Anterior</a:t>
            </a:r>
            <a:endParaRPr sz="4000" dirty="0"/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917750" y="3290550"/>
            <a:ext cx="3175216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lvl="0" indent="0">
              <a:buSzPts val="1300"/>
            </a:pPr>
            <a:r>
              <a:rPr lang="es-ES" dirty="0"/>
              <a:t>-Robot Cartesiano (3GDL)</a:t>
            </a:r>
          </a:p>
          <a:p>
            <a:pPr marL="146050" indent="0">
              <a:buSzPts val="1300"/>
            </a:pPr>
            <a:r>
              <a:rPr lang="es-ES" dirty="0"/>
              <a:t>-Análisis de diferentes configuraciones de robots manipuladores</a:t>
            </a:r>
          </a:p>
          <a:p>
            <a:pPr marL="146050" lvl="0" indent="0">
              <a:buSzPts val="1300"/>
            </a:pPr>
            <a:r>
              <a:rPr lang="es-ES" dirty="0"/>
              <a:t> </a:t>
            </a:r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70" y="1001125"/>
            <a:ext cx="2266738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cxnSp>
        <p:nvCxnSpPr>
          <p:cNvPr id="177" name="Google Shape;177;p30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PhD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3752952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>
          <a:extLst>
            <a:ext uri="{FF2B5EF4-FFF2-40B4-BE49-F238E27FC236}">
              <a16:creationId xmlns:a16="http://schemas.microsoft.com/office/drawing/2014/main" id="{AE5D48AB-05E7-EA1A-2807-09C7A6119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>
            <a:extLst>
              <a:ext uri="{FF2B5EF4-FFF2-40B4-BE49-F238E27FC236}">
                <a16:creationId xmlns:a16="http://schemas.microsoft.com/office/drawing/2014/main" id="{93851351-DAB9-4633-CBFB-523EB981C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>
            <a:extLst>
              <a:ext uri="{FF2B5EF4-FFF2-40B4-BE49-F238E27FC236}">
                <a16:creationId xmlns:a16="http://schemas.microsoft.com/office/drawing/2014/main" id="{622729E1-4CA6-96C4-B80E-F233F4B0B14B}"/>
              </a:ext>
            </a:extLst>
          </p:cNvPr>
          <p:cNvSpPr txBox="1">
            <a:spLocks/>
          </p:cNvSpPr>
          <p:nvPr/>
        </p:nvSpPr>
        <p:spPr>
          <a:xfrm>
            <a:off x="373910" y="338754"/>
            <a:ext cx="554306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Introducción a Dinámica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Análisis de </a:t>
            </a: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r</a:t>
            </a:r>
            <a:r>
              <a:rPr kumimoji="0" lang="es-E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obot</a:t>
            </a: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cartesiano 3GDL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>
            <a:extLst>
              <a:ext uri="{FF2B5EF4-FFF2-40B4-BE49-F238E27FC236}">
                <a16:creationId xmlns:a16="http://schemas.microsoft.com/office/drawing/2014/main" id="{5D2756EF-C333-8A15-7AC2-5C866AAE40BF}"/>
              </a:ext>
            </a:extLst>
          </p:cNvPr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7" name="Google Shape;136;p27">
            <a:extLst>
              <a:ext uri="{FF2B5EF4-FFF2-40B4-BE49-F238E27FC236}">
                <a16:creationId xmlns:a16="http://schemas.microsoft.com/office/drawing/2014/main" id="{514F399D-F251-4AC3-596C-54DE2C0FCEAD}"/>
              </a:ext>
            </a:extLst>
          </p:cNvPr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603;p42">
            <a:extLst>
              <a:ext uri="{FF2B5EF4-FFF2-40B4-BE49-F238E27FC236}">
                <a16:creationId xmlns:a16="http://schemas.microsoft.com/office/drawing/2014/main" id="{FCDA5540-0743-839D-6FCC-E3739F279EA2}"/>
              </a:ext>
            </a:extLst>
          </p:cNvPr>
          <p:cNvSpPr txBox="1"/>
          <p:nvPr/>
        </p:nvSpPr>
        <p:spPr>
          <a:xfrm>
            <a:off x="373910" y="1367025"/>
            <a:ext cx="2547383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Regla de la mano derecha</a:t>
            </a:r>
          </a:p>
        </p:txBody>
      </p:sp>
      <p:pic>
        <p:nvPicPr>
          <p:cNvPr id="1026" name="Picture 2" descr="1.4.- Grados de Libertad – Inteligencia Artificial">
            <a:extLst>
              <a:ext uri="{FF2B5EF4-FFF2-40B4-BE49-F238E27FC236}">
                <a16:creationId xmlns:a16="http://schemas.microsoft.com/office/drawing/2014/main" id="{9F11E9DE-DA97-94AE-C417-45F5D0A8A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882" y="1643761"/>
            <a:ext cx="2818845" cy="312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Google Shape;1603;p42">
            <a:extLst>
              <a:ext uri="{FF2B5EF4-FFF2-40B4-BE49-F238E27FC236}">
                <a16:creationId xmlns:a16="http://schemas.microsoft.com/office/drawing/2014/main" id="{F355BF4F-CCCF-90CF-D921-587B951C58B5}"/>
              </a:ext>
            </a:extLst>
          </p:cNvPr>
          <p:cNvSpPr txBox="1"/>
          <p:nvPr/>
        </p:nvSpPr>
        <p:spPr>
          <a:xfrm>
            <a:off x="6322339" y="1980494"/>
            <a:ext cx="2509454" cy="591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Ubicación de eje z</a:t>
            </a: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El eje z siempre se coloca en dirección del movimiento de la articulación </a:t>
            </a:r>
            <a:endParaRPr lang="es-ES" sz="16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D05D397-389F-BD4D-FBDB-687371E3E9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578" y="1845888"/>
            <a:ext cx="1321282" cy="1162005"/>
          </a:xfrm>
          <a:prstGeom prst="rect">
            <a:avLst/>
          </a:prstGeom>
        </p:spPr>
      </p:pic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id="{FA23550A-B34C-03BE-5956-5CF03EFF986F}"/>
              </a:ext>
            </a:extLst>
          </p:cNvPr>
          <p:cNvCxnSpPr>
            <a:cxnSpLocks/>
          </p:cNvCxnSpPr>
          <p:nvPr/>
        </p:nvCxnSpPr>
        <p:spPr>
          <a:xfrm flipV="1">
            <a:off x="2067211" y="3746599"/>
            <a:ext cx="0" cy="4196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CC8ABADB-EBD6-1078-01F6-06A59B96D5E8}"/>
              </a:ext>
            </a:extLst>
          </p:cNvPr>
          <p:cNvCxnSpPr>
            <a:cxnSpLocks/>
          </p:cNvCxnSpPr>
          <p:nvPr/>
        </p:nvCxnSpPr>
        <p:spPr>
          <a:xfrm flipH="1">
            <a:off x="1711731" y="4150851"/>
            <a:ext cx="360683" cy="2042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5BC0FD7A-C6C4-856F-5BEF-31248A866202}"/>
              </a:ext>
            </a:extLst>
          </p:cNvPr>
          <p:cNvCxnSpPr>
            <a:cxnSpLocks/>
          </p:cNvCxnSpPr>
          <p:nvPr/>
        </p:nvCxnSpPr>
        <p:spPr>
          <a:xfrm>
            <a:off x="2062009" y="4155196"/>
            <a:ext cx="290355" cy="307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8D99CDA5-81C1-BF43-5B74-0DE77B8E453B}"/>
              </a:ext>
            </a:extLst>
          </p:cNvPr>
          <p:cNvSpPr txBox="1"/>
          <p:nvPr/>
        </p:nvSpPr>
        <p:spPr>
          <a:xfrm>
            <a:off x="1756460" y="3478464"/>
            <a:ext cx="416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00FF00"/>
                </a:highlight>
              </a:rPr>
              <a:t>x</a:t>
            </a:r>
            <a:r>
              <a:rPr lang="es-ES" sz="1000" dirty="0">
                <a:highlight>
                  <a:srgbClr val="00FF00"/>
                </a:highlight>
              </a:rPr>
              <a:t>0</a:t>
            </a:r>
            <a:endParaRPr lang="es-MX" dirty="0">
              <a:highlight>
                <a:srgbClr val="00FF00"/>
              </a:highlight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543FACD-2F8A-0C63-35BF-22E30028DD4E}"/>
              </a:ext>
            </a:extLst>
          </p:cNvPr>
          <p:cNvSpPr txBox="1"/>
          <p:nvPr/>
        </p:nvSpPr>
        <p:spPr>
          <a:xfrm>
            <a:off x="1425433" y="4370093"/>
            <a:ext cx="39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FFFF00"/>
                </a:highlight>
              </a:rPr>
              <a:t>y</a:t>
            </a:r>
            <a:r>
              <a:rPr lang="es-ES" sz="900" dirty="0">
                <a:highlight>
                  <a:srgbClr val="FFFF00"/>
                </a:highlight>
              </a:rPr>
              <a:t>0</a:t>
            </a:r>
            <a:endParaRPr lang="es-MX" dirty="0">
              <a:highlight>
                <a:srgbClr val="FFFF00"/>
              </a:highlight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F81B4C9-C11A-DE16-21E8-6D737D181FFF}"/>
              </a:ext>
            </a:extLst>
          </p:cNvPr>
          <p:cNvSpPr txBox="1"/>
          <p:nvPr/>
        </p:nvSpPr>
        <p:spPr>
          <a:xfrm>
            <a:off x="2350201" y="4474899"/>
            <a:ext cx="416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00FFFF"/>
                </a:highlight>
              </a:rPr>
              <a:t>z</a:t>
            </a:r>
            <a:r>
              <a:rPr lang="es-ES" sz="900" dirty="0">
                <a:highlight>
                  <a:srgbClr val="00FFFF"/>
                </a:highlight>
              </a:rPr>
              <a:t>0</a:t>
            </a:r>
            <a:endParaRPr lang="es-MX" dirty="0">
              <a:highlight>
                <a:srgbClr val="00FFFF"/>
              </a:highlight>
            </a:endParaRPr>
          </a:p>
        </p:txBody>
      </p:sp>
      <p:sp>
        <p:nvSpPr>
          <p:cNvPr id="43" name="Google Shape;1603;p42">
            <a:extLst>
              <a:ext uri="{FF2B5EF4-FFF2-40B4-BE49-F238E27FC236}">
                <a16:creationId xmlns:a16="http://schemas.microsoft.com/office/drawing/2014/main" id="{E3D1D0D8-C0BA-F087-63AB-FADA2C4B356B}"/>
              </a:ext>
            </a:extLst>
          </p:cNvPr>
          <p:cNvSpPr txBox="1"/>
          <p:nvPr/>
        </p:nvSpPr>
        <p:spPr>
          <a:xfrm>
            <a:off x="373910" y="3072385"/>
            <a:ext cx="2815668" cy="591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Marco de referencia inercial</a:t>
            </a:r>
          </a:p>
          <a:p>
            <a:pPr algn="just"/>
            <a:endParaRPr lang="es-ES" sz="16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Regla de la mano derecha | Tekla User Assistance">
            <a:extLst>
              <a:ext uri="{FF2B5EF4-FFF2-40B4-BE49-F238E27FC236}">
                <a16:creationId xmlns:a16="http://schemas.microsoft.com/office/drawing/2014/main" id="{97201F91-5583-16D4-52F5-3C9FD450F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17883" y="3559003"/>
            <a:ext cx="1126377" cy="115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635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6" grpId="0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>
          <a:extLst>
            <a:ext uri="{FF2B5EF4-FFF2-40B4-BE49-F238E27FC236}">
              <a16:creationId xmlns:a16="http://schemas.microsoft.com/office/drawing/2014/main" id="{BDBC80EA-3FBE-101D-C315-E67E2248E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>
            <a:extLst>
              <a:ext uri="{FF2B5EF4-FFF2-40B4-BE49-F238E27FC236}">
                <a16:creationId xmlns:a16="http://schemas.microsoft.com/office/drawing/2014/main" id="{A7DEA0A8-D883-B9D0-5C2E-3579164C7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>
            <a:extLst>
              <a:ext uri="{FF2B5EF4-FFF2-40B4-BE49-F238E27FC236}">
                <a16:creationId xmlns:a16="http://schemas.microsoft.com/office/drawing/2014/main" id="{D7EC557C-7E51-61BC-824E-B2642E096997}"/>
              </a:ext>
            </a:extLst>
          </p:cNvPr>
          <p:cNvSpPr txBox="1">
            <a:spLocks/>
          </p:cNvSpPr>
          <p:nvPr/>
        </p:nvSpPr>
        <p:spPr>
          <a:xfrm>
            <a:off x="373910" y="338754"/>
            <a:ext cx="554306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Introducción a Dinámica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Análisis de </a:t>
            </a: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r</a:t>
            </a:r>
            <a:r>
              <a:rPr kumimoji="0" lang="es-E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obot</a:t>
            </a: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cartesiano 3GDL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>
            <a:extLst>
              <a:ext uri="{FF2B5EF4-FFF2-40B4-BE49-F238E27FC236}">
                <a16:creationId xmlns:a16="http://schemas.microsoft.com/office/drawing/2014/main" id="{00E32A9C-0332-60AE-6991-79F22E3E399A}"/>
              </a:ext>
            </a:extLst>
          </p:cNvPr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7" name="Google Shape;136;p27">
            <a:extLst>
              <a:ext uri="{FF2B5EF4-FFF2-40B4-BE49-F238E27FC236}">
                <a16:creationId xmlns:a16="http://schemas.microsoft.com/office/drawing/2014/main" id="{BEDCCD5C-4349-EA82-924F-D32FDFCA72FD}"/>
              </a:ext>
            </a:extLst>
          </p:cNvPr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603;p42">
            <a:extLst>
              <a:ext uri="{FF2B5EF4-FFF2-40B4-BE49-F238E27FC236}">
                <a16:creationId xmlns:a16="http://schemas.microsoft.com/office/drawing/2014/main" id="{188C03AB-3432-FEC8-B759-5FF795104920}"/>
              </a:ext>
            </a:extLst>
          </p:cNvPr>
          <p:cNvSpPr txBox="1"/>
          <p:nvPr/>
        </p:nvSpPr>
        <p:spPr>
          <a:xfrm>
            <a:off x="373910" y="1367025"/>
            <a:ext cx="2547383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Regla de la mano derecha</a:t>
            </a:r>
          </a:p>
        </p:txBody>
      </p:sp>
      <p:pic>
        <p:nvPicPr>
          <p:cNvPr id="1026" name="Picture 2" descr="1.4.- Grados de Libertad – Inteligencia Artificial">
            <a:extLst>
              <a:ext uri="{FF2B5EF4-FFF2-40B4-BE49-F238E27FC236}">
                <a16:creationId xmlns:a16="http://schemas.microsoft.com/office/drawing/2014/main" id="{25AAA6E8-889F-DD19-EF71-5F2E4D6A1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882" y="1643761"/>
            <a:ext cx="2818845" cy="312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0D816C6-E2C4-E254-A581-59001E454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578" y="1845888"/>
            <a:ext cx="1321282" cy="1162005"/>
          </a:xfrm>
          <a:prstGeom prst="rect">
            <a:avLst/>
          </a:prstGeom>
        </p:spPr>
      </p:pic>
      <p:sp>
        <p:nvSpPr>
          <p:cNvPr id="42" name="Google Shape;1603;p42">
            <a:extLst>
              <a:ext uri="{FF2B5EF4-FFF2-40B4-BE49-F238E27FC236}">
                <a16:creationId xmlns:a16="http://schemas.microsoft.com/office/drawing/2014/main" id="{423F85E7-96D6-BB36-2A4A-0B6C31E57630}"/>
              </a:ext>
            </a:extLst>
          </p:cNvPr>
          <p:cNvSpPr txBox="1"/>
          <p:nvPr/>
        </p:nvSpPr>
        <p:spPr>
          <a:xfrm>
            <a:off x="6339684" y="1608788"/>
            <a:ext cx="2509454" cy="591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Transformación 1 a 2</a:t>
            </a: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Rotación positiva de 90 grados alrededor del eje “y1” y translación l1(t) sobre el eje Z1</a:t>
            </a:r>
            <a:endParaRPr lang="es-ES" sz="16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43" name="Google Shape;1603;p42">
            <a:extLst>
              <a:ext uri="{FF2B5EF4-FFF2-40B4-BE49-F238E27FC236}">
                <a16:creationId xmlns:a16="http://schemas.microsoft.com/office/drawing/2014/main" id="{13AD5073-9B15-FF58-94E7-9DB75C0C57A7}"/>
              </a:ext>
            </a:extLst>
          </p:cNvPr>
          <p:cNvSpPr txBox="1"/>
          <p:nvPr/>
        </p:nvSpPr>
        <p:spPr>
          <a:xfrm>
            <a:off x="373910" y="3072385"/>
            <a:ext cx="2815668" cy="591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Marco de referencia inercial</a:t>
            </a:r>
          </a:p>
          <a:p>
            <a:pPr algn="just"/>
            <a:endParaRPr lang="es-ES" sz="16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B32C42CF-A923-E173-7412-3936EC2581C6}"/>
              </a:ext>
            </a:extLst>
          </p:cNvPr>
          <p:cNvCxnSpPr>
            <a:cxnSpLocks/>
          </p:cNvCxnSpPr>
          <p:nvPr/>
        </p:nvCxnSpPr>
        <p:spPr>
          <a:xfrm flipV="1">
            <a:off x="7705866" y="3518055"/>
            <a:ext cx="0" cy="4196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A44F178F-1303-26B8-983A-07B7A208D5B7}"/>
              </a:ext>
            </a:extLst>
          </p:cNvPr>
          <p:cNvCxnSpPr>
            <a:cxnSpLocks/>
          </p:cNvCxnSpPr>
          <p:nvPr/>
        </p:nvCxnSpPr>
        <p:spPr>
          <a:xfrm flipH="1">
            <a:off x="7347017" y="3939426"/>
            <a:ext cx="364457" cy="2375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26AB8B60-B60C-2821-12DA-78AA6FB4E9A6}"/>
              </a:ext>
            </a:extLst>
          </p:cNvPr>
          <p:cNvCxnSpPr>
            <a:cxnSpLocks/>
          </p:cNvCxnSpPr>
          <p:nvPr/>
        </p:nvCxnSpPr>
        <p:spPr>
          <a:xfrm flipH="1" flipV="1">
            <a:off x="7353711" y="3702977"/>
            <a:ext cx="346953" cy="2236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1E5EDD7-F562-2A38-DA95-3B9C6A6093BF}"/>
              </a:ext>
            </a:extLst>
          </p:cNvPr>
          <p:cNvSpPr txBox="1"/>
          <p:nvPr/>
        </p:nvSpPr>
        <p:spPr>
          <a:xfrm>
            <a:off x="6938473" y="3381315"/>
            <a:ext cx="416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00FF00"/>
                </a:highlight>
              </a:rPr>
              <a:t>x</a:t>
            </a:r>
            <a:r>
              <a:rPr lang="es-ES" sz="1000" dirty="0">
                <a:highlight>
                  <a:srgbClr val="00FF00"/>
                </a:highlight>
              </a:rPr>
              <a:t>2</a:t>
            </a:r>
            <a:endParaRPr lang="es-MX" dirty="0">
              <a:highlight>
                <a:srgbClr val="00FF00"/>
              </a:highlight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C3DEDA5-B84E-2623-448B-671027F8453E}"/>
              </a:ext>
            </a:extLst>
          </p:cNvPr>
          <p:cNvSpPr txBox="1"/>
          <p:nvPr/>
        </p:nvSpPr>
        <p:spPr>
          <a:xfrm>
            <a:off x="6989778" y="4035873"/>
            <a:ext cx="39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FFFF00"/>
                </a:highlight>
              </a:rPr>
              <a:t>y</a:t>
            </a:r>
            <a:r>
              <a:rPr lang="es-ES" sz="900" dirty="0">
                <a:highlight>
                  <a:srgbClr val="FFFF00"/>
                </a:highlight>
              </a:rPr>
              <a:t>2</a:t>
            </a:r>
            <a:endParaRPr lang="es-MX" dirty="0">
              <a:highlight>
                <a:srgbClr val="FFFF00"/>
              </a:highlight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5135E3B-0E3D-C64E-6D8B-CB105FE2F251}"/>
              </a:ext>
            </a:extLst>
          </p:cNvPr>
          <p:cNvSpPr txBox="1"/>
          <p:nvPr/>
        </p:nvSpPr>
        <p:spPr>
          <a:xfrm>
            <a:off x="7516962" y="3115726"/>
            <a:ext cx="416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00FFFF"/>
                </a:highlight>
              </a:rPr>
              <a:t>z</a:t>
            </a:r>
            <a:r>
              <a:rPr lang="es-ES" sz="900" dirty="0">
                <a:highlight>
                  <a:srgbClr val="00FFFF"/>
                </a:highlight>
              </a:rPr>
              <a:t>2</a:t>
            </a:r>
            <a:endParaRPr lang="es-MX" dirty="0">
              <a:highlight>
                <a:srgbClr val="00FFFF"/>
              </a:highlight>
            </a:endParaRPr>
          </a:p>
        </p:txBody>
      </p:sp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id="{1C591F3D-4882-9232-1E95-CBA7E23DC9EB}"/>
              </a:ext>
            </a:extLst>
          </p:cNvPr>
          <p:cNvCxnSpPr>
            <a:cxnSpLocks/>
          </p:cNvCxnSpPr>
          <p:nvPr/>
        </p:nvCxnSpPr>
        <p:spPr>
          <a:xfrm flipV="1">
            <a:off x="2067211" y="3746599"/>
            <a:ext cx="0" cy="4196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608D30A3-E924-3C4E-5B00-405F8BDDBBD8}"/>
              </a:ext>
            </a:extLst>
          </p:cNvPr>
          <p:cNvCxnSpPr>
            <a:cxnSpLocks/>
          </p:cNvCxnSpPr>
          <p:nvPr/>
        </p:nvCxnSpPr>
        <p:spPr>
          <a:xfrm>
            <a:off x="2062009" y="4155196"/>
            <a:ext cx="290355" cy="3073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A9AD6FCA-C6F3-9550-F7CA-82C87AC0B6AA}"/>
              </a:ext>
            </a:extLst>
          </p:cNvPr>
          <p:cNvSpPr txBox="1"/>
          <p:nvPr/>
        </p:nvSpPr>
        <p:spPr>
          <a:xfrm>
            <a:off x="1756460" y="3478464"/>
            <a:ext cx="416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00FF00"/>
                </a:highlight>
              </a:rPr>
              <a:t>x</a:t>
            </a:r>
            <a:r>
              <a:rPr lang="es-ES" sz="1000" dirty="0">
                <a:highlight>
                  <a:srgbClr val="00FF00"/>
                </a:highlight>
              </a:rPr>
              <a:t>0</a:t>
            </a:r>
            <a:endParaRPr lang="es-MX" dirty="0">
              <a:highlight>
                <a:srgbClr val="00FF00"/>
              </a:highlight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03EBF66-5955-8A3B-8256-926D870FA4A1}"/>
              </a:ext>
            </a:extLst>
          </p:cNvPr>
          <p:cNvSpPr txBox="1"/>
          <p:nvPr/>
        </p:nvSpPr>
        <p:spPr>
          <a:xfrm>
            <a:off x="1368522" y="4401321"/>
            <a:ext cx="39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FFFF00"/>
                </a:highlight>
              </a:rPr>
              <a:t>y</a:t>
            </a:r>
            <a:r>
              <a:rPr lang="es-ES" sz="900" dirty="0">
                <a:highlight>
                  <a:srgbClr val="FFFF00"/>
                </a:highlight>
              </a:rPr>
              <a:t>0</a:t>
            </a:r>
            <a:endParaRPr lang="es-MX" dirty="0">
              <a:highlight>
                <a:srgbClr val="FFFF00"/>
              </a:highlight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8F02E26-0537-CE5B-0BDC-4D1B6C88B256}"/>
              </a:ext>
            </a:extLst>
          </p:cNvPr>
          <p:cNvSpPr txBox="1"/>
          <p:nvPr/>
        </p:nvSpPr>
        <p:spPr>
          <a:xfrm>
            <a:off x="2350201" y="4474899"/>
            <a:ext cx="416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00FFFF"/>
                </a:highlight>
              </a:rPr>
              <a:t>z</a:t>
            </a:r>
            <a:r>
              <a:rPr lang="es-ES" sz="900" dirty="0">
                <a:highlight>
                  <a:srgbClr val="00FFFF"/>
                </a:highlight>
              </a:rPr>
              <a:t>0</a:t>
            </a:r>
            <a:endParaRPr lang="es-MX" dirty="0">
              <a:highlight>
                <a:srgbClr val="00FFFF"/>
              </a:highlight>
            </a:endParaRPr>
          </a:p>
        </p:txBody>
      </p:sp>
      <p:pic>
        <p:nvPicPr>
          <p:cNvPr id="23" name="Picture 2" descr="Regla de la mano derecha | Tekla User Assistance">
            <a:extLst>
              <a:ext uri="{FF2B5EF4-FFF2-40B4-BE49-F238E27FC236}">
                <a16:creationId xmlns:a16="http://schemas.microsoft.com/office/drawing/2014/main" id="{F13EAEA1-3311-BF40-71C2-2F59CC8BA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17883" y="3559003"/>
            <a:ext cx="1126377" cy="115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5A945387-626E-8E7F-486F-880FF215B976}"/>
              </a:ext>
            </a:extLst>
          </p:cNvPr>
          <p:cNvSpPr txBox="1"/>
          <p:nvPr/>
        </p:nvSpPr>
        <p:spPr>
          <a:xfrm>
            <a:off x="2558565" y="4484933"/>
            <a:ext cx="416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00FFFF"/>
                </a:highlight>
              </a:rPr>
              <a:t>z</a:t>
            </a:r>
            <a:r>
              <a:rPr lang="es-ES" sz="900" dirty="0">
                <a:highlight>
                  <a:srgbClr val="00FFFF"/>
                </a:highlight>
              </a:rPr>
              <a:t>1</a:t>
            </a:r>
            <a:endParaRPr lang="es-MX" dirty="0">
              <a:highlight>
                <a:srgbClr val="00FFFF"/>
              </a:highlight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EBDBBB5-F040-9764-27F2-78E9EDB5A88D}"/>
              </a:ext>
            </a:extLst>
          </p:cNvPr>
          <p:cNvSpPr txBox="1"/>
          <p:nvPr/>
        </p:nvSpPr>
        <p:spPr>
          <a:xfrm>
            <a:off x="1581922" y="4401321"/>
            <a:ext cx="39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FFFF00"/>
                </a:highlight>
              </a:rPr>
              <a:t>y</a:t>
            </a:r>
            <a:r>
              <a:rPr lang="es-ES" sz="900" dirty="0">
                <a:highlight>
                  <a:srgbClr val="FFFF00"/>
                </a:highlight>
              </a:rPr>
              <a:t>1</a:t>
            </a:r>
            <a:endParaRPr lang="es-MX" dirty="0">
              <a:highlight>
                <a:srgbClr val="FFFF00"/>
              </a:highlight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ADDE9A49-CB42-D5BE-7443-F5EB6D7ADB26}"/>
              </a:ext>
            </a:extLst>
          </p:cNvPr>
          <p:cNvSpPr txBox="1"/>
          <p:nvPr/>
        </p:nvSpPr>
        <p:spPr>
          <a:xfrm>
            <a:off x="2026805" y="3494756"/>
            <a:ext cx="416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00FF00"/>
                </a:highlight>
              </a:rPr>
              <a:t>x</a:t>
            </a:r>
            <a:r>
              <a:rPr lang="es-ES" sz="1000" dirty="0">
                <a:highlight>
                  <a:srgbClr val="00FF00"/>
                </a:highlight>
              </a:rPr>
              <a:t>1</a:t>
            </a:r>
            <a:endParaRPr lang="es-MX" dirty="0">
              <a:highlight>
                <a:srgbClr val="00FF00"/>
              </a:highlight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85420F08-D585-53B4-D267-2AD0C51CE8F5}"/>
              </a:ext>
            </a:extLst>
          </p:cNvPr>
          <p:cNvCxnSpPr>
            <a:cxnSpLocks/>
          </p:cNvCxnSpPr>
          <p:nvPr/>
        </p:nvCxnSpPr>
        <p:spPr>
          <a:xfrm flipH="1">
            <a:off x="1711731" y="4150851"/>
            <a:ext cx="360683" cy="2042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0" name="Flecha: circular 29">
            <a:extLst>
              <a:ext uri="{FF2B5EF4-FFF2-40B4-BE49-F238E27FC236}">
                <a16:creationId xmlns:a16="http://schemas.microsoft.com/office/drawing/2014/main" id="{48ABFF6C-05DE-1F2D-6FC4-1649873FA0A3}"/>
              </a:ext>
            </a:extLst>
          </p:cNvPr>
          <p:cNvSpPr/>
          <p:nvPr/>
        </p:nvSpPr>
        <p:spPr>
          <a:xfrm flipH="1">
            <a:off x="1584196" y="4064356"/>
            <a:ext cx="478313" cy="558247"/>
          </a:xfrm>
          <a:prstGeom prst="circularArrow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45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2" grpId="0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>
          <a:extLst>
            <a:ext uri="{FF2B5EF4-FFF2-40B4-BE49-F238E27FC236}">
              <a16:creationId xmlns:a16="http://schemas.microsoft.com/office/drawing/2014/main" id="{C6D328B8-4F92-7BF3-0D19-146ECC9CF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>
            <a:extLst>
              <a:ext uri="{FF2B5EF4-FFF2-40B4-BE49-F238E27FC236}">
                <a16:creationId xmlns:a16="http://schemas.microsoft.com/office/drawing/2014/main" id="{94F3E210-3825-C33B-C373-AB1919B96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>
            <a:extLst>
              <a:ext uri="{FF2B5EF4-FFF2-40B4-BE49-F238E27FC236}">
                <a16:creationId xmlns:a16="http://schemas.microsoft.com/office/drawing/2014/main" id="{614447A6-521A-4CFD-0FBC-9A2D6D8EE76D}"/>
              </a:ext>
            </a:extLst>
          </p:cNvPr>
          <p:cNvSpPr txBox="1">
            <a:spLocks/>
          </p:cNvSpPr>
          <p:nvPr/>
        </p:nvSpPr>
        <p:spPr>
          <a:xfrm>
            <a:off x="373910" y="338754"/>
            <a:ext cx="554306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Introducción a Dinámica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Análisis de </a:t>
            </a: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r</a:t>
            </a:r>
            <a:r>
              <a:rPr kumimoji="0" lang="es-E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obot</a:t>
            </a: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cartesiano 3GDL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>
            <a:extLst>
              <a:ext uri="{FF2B5EF4-FFF2-40B4-BE49-F238E27FC236}">
                <a16:creationId xmlns:a16="http://schemas.microsoft.com/office/drawing/2014/main" id="{5899D03B-1C98-B329-6785-951BEEDF001A}"/>
              </a:ext>
            </a:extLst>
          </p:cNvPr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7" name="Google Shape;136;p27">
            <a:extLst>
              <a:ext uri="{FF2B5EF4-FFF2-40B4-BE49-F238E27FC236}">
                <a16:creationId xmlns:a16="http://schemas.microsoft.com/office/drawing/2014/main" id="{8A73762A-330D-4A94-C6E6-CA4E1F2651A0}"/>
              </a:ext>
            </a:extLst>
          </p:cNvPr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603;p42">
            <a:extLst>
              <a:ext uri="{FF2B5EF4-FFF2-40B4-BE49-F238E27FC236}">
                <a16:creationId xmlns:a16="http://schemas.microsoft.com/office/drawing/2014/main" id="{961BD45C-84D0-3C4B-B10C-CB22F5063D45}"/>
              </a:ext>
            </a:extLst>
          </p:cNvPr>
          <p:cNvSpPr txBox="1"/>
          <p:nvPr/>
        </p:nvSpPr>
        <p:spPr>
          <a:xfrm>
            <a:off x="373910" y="1367025"/>
            <a:ext cx="2547383" cy="7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Regla de la mano derecha</a:t>
            </a:r>
          </a:p>
        </p:txBody>
      </p:sp>
      <p:pic>
        <p:nvPicPr>
          <p:cNvPr id="1026" name="Picture 2" descr="1.4.- Grados de Libertad – Inteligencia Artificial">
            <a:extLst>
              <a:ext uri="{FF2B5EF4-FFF2-40B4-BE49-F238E27FC236}">
                <a16:creationId xmlns:a16="http://schemas.microsoft.com/office/drawing/2014/main" id="{458A0B6A-74C2-080C-3960-6175ED59D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882" y="1643761"/>
            <a:ext cx="2818845" cy="312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AEE0DAB-4461-73FD-5EBC-0F0E2DED3D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578" y="1845888"/>
            <a:ext cx="1321282" cy="1162005"/>
          </a:xfrm>
          <a:prstGeom prst="rect">
            <a:avLst/>
          </a:prstGeom>
        </p:spPr>
      </p:pic>
      <p:sp>
        <p:nvSpPr>
          <p:cNvPr id="42" name="Google Shape;1603;p42">
            <a:extLst>
              <a:ext uri="{FF2B5EF4-FFF2-40B4-BE49-F238E27FC236}">
                <a16:creationId xmlns:a16="http://schemas.microsoft.com/office/drawing/2014/main" id="{A9F8B2A5-F981-0C58-781A-FB4AD37FE4A9}"/>
              </a:ext>
            </a:extLst>
          </p:cNvPr>
          <p:cNvSpPr txBox="1"/>
          <p:nvPr/>
        </p:nvSpPr>
        <p:spPr>
          <a:xfrm>
            <a:off x="6339684" y="1608788"/>
            <a:ext cx="2509454" cy="591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Transformación 2 a 3</a:t>
            </a: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Rotación positiva de 90 grados alrededor del eje “x2” y translación l2(t) sobre el eje Z2</a:t>
            </a:r>
            <a:endParaRPr lang="es-ES" sz="16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43" name="Google Shape;1603;p42">
            <a:extLst>
              <a:ext uri="{FF2B5EF4-FFF2-40B4-BE49-F238E27FC236}">
                <a16:creationId xmlns:a16="http://schemas.microsoft.com/office/drawing/2014/main" id="{F2AAFC2A-9421-9FDA-5D44-1135FD8D98C9}"/>
              </a:ext>
            </a:extLst>
          </p:cNvPr>
          <p:cNvSpPr txBox="1"/>
          <p:nvPr/>
        </p:nvSpPr>
        <p:spPr>
          <a:xfrm>
            <a:off x="373910" y="3072385"/>
            <a:ext cx="2815668" cy="591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Marco de referencia anterior</a:t>
            </a:r>
          </a:p>
          <a:p>
            <a:pPr algn="just"/>
            <a:endParaRPr lang="es-ES" sz="16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26B63368-2B20-5C39-7DB3-202BB9CC1110}"/>
              </a:ext>
            </a:extLst>
          </p:cNvPr>
          <p:cNvCxnSpPr>
            <a:cxnSpLocks/>
          </p:cNvCxnSpPr>
          <p:nvPr/>
        </p:nvCxnSpPr>
        <p:spPr>
          <a:xfrm flipH="1" flipV="1">
            <a:off x="7443901" y="3728297"/>
            <a:ext cx="5202" cy="5176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41F1ECBE-304D-3C19-8B03-0EA4441E9417}"/>
              </a:ext>
            </a:extLst>
          </p:cNvPr>
          <p:cNvCxnSpPr>
            <a:cxnSpLocks/>
          </p:cNvCxnSpPr>
          <p:nvPr/>
        </p:nvCxnSpPr>
        <p:spPr>
          <a:xfrm flipV="1">
            <a:off x="7454711" y="4054780"/>
            <a:ext cx="365794" cy="1928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2FBF414B-F4CD-5655-2A0F-D9CDEA63A83F}"/>
              </a:ext>
            </a:extLst>
          </p:cNvPr>
          <p:cNvCxnSpPr>
            <a:cxnSpLocks/>
          </p:cNvCxnSpPr>
          <p:nvPr/>
        </p:nvCxnSpPr>
        <p:spPr>
          <a:xfrm flipH="1" flipV="1">
            <a:off x="7110511" y="3988537"/>
            <a:ext cx="333390" cy="2463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89033E5-F3B2-1E79-4DD9-2A50780F75E2}"/>
              </a:ext>
            </a:extLst>
          </p:cNvPr>
          <p:cNvSpPr txBox="1"/>
          <p:nvPr/>
        </p:nvSpPr>
        <p:spPr>
          <a:xfrm>
            <a:off x="6725521" y="3744499"/>
            <a:ext cx="416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00FF00"/>
                </a:highlight>
              </a:rPr>
              <a:t>x</a:t>
            </a:r>
            <a:r>
              <a:rPr lang="es-ES" sz="1000" dirty="0">
                <a:highlight>
                  <a:srgbClr val="00FF00"/>
                </a:highlight>
              </a:rPr>
              <a:t>3</a:t>
            </a:r>
            <a:endParaRPr lang="es-MX" dirty="0">
              <a:highlight>
                <a:srgbClr val="00FF00"/>
              </a:highlight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14610DA-D062-4525-1816-5AD121F666F4}"/>
              </a:ext>
            </a:extLst>
          </p:cNvPr>
          <p:cNvSpPr txBox="1"/>
          <p:nvPr/>
        </p:nvSpPr>
        <p:spPr>
          <a:xfrm>
            <a:off x="7244600" y="3332029"/>
            <a:ext cx="39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FFFF00"/>
                </a:highlight>
              </a:rPr>
              <a:t>y</a:t>
            </a:r>
            <a:r>
              <a:rPr lang="es-ES" sz="900" dirty="0">
                <a:highlight>
                  <a:srgbClr val="FFFF00"/>
                </a:highlight>
              </a:rPr>
              <a:t>3</a:t>
            </a:r>
            <a:endParaRPr lang="es-MX" dirty="0">
              <a:highlight>
                <a:srgbClr val="FFFF00"/>
              </a:highlight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7313424-61E2-1BBD-D28C-00FC68FD8FB7}"/>
              </a:ext>
            </a:extLst>
          </p:cNvPr>
          <p:cNvSpPr txBox="1"/>
          <p:nvPr/>
        </p:nvSpPr>
        <p:spPr>
          <a:xfrm>
            <a:off x="7771671" y="3819097"/>
            <a:ext cx="416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00FFFF"/>
                </a:highlight>
              </a:rPr>
              <a:t>z</a:t>
            </a:r>
            <a:r>
              <a:rPr lang="es-ES" sz="900" dirty="0">
                <a:highlight>
                  <a:srgbClr val="00FFFF"/>
                </a:highlight>
              </a:rPr>
              <a:t>3</a:t>
            </a:r>
            <a:endParaRPr lang="es-MX" dirty="0">
              <a:highlight>
                <a:srgbClr val="00FFFF"/>
              </a:highlight>
            </a:endParaRPr>
          </a:p>
        </p:txBody>
      </p:sp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id="{BBE09D2A-B139-FEF4-2493-93329F4F2216}"/>
              </a:ext>
            </a:extLst>
          </p:cNvPr>
          <p:cNvCxnSpPr>
            <a:cxnSpLocks/>
          </p:cNvCxnSpPr>
          <p:nvPr/>
        </p:nvCxnSpPr>
        <p:spPr>
          <a:xfrm flipV="1">
            <a:off x="1858547" y="3927609"/>
            <a:ext cx="0" cy="4196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2DCB9197-5492-B11D-FD6C-DC2FEC413A5D}"/>
              </a:ext>
            </a:extLst>
          </p:cNvPr>
          <p:cNvCxnSpPr>
            <a:cxnSpLocks/>
          </p:cNvCxnSpPr>
          <p:nvPr/>
        </p:nvCxnSpPr>
        <p:spPr>
          <a:xfrm flipH="1">
            <a:off x="1499698" y="4348980"/>
            <a:ext cx="364457" cy="2375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3DA505A0-8F89-6FEF-1E48-9429C4A5A440}"/>
              </a:ext>
            </a:extLst>
          </p:cNvPr>
          <p:cNvCxnSpPr>
            <a:cxnSpLocks/>
          </p:cNvCxnSpPr>
          <p:nvPr/>
        </p:nvCxnSpPr>
        <p:spPr>
          <a:xfrm flipH="1" flipV="1">
            <a:off x="1506392" y="4112531"/>
            <a:ext cx="346953" cy="2236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B8648D52-EC72-4719-7E13-30C73C34E6E6}"/>
              </a:ext>
            </a:extLst>
          </p:cNvPr>
          <p:cNvSpPr txBox="1"/>
          <p:nvPr/>
        </p:nvSpPr>
        <p:spPr>
          <a:xfrm>
            <a:off x="1091154" y="3790869"/>
            <a:ext cx="416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00FF00"/>
                </a:highlight>
              </a:rPr>
              <a:t>x</a:t>
            </a:r>
            <a:r>
              <a:rPr lang="es-ES" sz="1000" dirty="0">
                <a:highlight>
                  <a:srgbClr val="00FF00"/>
                </a:highlight>
              </a:rPr>
              <a:t>2</a:t>
            </a:r>
            <a:endParaRPr lang="es-MX" dirty="0">
              <a:highlight>
                <a:srgbClr val="00FF00"/>
              </a:highlight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2D97478-D089-8275-01AC-56F495933C70}"/>
              </a:ext>
            </a:extLst>
          </p:cNvPr>
          <p:cNvSpPr txBox="1"/>
          <p:nvPr/>
        </p:nvSpPr>
        <p:spPr>
          <a:xfrm>
            <a:off x="1142459" y="4445427"/>
            <a:ext cx="39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FFFF00"/>
                </a:highlight>
              </a:rPr>
              <a:t>y</a:t>
            </a:r>
            <a:r>
              <a:rPr lang="es-ES" sz="900" dirty="0">
                <a:highlight>
                  <a:srgbClr val="FFFF00"/>
                </a:highlight>
              </a:rPr>
              <a:t>2</a:t>
            </a:r>
            <a:endParaRPr lang="es-MX" dirty="0">
              <a:highlight>
                <a:srgbClr val="FFFF00"/>
              </a:highlight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A7B217E-7911-9516-212B-3CA5FA9863AC}"/>
              </a:ext>
            </a:extLst>
          </p:cNvPr>
          <p:cNvSpPr txBox="1"/>
          <p:nvPr/>
        </p:nvSpPr>
        <p:spPr>
          <a:xfrm>
            <a:off x="1669643" y="3525280"/>
            <a:ext cx="416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ighlight>
                  <a:srgbClr val="00FFFF"/>
                </a:highlight>
              </a:rPr>
              <a:t>z</a:t>
            </a:r>
            <a:r>
              <a:rPr lang="es-ES" sz="900" dirty="0">
                <a:highlight>
                  <a:srgbClr val="00FFFF"/>
                </a:highlight>
              </a:rPr>
              <a:t>2</a:t>
            </a:r>
            <a:endParaRPr lang="es-MX" dirty="0">
              <a:highlight>
                <a:srgbClr val="00FFFF"/>
              </a:highlight>
            </a:endParaRPr>
          </a:p>
        </p:txBody>
      </p:sp>
      <p:sp>
        <p:nvSpPr>
          <p:cNvPr id="16" name="Flecha: circular 15">
            <a:extLst>
              <a:ext uri="{FF2B5EF4-FFF2-40B4-BE49-F238E27FC236}">
                <a16:creationId xmlns:a16="http://schemas.microsoft.com/office/drawing/2014/main" id="{49EB6E03-9982-A7AA-87E1-C08E61032C93}"/>
              </a:ext>
            </a:extLst>
          </p:cNvPr>
          <p:cNvSpPr/>
          <p:nvPr/>
        </p:nvSpPr>
        <p:spPr>
          <a:xfrm>
            <a:off x="1354269" y="3945396"/>
            <a:ext cx="487468" cy="558247"/>
          </a:xfrm>
          <a:prstGeom prst="circularArrow">
            <a:avLst/>
          </a:prstGeom>
          <a:solidFill>
            <a:srgbClr val="FF0000"/>
          </a:solidFill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52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2" grpId="0"/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8">
          <a:extLst>
            <a:ext uri="{FF2B5EF4-FFF2-40B4-BE49-F238E27FC236}">
              <a16:creationId xmlns:a16="http://schemas.microsoft.com/office/drawing/2014/main" id="{7CD3F275-95AA-5FAD-1AA1-47AADEE45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" descr="The Learning Gate | Tec de Monterrey">
            <a:extLst>
              <a:ext uri="{FF2B5EF4-FFF2-40B4-BE49-F238E27FC236}">
                <a16:creationId xmlns:a16="http://schemas.microsoft.com/office/drawing/2014/main" id="{5E9B74CA-CE4C-685A-199A-3904AD6B8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151" name="Google Shape;699;p36">
            <a:extLst>
              <a:ext uri="{FF2B5EF4-FFF2-40B4-BE49-F238E27FC236}">
                <a16:creationId xmlns:a16="http://schemas.microsoft.com/office/drawing/2014/main" id="{4828004E-2E6D-4578-24B6-C64BD833ECCB}"/>
              </a:ext>
            </a:extLst>
          </p:cNvPr>
          <p:cNvSpPr txBox="1">
            <a:spLocks/>
          </p:cNvSpPr>
          <p:nvPr/>
        </p:nvSpPr>
        <p:spPr>
          <a:xfrm>
            <a:off x="373910" y="338754"/>
            <a:ext cx="554306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Introducción a Dinámica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Rajdhani"/>
              <a:buNone/>
              <a:tabLst/>
              <a:defRPr/>
            </a:pP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Análisis de </a:t>
            </a: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r</a:t>
            </a:r>
            <a:r>
              <a:rPr kumimoji="0" lang="es-ES" sz="3000" b="1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obot</a:t>
            </a:r>
            <a:r>
              <a:rPr kumimoji="0" lang="es-ES" sz="30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Rajdhani"/>
                <a:ea typeface="Rajdhani"/>
                <a:cs typeface="Rajdhani"/>
                <a:sym typeface="Rajdhani"/>
              </a:rPr>
              <a:t> </a:t>
            </a:r>
            <a:r>
              <a:rPr lang="es-E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Rajdhani"/>
                <a:ea typeface="Rajdhani"/>
                <a:cs typeface="Rajdhani"/>
                <a:sym typeface="Rajdhani"/>
              </a:rPr>
              <a:t>cartesiano 3GDL</a:t>
            </a:r>
            <a:endParaRPr kumimoji="0" lang="es-ES" sz="30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0000"/>
                  <a:lumOff val="40000"/>
                </a:schemeClr>
              </a:solidFill>
              <a:effectLst/>
              <a:uLnTx/>
              <a:uFillTx/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52" name="Google Shape;258;p31">
            <a:extLst>
              <a:ext uri="{FF2B5EF4-FFF2-40B4-BE49-F238E27FC236}">
                <a16:creationId xmlns:a16="http://schemas.microsoft.com/office/drawing/2014/main" id="{0329BD53-DCF3-6672-537C-44E6A79C6FFB}"/>
              </a:ext>
            </a:extLst>
          </p:cNvPr>
          <p:cNvCxnSpPr/>
          <p:nvPr/>
        </p:nvCxnSpPr>
        <p:spPr>
          <a:xfrm rot="5400000">
            <a:off x="11554" y="870978"/>
            <a:ext cx="726300" cy="1588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7" name="Google Shape;136;p27">
            <a:extLst>
              <a:ext uri="{FF2B5EF4-FFF2-40B4-BE49-F238E27FC236}">
                <a16:creationId xmlns:a16="http://schemas.microsoft.com/office/drawing/2014/main" id="{08F8917E-AE66-61E1-3ABA-42E5673B450B}"/>
              </a:ext>
            </a:extLst>
          </p:cNvPr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Arial"/>
                <a:cs typeface="Arial"/>
                <a:sym typeface="Arial"/>
              </a:rPr>
              <a:t>Facilitador: PhD Alfredo García Suárez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1.4.- Grados de Libertad – Inteligencia Artificial">
            <a:extLst>
              <a:ext uri="{FF2B5EF4-FFF2-40B4-BE49-F238E27FC236}">
                <a16:creationId xmlns:a16="http://schemas.microsoft.com/office/drawing/2014/main" id="{1C7CD9C8-50FB-7219-21BC-E3759CDA1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137" y="1770879"/>
            <a:ext cx="2818845" cy="312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Google Shape;1603;p42">
            <a:extLst>
              <a:ext uri="{FF2B5EF4-FFF2-40B4-BE49-F238E27FC236}">
                <a16:creationId xmlns:a16="http://schemas.microsoft.com/office/drawing/2014/main" id="{C7051DE4-24C1-462E-5B6D-720784B07585}"/>
              </a:ext>
            </a:extLst>
          </p:cNvPr>
          <p:cNvSpPr txBox="1"/>
          <p:nvPr/>
        </p:nvSpPr>
        <p:spPr>
          <a:xfrm>
            <a:off x="6339684" y="1608788"/>
            <a:ext cx="2509454" cy="591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Velocidades</a:t>
            </a:r>
          </a:p>
          <a:p>
            <a:pPr algn="just"/>
            <a:r>
              <a:rPr lang="es-ES" sz="1600" dirty="0">
                <a:solidFill>
                  <a:schemeClr val="accent4"/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Se analizan con respecto al marco de referencia inercial 0.</a:t>
            </a:r>
            <a:endParaRPr lang="es-ES" sz="1600" b="1" dirty="0">
              <a:solidFill>
                <a:schemeClr val="accent4"/>
              </a:solidFill>
              <a:latin typeface="Fira Sans Condensed Light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18" name="Google Shape;1603;p42">
            <a:extLst>
              <a:ext uri="{FF2B5EF4-FFF2-40B4-BE49-F238E27FC236}">
                <a16:creationId xmlns:a16="http://schemas.microsoft.com/office/drawing/2014/main" id="{0189A74C-B38C-4D4A-9328-0D5312B0B3C9}"/>
              </a:ext>
            </a:extLst>
          </p:cNvPr>
          <p:cNvSpPr txBox="1"/>
          <p:nvPr/>
        </p:nvSpPr>
        <p:spPr>
          <a:xfrm>
            <a:off x="421672" y="1500368"/>
            <a:ext cx="2509454" cy="591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t" anchorCtr="0">
            <a:noAutofit/>
          </a:bodyPr>
          <a:lstStyle/>
          <a:p>
            <a:pPr algn="just"/>
            <a:r>
              <a:rPr lang="es-ES" sz="1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Fira Sans Condensed Light" panose="020B0604020202020204" charset="0"/>
                <a:cs typeface="Times New Roman" panose="02020603050405020304" pitchFamily="18" charset="0"/>
              </a:rPr>
              <a:t>Obtención de velocidades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F4E9AFA4-3C0F-5CDF-E7B9-77DD09C74D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1916" y="2119464"/>
            <a:ext cx="1343212" cy="118126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7F673D9-7F4C-FA4A-65AA-B9F73FB582E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34701"/>
          <a:stretch/>
        </p:blipFill>
        <p:spPr>
          <a:xfrm>
            <a:off x="200488" y="2084234"/>
            <a:ext cx="1262776" cy="262926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065D4BF-4AC5-E0C1-A608-B6B74BF80039}"/>
              </a:ext>
            </a:extLst>
          </p:cNvPr>
          <p:cNvSpPr txBox="1"/>
          <p:nvPr/>
        </p:nvSpPr>
        <p:spPr>
          <a:xfrm>
            <a:off x="5169878" y="4243755"/>
            <a:ext cx="410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L1</a:t>
            </a:r>
            <a:endParaRPr lang="es-MX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1567168-41D0-17D8-64DB-258CA8E12BC3}"/>
              </a:ext>
            </a:extLst>
          </p:cNvPr>
          <p:cNvSpPr txBox="1"/>
          <p:nvPr/>
        </p:nvSpPr>
        <p:spPr>
          <a:xfrm>
            <a:off x="3938955" y="1904416"/>
            <a:ext cx="413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L2</a:t>
            </a:r>
            <a:endParaRPr lang="es-MX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5B43EC8-A637-AEB0-B713-97D9E7D41AC8}"/>
              </a:ext>
            </a:extLst>
          </p:cNvPr>
          <p:cNvSpPr txBox="1"/>
          <p:nvPr/>
        </p:nvSpPr>
        <p:spPr>
          <a:xfrm>
            <a:off x="3434862" y="2858954"/>
            <a:ext cx="413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L3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2938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4000" dirty="0"/>
              <a:t>Clase Actual</a:t>
            </a:r>
            <a:endParaRPr sz="4000" dirty="0"/>
          </a:p>
        </p:txBody>
      </p:sp>
      <p:sp>
        <p:nvSpPr>
          <p:cNvPr id="175" name="Google Shape;175;p30"/>
          <p:cNvSpPr txBox="1">
            <a:spLocks noGrp="1"/>
          </p:cNvSpPr>
          <p:nvPr>
            <p:ph type="subTitle" idx="1"/>
          </p:nvPr>
        </p:nvSpPr>
        <p:spPr>
          <a:xfrm>
            <a:off x="4917750" y="3290550"/>
            <a:ext cx="3175216" cy="8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46050" indent="0">
              <a:buSzPts val="1300"/>
            </a:pPr>
            <a:r>
              <a:rPr lang="es-ES" dirty="0"/>
              <a:t>- Análisis de marcos de referencia en robots cartesianos y angulares</a:t>
            </a:r>
          </a:p>
          <a:p>
            <a:pPr marL="146050" lvl="0" indent="0">
              <a:buSzPts val="1300"/>
            </a:pPr>
            <a:endParaRPr dirty="0"/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 idx="2"/>
          </p:nvPr>
        </p:nvSpPr>
        <p:spPr>
          <a:xfrm>
            <a:off x="4849169" y="1001125"/>
            <a:ext cx="2301907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cxnSp>
        <p:nvCxnSpPr>
          <p:cNvPr id="177" name="Google Shape;177;p30"/>
          <p:cNvCxnSpPr/>
          <p:nvPr/>
        </p:nvCxnSpPr>
        <p:spPr>
          <a:xfrm rot="10800000" flipH="1">
            <a:off x="5001175" y="3111650"/>
            <a:ext cx="3425700" cy="2100"/>
          </a:xfrm>
          <a:prstGeom prst="straightConnector1">
            <a:avLst/>
          </a:prstGeom>
          <a:noFill/>
          <a:ln w="19050" cap="flat" cmpd="sng">
            <a:solidFill>
              <a:srgbClr val="F3F3F3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6" name="Picture 4" descr="The Learning Gate | Tec de Monterrey"/>
          <p:cNvPicPr>
            <a:picLocks noChangeAspect="1" noChangeArrowheads="1"/>
          </p:cNvPicPr>
          <p:nvPr/>
        </p:nvPicPr>
        <p:blipFill>
          <a:blip r:embed="rId3">
            <a:lum bright="100000" contrast="100000"/>
          </a:blip>
          <a:srcRect/>
          <a:stretch>
            <a:fillRect/>
          </a:stretch>
        </p:blipFill>
        <p:spPr bwMode="auto">
          <a:xfrm>
            <a:off x="6033052" y="308116"/>
            <a:ext cx="2818846" cy="494885"/>
          </a:xfrm>
          <a:prstGeom prst="rect">
            <a:avLst/>
          </a:prstGeom>
          <a:noFill/>
        </p:spPr>
      </p:pic>
      <p:sp>
        <p:nvSpPr>
          <p:cNvPr id="7" name="Google Shape;136;p27"/>
          <p:cNvSpPr txBox="1">
            <a:spLocks/>
          </p:cNvSpPr>
          <p:nvPr/>
        </p:nvSpPr>
        <p:spPr>
          <a:xfrm>
            <a:off x="0" y="4922784"/>
            <a:ext cx="3352799" cy="22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  <a:t>   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60000"/>
                    <a:lumOff val="40000"/>
                  </a:schemeClr>
                </a:solidFill>
                <a:effectLst/>
                <a:uLnTx/>
                <a:uFillTx/>
                <a:latin typeface="Fira Sans Condensed Light" charset="0"/>
                <a:ea typeface="Fira Sans Condensed Light"/>
                <a:cs typeface="Fira Sans Condensed Light"/>
                <a:sym typeface="Fira Sans Condensed Light"/>
              </a:rPr>
              <a:t>Facilitador: PhD Alfredo García Suárez</a:t>
            </a:r>
          </a:p>
          <a:p>
            <a:pPr marL="457200" marR="0" lvl="0" indent="-3048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100"/>
              <a:buFont typeface="Fira Sans Condensed Light"/>
              <a:buNone/>
              <a:tabLst/>
              <a:defRPr/>
            </a:pPr>
            <a:br>
              <a:rPr kumimoji="0" lang="es-ES" sz="1400" b="0" i="0" u="none" strike="noStrike" kern="0" cap="none" spc="0" normalizeH="0" baseline="0" noProof="0">
                <a:ln>
                  <a:noFill/>
                </a:ln>
                <a:solidFill>
                  <a:srgbClr val="F3F3F3"/>
                </a:solidFill>
                <a:effectLst/>
                <a:uLnTx/>
                <a:uFillTx/>
                <a:latin typeface="Fira Sans Condensed Light"/>
                <a:ea typeface="Fira Sans Condensed Light"/>
                <a:cs typeface="Fira Sans Condensed Light"/>
                <a:sym typeface="Fira Sans Condensed Light"/>
              </a:rPr>
            </a:br>
            <a:endParaRPr kumimoji="0" lang="es-ES" sz="1400" b="0" i="0" u="none" strike="noStrike" kern="0" cap="none" spc="0" normalizeH="0" baseline="0" noProof="0" dirty="0">
              <a:ln>
                <a:noFill/>
              </a:ln>
              <a:solidFill>
                <a:srgbClr val="F3F3F3"/>
              </a:solidFill>
              <a:effectLst/>
              <a:uLnTx/>
              <a:uFillTx/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  <p:extLst>
      <p:ext uri="{BB962C8B-B14F-4D97-AF65-F5344CB8AC3E}">
        <p14:creationId xmlns:p14="http://schemas.microsoft.com/office/powerpoint/2010/main" val="1648536970"/>
      </p:ext>
    </p:extLst>
  </p:cSld>
  <p:clrMapOvr>
    <a:masterClrMapping/>
  </p:clrMapOvr>
</p:sld>
</file>

<file path=ppt/theme/theme1.xml><?xml version="1.0" encoding="utf-8"?>
<a:theme xmlns:a="http://schemas.openxmlformats.org/drawingml/2006/main" name="Ai Tech Agency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11189</TotalTime>
  <Words>641</Words>
  <Application>Microsoft Office PowerPoint</Application>
  <PresentationFormat>Presentación en pantalla (16:9)</PresentationFormat>
  <Paragraphs>185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Rajdhani</vt:lpstr>
      <vt:lpstr>Advent Pro Light</vt:lpstr>
      <vt:lpstr>Arial</vt:lpstr>
      <vt:lpstr>Fira Sans Condensed Light</vt:lpstr>
      <vt:lpstr>Anton</vt:lpstr>
      <vt:lpstr>Ai Tech Agency by Slidesgo</vt:lpstr>
      <vt:lpstr>Presentación de PowerPoint</vt:lpstr>
      <vt:lpstr>Bienvenida</vt:lpstr>
      <vt:lpstr>Presentación de PowerPoint</vt:lpstr>
      <vt:lpstr>Clase Anterior</vt:lpstr>
      <vt:lpstr>Presentación de PowerPoint</vt:lpstr>
      <vt:lpstr>Presentación de PowerPoint</vt:lpstr>
      <vt:lpstr>Presentación de PowerPoint</vt:lpstr>
      <vt:lpstr>Presentación de PowerPoint</vt:lpstr>
      <vt:lpstr>Clase Actual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DEFENSA DOCTORAL</dc:title>
  <dc:creator>Alfredo Garcia</dc:creator>
  <cp:lastModifiedBy>Alfredo Garcia Suarez</cp:lastModifiedBy>
  <cp:revision>313</cp:revision>
  <dcterms:modified xsi:type="dcterms:W3CDTF">2025-02-26T16:51:15Z</dcterms:modified>
</cp:coreProperties>
</file>