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1"/>
  </p:notesMasterIdLst>
  <p:sldIdLst>
    <p:sldId id="256" r:id="rId2"/>
    <p:sldId id="357" r:id="rId3"/>
    <p:sldId id="358" r:id="rId4"/>
    <p:sldId id="364" r:id="rId5"/>
    <p:sldId id="426" r:id="rId6"/>
    <p:sldId id="365" r:id="rId7"/>
    <p:sldId id="366" r:id="rId8"/>
    <p:sldId id="367" r:id="rId9"/>
    <p:sldId id="378" r:id="rId10"/>
    <p:sldId id="370" r:id="rId11"/>
    <p:sldId id="371" r:id="rId12"/>
    <p:sldId id="425" r:id="rId13"/>
    <p:sldId id="372" r:id="rId14"/>
    <p:sldId id="375" r:id="rId15"/>
    <p:sldId id="374" r:id="rId16"/>
    <p:sldId id="373" r:id="rId17"/>
    <p:sldId id="376" r:id="rId18"/>
    <p:sldId id="377" r:id="rId19"/>
    <p:sldId id="427" r:id="rId20"/>
    <p:sldId id="412" r:id="rId21"/>
    <p:sldId id="428" r:id="rId22"/>
    <p:sldId id="435" r:id="rId23"/>
    <p:sldId id="436" r:id="rId24"/>
    <p:sldId id="433" r:id="rId25"/>
    <p:sldId id="429" r:id="rId26"/>
    <p:sldId id="430" r:id="rId27"/>
    <p:sldId id="431" r:id="rId28"/>
    <p:sldId id="434" r:id="rId29"/>
    <p:sldId id="280" r:id="rId30"/>
  </p:sldIdLst>
  <p:sldSz cx="9144000" cy="5143500" type="screen16x9"/>
  <p:notesSz cx="6858000" cy="9144000"/>
  <p:embeddedFontLst>
    <p:embeddedFont>
      <p:font typeface="Advent Pro Light" panose="020B0604020202020204" charset="0"/>
      <p:regular r:id="rId32"/>
      <p:bold r:id="rId33"/>
    </p:embeddedFont>
    <p:embeddedFont>
      <p:font typeface="Anton" pitchFamily="2" charset="0"/>
      <p:regular r:id="rId34"/>
    </p:embeddedFont>
    <p:embeddedFont>
      <p:font typeface="Fira Sans Condensed Light" panose="020B0403050000020004" pitchFamily="34" charset="0"/>
      <p:regular r:id="rId35"/>
      <p:bold r:id="rId36"/>
      <p:italic r:id="rId37"/>
      <p:boldItalic r:id="rId38"/>
    </p:embeddedFont>
    <p:embeddedFont>
      <p:font typeface="Rajdhani"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079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58D987D1-5C1E-4DDD-5257-78862A2E01E6}"/>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6CC4CDD9-0628-BFE3-8B13-1DDBCDC9FE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EAB5689B-6C6B-0ACB-7A72-3736EAE65C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2492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769EEED6-DC62-1DFC-91D2-9F371161377A}"/>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B8135303-7D42-726F-024F-F50B135D5D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6D47D749-E745-955F-8E62-31403A5DE46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9148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DDA1A006-86AF-73B4-5BA5-E11D96A02BD7}"/>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1C144ADE-8D83-B942-F523-CC7FAC7125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C2A84ECE-B06B-3E31-0720-6E3F6A2EAD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0611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7056148D-6AF0-14B9-836A-7ED53E8326DC}"/>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D097C346-6FE2-1946-77A2-8A0E17D3C7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6CC4E186-9C0E-FCC7-EDE2-D1BB00A0F5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0558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BAF36046-404A-BC35-AC6E-39598685EB44}"/>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B6395D9B-91E7-1320-36A6-01108FA1E5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5A38EEF9-F33B-3D45-FC2C-49AEF95145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05473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C6A10F78-3E4A-C301-5A29-2E27F0A99B8B}"/>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18714DBF-657C-CA79-8E09-C88078AE2E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5942CF92-9F27-CDE4-F60F-2105226138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88180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41C11FDC-362C-F7AF-8789-2C9398758C20}"/>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83A9E02D-616A-5464-3A3F-1E5C67DB66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6B8E173C-725F-477E-5F51-ED3D581F17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5824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9DE9D36F-A8D6-0733-E54E-8264F47EE7BB}"/>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CA2086AA-AA3A-8BA3-66C4-F880C1FFBE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0FEDB0B8-7812-71E5-6BCB-692880BE97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98760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2306859A-02E2-33B8-8B78-F5E756D4A923}"/>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B6DC1560-EEF2-B70D-EAA9-9B4E85175A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0981C5FE-F165-DBB9-50C9-3494904450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60605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308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9.xml"/><Relationship Id="rId5" Type="http://schemas.openxmlformats.org/officeDocument/2006/relationships/image" Target="../media/image22.jpe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TI3001C</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Analítica de datos y herramientas de inteligencia artificial I </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12 de Febrero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GitHub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pic>
        <p:nvPicPr>
          <p:cNvPr id="2050" name="Picture 2" descr="Qué es GitHub y por qué es útil al aprender programación | HACK A BOSS"/>
          <p:cNvPicPr>
            <a:picLocks noChangeAspect="1" noChangeArrowheads="1"/>
          </p:cNvPicPr>
          <p:nvPr/>
        </p:nvPicPr>
        <p:blipFill>
          <a:blip r:embed="rId4"/>
          <a:srcRect/>
          <a:stretch>
            <a:fillRect/>
          </a:stretch>
        </p:blipFill>
        <p:spPr bwMode="auto">
          <a:xfrm>
            <a:off x="457165" y="1990704"/>
            <a:ext cx="4346064" cy="2444661"/>
          </a:xfrm>
          <a:prstGeom prst="rect">
            <a:avLst/>
          </a:prstGeom>
          <a:noFill/>
        </p:spPr>
      </p:pic>
      <p:cxnSp>
        <p:nvCxnSpPr>
          <p:cNvPr id="9" name="Google Shape;258;p31"/>
          <p:cNvCxnSpPr/>
          <p:nvPr/>
        </p:nvCxnSpPr>
        <p:spPr>
          <a:xfrm rot="16200000" flipH="1">
            <a:off x="3904592" y="3231930"/>
            <a:ext cx="2564526" cy="10510"/>
          </a:xfrm>
          <a:prstGeom prst="straightConnector1">
            <a:avLst/>
          </a:prstGeom>
          <a:noFill/>
          <a:ln w="19050" cap="flat" cmpd="sng">
            <a:solidFill>
              <a:srgbClr val="F3F3F3"/>
            </a:solidFill>
            <a:prstDash val="solid"/>
            <a:round/>
            <a:headEnd type="oval" w="med" len="med"/>
            <a:tailEnd type="oval" w="med" len="med"/>
          </a:ln>
        </p:spPr>
      </p:cxnSp>
      <p:sp>
        <p:nvSpPr>
          <p:cNvPr id="10" name="Google Shape;1603;p42"/>
          <p:cNvSpPr txBox="1"/>
          <p:nvPr/>
        </p:nvSpPr>
        <p:spPr>
          <a:xfrm>
            <a:off x="5433849" y="1624678"/>
            <a:ext cx="3520965" cy="258997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GitHub</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a:solidFill>
                  <a:schemeClr val="accent4"/>
                </a:solidFill>
                <a:latin typeface="Fira Sans Condensed Light" panose="020B0604020202020204" charset="0"/>
                <a:cs typeface="Times New Roman" panose="02020603050405020304" pitchFamily="18" charset="0"/>
              </a:rPr>
              <a:t>El sistema de control de versiones </a:t>
            </a:r>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fue diseñado por </a:t>
            </a:r>
            <a:r>
              <a:rPr lang="es-ES" sz="1600" dirty="0" err="1">
                <a:solidFill>
                  <a:schemeClr val="accent4"/>
                </a:solidFill>
                <a:latin typeface="Fira Sans Condensed Light" panose="020B0604020202020204" charset="0"/>
                <a:cs typeface="Times New Roman" panose="02020603050405020304" pitchFamily="18" charset="0"/>
              </a:rPr>
              <a:t>Linus</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Torvalds</a:t>
            </a:r>
            <a:r>
              <a:rPr lang="es-ES" sz="1600" dirty="0">
                <a:solidFill>
                  <a:schemeClr val="accent4"/>
                </a:solidFill>
                <a:latin typeface="Fira Sans Condensed Light" panose="020B0604020202020204" charset="0"/>
                <a:cs typeface="Times New Roman" panose="02020603050405020304" pitchFamily="18" charset="0"/>
              </a:rPr>
              <a:t>. Un sistema de gestión de versiones es utilizado por los desarrolladores para poder administrar su proyecto, ordenando el código de cada una de las nuevas versiones que sacan de sus aplicaciones para evitar confusiones. Así, al tener copias de cada una de las versiones de su aplicación, no se perderán los estados anteriores cuando se va a actualizar.</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GitHub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Crear cuenta </a:t>
            </a:r>
          </a:p>
          <a:p>
            <a:pPr algn="just"/>
            <a:r>
              <a:rPr lang="es-ES" sz="1600" dirty="0">
                <a:solidFill>
                  <a:schemeClr val="accent4"/>
                </a:solidFill>
                <a:latin typeface="Fira Sans Condensed Light" panose="020B0604020202020204" charset="0"/>
                <a:cs typeface="Times New Roman" panose="02020603050405020304" pitchFamily="18" charset="0"/>
              </a:rPr>
              <a:t>Ingresar a: https://github.com/ </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1" name="Google Shape;1603;p42"/>
          <p:cNvSpPr txBox="1"/>
          <p:nvPr/>
        </p:nvSpPr>
        <p:spPr>
          <a:xfrm>
            <a:off x="423530" y="267044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Ingresar a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Sign</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in</a:t>
            </a:r>
          </a:p>
        </p:txBody>
      </p:sp>
      <p:sp>
        <p:nvSpPr>
          <p:cNvPr id="12" name="Google Shape;1603;p42"/>
          <p:cNvSpPr txBox="1"/>
          <p:nvPr/>
        </p:nvSpPr>
        <p:spPr>
          <a:xfrm>
            <a:off x="418277" y="3085607"/>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 Agrega los datos solicitados</a:t>
            </a:r>
          </a:p>
          <a:p>
            <a:pPr algn="just"/>
            <a:r>
              <a:rPr lang="en-US" sz="1600" dirty="0" err="1">
                <a:solidFill>
                  <a:srgbClr val="F3F3F3"/>
                </a:solidFill>
                <a:latin typeface="Fira Sans Condensed Light"/>
                <a:ea typeface="Fira Sans Condensed Light"/>
                <a:cs typeface="Fira Sans Condensed Light"/>
                <a:sym typeface="Fira Sans Condensed Light"/>
              </a:rPr>
              <a:t>Agregar</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correo</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crear</a:t>
            </a:r>
            <a:r>
              <a:rPr lang="en-US" sz="1600" dirty="0">
                <a:solidFill>
                  <a:srgbClr val="F3F3F3"/>
                </a:solidFill>
                <a:latin typeface="Fira Sans Condensed Light"/>
                <a:ea typeface="Fira Sans Condensed Light"/>
                <a:cs typeface="Fira Sans Condensed Light"/>
                <a:sym typeface="Fira Sans Condensed Light"/>
              </a:rPr>
              <a:t> password y username</a:t>
            </a:r>
            <a:endParaRPr lang="es-ES" sz="1600" dirty="0">
              <a:solidFill>
                <a:srgbClr val="F3F3F3"/>
              </a:solidFill>
              <a:latin typeface="Fira Sans Condensed Light"/>
              <a:ea typeface="Fira Sans Condensed Light"/>
              <a:cs typeface="Fira Sans Condensed Light"/>
              <a:sym typeface="Fira Sans Condensed Light"/>
            </a:endParaRPr>
          </a:p>
        </p:txBody>
      </p:sp>
      <p:sp>
        <p:nvSpPr>
          <p:cNvPr id="13" name="Google Shape;1603;p42"/>
          <p:cNvSpPr txBox="1"/>
          <p:nvPr/>
        </p:nvSpPr>
        <p:spPr>
          <a:xfrm>
            <a:off x="434041" y="3753016"/>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 Verificar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antibot</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4" name="Google Shape;1603;p42"/>
          <p:cNvSpPr txBox="1"/>
          <p:nvPr/>
        </p:nvSpPr>
        <p:spPr>
          <a:xfrm>
            <a:off x="439296" y="4136646"/>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5. Confirmar código enviado a correo</a:t>
            </a:r>
          </a:p>
        </p:txBody>
      </p:sp>
      <p:sp>
        <p:nvSpPr>
          <p:cNvPr id="15" name="Google Shape;1603;p42"/>
          <p:cNvSpPr txBox="1"/>
          <p:nvPr/>
        </p:nvSpPr>
        <p:spPr>
          <a:xfrm>
            <a:off x="4611905" y="2050339"/>
            <a:ext cx="4111682"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6. Seleccionar  herramientas</a:t>
            </a:r>
          </a:p>
        </p:txBody>
      </p:sp>
      <p:sp>
        <p:nvSpPr>
          <p:cNvPr id="16" name="Google Shape;1603;p42"/>
          <p:cNvSpPr txBox="1"/>
          <p:nvPr/>
        </p:nvSpPr>
        <p:spPr>
          <a:xfrm>
            <a:off x="4627672" y="2581111"/>
            <a:ext cx="4111682" cy="81373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7. Crear nuevo repositorio</a:t>
            </a:r>
          </a:p>
          <a:p>
            <a:pPr algn="just"/>
            <a:r>
              <a:rPr lang="es-ES" sz="1600" dirty="0">
                <a:solidFill>
                  <a:schemeClr val="accent4"/>
                </a:solidFill>
                <a:latin typeface="Fira Sans Condensed Light" panose="020B0604020202020204" charset="0"/>
                <a:cs typeface="Times New Roman" panose="02020603050405020304" pitchFamily="18" charset="0"/>
              </a:rPr>
              <a:t>Nombre: Analítica de datos </a:t>
            </a:r>
            <a:endParaRPr lang="es-ES" sz="1600" dirty="0">
              <a:solidFill>
                <a:srgbClr val="F3F3F3"/>
              </a:solidFill>
              <a:latin typeface="Fira Sans Condensed Light"/>
              <a:ea typeface="Fira Sans Condensed Light"/>
              <a:cs typeface="Fira Sans Condensed Light"/>
              <a:sym typeface="Fira Sans Condensed Light"/>
            </a:endParaRPr>
          </a:p>
          <a:p>
            <a:pPr algn="just"/>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GitHub del curso</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296253" y="2159633"/>
            <a:ext cx="8847747" cy="824233"/>
          </a:xfrm>
          <a:prstGeom prst="rect">
            <a:avLst/>
          </a:prstGeom>
          <a:noFill/>
          <a:ln>
            <a:noFill/>
          </a:ln>
        </p:spPr>
        <p:txBody>
          <a:bodyPr spcFirstLastPara="1" wrap="square" lIns="91425" tIns="182875" rIns="91425" bIns="0" anchor="t" anchorCtr="0">
            <a:noAutofit/>
          </a:bodyPr>
          <a:lstStyle/>
          <a:p>
            <a:pPr algn="just"/>
            <a:r>
              <a:rPr lang="es-ES" sz="3600" b="1" dirty="0">
                <a:solidFill>
                  <a:srgbClr val="F3F3F3"/>
                </a:solidFill>
                <a:latin typeface="Fira Sans Condensed Light"/>
                <a:ea typeface="Fira Sans Condensed Light"/>
                <a:cs typeface="Fira Sans Condensed Light"/>
                <a:sym typeface="Fira Sans Condensed Light"/>
              </a:rPr>
              <a:t>https://github.com/freddy-7/Anal-tica-de-Datos-y-Herramientas-de-Inteligencia-Artificial-I-2025-.git</a:t>
            </a:r>
          </a:p>
        </p:txBody>
      </p: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42906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Python</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chemeClr val="bg1">
                    <a:lumMod val="60000"/>
                    <a:lumOff val="40000"/>
                  </a:schemeClr>
                </a:solidFill>
                <a:effectLst/>
                <a:uLnTx/>
                <a:uFillTx/>
                <a:latin typeface="Rajdhani"/>
                <a:ea typeface="Rajdhani"/>
                <a:cs typeface="Rajdhani"/>
                <a:sym typeface="Rajdhani"/>
              </a:rPr>
              <a:t>Interprete</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p:nvPr/>
        </p:nvCxnSpPr>
        <p:spPr>
          <a:xfrm rot="16200000" flipH="1">
            <a:off x="4067504" y="3573517"/>
            <a:ext cx="2196662" cy="1051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5444359" y="2402443"/>
            <a:ext cx="3520965" cy="2306191"/>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el interprete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python</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err="1">
                <a:solidFill>
                  <a:schemeClr val="accent4"/>
                </a:solidFill>
                <a:latin typeface="Fira Sans Condensed Light" panose="020B0604020202020204" charset="0"/>
                <a:cs typeface="Times New Roman" panose="02020603050405020304" pitchFamily="18" charset="0"/>
              </a:rPr>
              <a:t>Python</a:t>
            </a:r>
            <a:r>
              <a:rPr lang="es-ES" sz="1600" dirty="0">
                <a:solidFill>
                  <a:schemeClr val="accent4"/>
                </a:solidFill>
                <a:latin typeface="Fira Sans Condensed Light" panose="020B0604020202020204" charset="0"/>
                <a:cs typeface="Times New Roman" panose="02020603050405020304" pitchFamily="18" charset="0"/>
              </a:rPr>
              <a:t> es un lenguaje de alto nivel de programación interpretado cuya filosofía hace hincapié en la legibilidad de su código, se utiliza para desarrollar aplicaciones de todo tipo, ejemplos: </a:t>
            </a:r>
            <a:r>
              <a:rPr lang="es-ES" sz="1600" dirty="0" err="1">
                <a:solidFill>
                  <a:schemeClr val="accent4"/>
                </a:solidFill>
                <a:latin typeface="Fira Sans Condensed Light" panose="020B0604020202020204" charset="0"/>
                <a:cs typeface="Times New Roman" panose="02020603050405020304" pitchFamily="18" charset="0"/>
              </a:rPr>
              <a:t>Instagram</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Netflix</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Spotify</a:t>
            </a:r>
            <a:r>
              <a:rPr lang="es-ES" sz="1600" dirty="0">
                <a:solidFill>
                  <a:schemeClr val="accent4"/>
                </a:solidFill>
                <a:latin typeface="Fira Sans Condensed Light" panose="020B0604020202020204" charset="0"/>
                <a:cs typeface="Times New Roman" panose="02020603050405020304" pitchFamily="18" charset="0"/>
              </a:rPr>
              <a:t>, Panda 3D, entre otros.​ </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48132" name="Picture 4" descr="Los pickles de Python. Programación en Castellano."/>
          <p:cNvPicPr>
            <a:picLocks noChangeAspect="1" noChangeArrowheads="1"/>
          </p:cNvPicPr>
          <p:nvPr/>
        </p:nvPicPr>
        <p:blipFill>
          <a:blip r:embed="rId4"/>
          <a:srcRect/>
          <a:stretch>
            <a:fillRect/>
          </a:stretch>
        </p:blipFill>
        <p:spPr bwMode="auto">
          <a:xfrm>
            <a:off x="249723" y="2585545"/>
            <a:ext cx="4685635" cy="2032438"/>
          </a:xfrm>
          <a:prstGeom prst="rect">
            <a:avLst/>
          </a:prstGeom>
          <a:noFill/>
        </p:spPr>
      </p:pic>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Python</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chemeClr val="bg1">
                    <a:lumMod val="60000"/>
                    <a:lumOff val="40000"/>
                  </a:schemeClr>
                </a:solidFill>
                <a:effectLst/>
                <a:uLnTx/>
                <a:uFillTx/>
                <a:latin typeface="Rajdhani"/>
                <a:ea typeface="Rajdhani"/>
                <a:cs typeface="Rajdhani"/>
                <a:sym typeface="Rajdhani"/>
              </a:rPr>
              <a:t>Interprete</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la versión más reciente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python</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Ingresar a: https://www.python.org/</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23530" y="280707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Crear una carpeta en el escritorio</a:t>
            </a:r>
          </a:p>
          <a:p>
            <a:pPr algn="just"/>
            <a:r>
              <a:rPr lang="en-US" sz="1600" dirty="0" err="1">
                <a:solidFill>
                  <a:srgbClr val="F3F3F3"/>
                </a:solidFill>
                <a:latin typeface="Fira Sans Condensed Light"/>
                <a:ea typeface="Fira Sans Condensed Light"/>
                <a:cs typeface="Fira Sans Condensed Light"/>
                <a:sym typeface="Fira Sans Condensed Light"/>
              </a:rPr>
              <a:t>Nombre</a:t>
            </a:r>
            <a:r>
              <a:rPr lang="en-US" sz="1600" dirty="0">
                <a:solidFill>
                  <a:srgbClr val="F3F3F3"/>
                </a:solidFill>
                <a:latin typeface="Fira Sans Condensed Light"/>
                <a:ea typeface="Fira Sans Condensed Light"/>
                <a:cs typeface="Fira Sans Condensed Light"/>
                <a:sym typeface="Fira Sans Condensed Light"/>
              </a:rPr>
              <a:t> de la </a:t>
            </a:r>
            <a:r>
              <a:rPr lang="en-US" sz="1600" dirty="0" err="1">
                <a:solidFill>
                  <a:srgbClr val="F3F3F3"/>
                </a:solidFill>
                <a:latin typeface="Fira Sans Condensed Light"/>
                <a:ea typeface="Fira Sans Condensed Light"/>
                <a:cs typeface="Fira Sans Condensed Light"/>
                <a:sym typeface="Fira Sans Condensed Light"/>
              </a:rPr>
              <a:t>carpeta</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Proyecto</a:t>
            </a:r>
            <a:endParaRPr lang="es-ES" sz="1600" dirty="0">
              <a:solidFill>
                <a:srgbClr val="F3F3F3"/>
              </a:solidFill>
              <a:latin typeface="Fira Sans Condensed Light"/>
              <a:ea typeface="Fira Sans Condensed Light"/>
              <a:cs typeface="Fira Sans Condensed Light"/>
              <a:sym typeface="Fira Sans Condensed Light"/>
            </a:endParaRP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pic>
        <p:nvPicPr>
          <p:cNvPr id="48130" name="Picture 2" descr="Editor de código Visual Studio Code para el desarrollo web - Iván Andréi"/>
          <p:cNvPicPr>
            <a:picLocks noChangeAspect="1" noChangeArrowheads="1"/>
          </p:cNvPicPr>
          <p:nvPr/>
        </p:nvPicPr>
        <p:blipFill>
          <a:blip r:embed="rId4"/>
          <a:srcRect/>
          <a:stretch>
            <a:fillRect/>
          </a:stretch>
        </p:blipFill>
        <p:spPr bwMode="auto">
          <a:xfrm>
            <a:off x="583792" y="2449937"/>
            <a:ext cx="4072290" cy="2290229"/>
          </a:xfrm>
          <a:prstGeom prst="rect">
            <a:avLst/>
          </a:prstGeom>
          <a:noFill/>
        </p:spPr>
      </p:pic>
      <p:cxnSp>
        <p:nvCxnSpPr>
          <p:cNvPr id="18" name="Google Shape;258;p31"/>
          <p:cNvCxnSpPr/>
          <p:nvPr/>
        </p:nvCxnSpPr>
        <p:spPr>
          <a:xfrm rot="16200000" flipH="1">
            <a:off x="4067504" y="3573517"/>
            <a:ext cx="2196662" cy="1051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5444359" y="2402443"/>
            <a:ext cx="3520965" cy="2306191"/>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Visual Studio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Code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a:solidFill>
                  <a:schemeClr val="accent4"/>
                </a:solidFill>
                <a:latin typeface="Fira Sans Condensed Light" panose="020B0604020202020204" charset="0"/>
                <a:cs typeface="Times New Roman" panose="02020603050405020304" pitchFamily="18" charset="0"/>
              </a:rPr>
              <a:t>Es un editor de código fuente desarrollado por Microsoft para Windows, Linux, </a:t>
            </a:r>
            <a:r>
              <a:rPr lang="es-ES" sz="1600" dirty="0" err="1">
                <a:solidFill>
                  <a:schemeClr val="accent4"/>
                </a:solidFill>
                <a:latin typeface="Fira Sans Condensed Light" panose="020B0604020202020204" charset="0"/>
                <a:cs typeface="Times New Roman" panose="02020603050405020304" pitchFamily="18" charset="0"/>
              </a:rPr>
              <a:t>macOS</a:t>
            </a:r>
            <a:r>
              <a:rPr lang="es-ES" sz="1600" dirty="0">
                <a:solidFill>
                  <a:schemeClr val="accent4"/>
                </a:solidFill>
                <a:latin typeface="Fira Sans Condensed Light" panose="020B0604020202020204" charset="0"/>
                <a:cs typeface="Times New Roman" panose="02020603050405020304" pitchFamily="18" charset="0"/>
              </a:rPr>
              <a:t> y Web. Incluye soporte para la depuración, control integrado de </a:t>
            </a:r>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resaltado de sintaxis, finalización inteligente de código, fragmentos y refactorización de código.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Visual Studio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Code</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Ingresar a: https://code.visualstudio.com/</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23530" y="278605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Elegir la versión apropiada para mi sistema operativo</a:t>
            </a:r>
          </a:p>
        </p:txBody>
      </p:sp>
      <p:sp>
        <p:nvSpPr>
          <p:cNvPr id="10" name="Google Shape;1603;p42"/>
          <p:cNvSpPr txBox="1"/>
          <p:nvPr/>
        </p:nvSpPr>
        <p:spPr>
          <a:xfrm>
            <a:off x="428787" y="3274791"/>
            <a:ext cx="5467516" cy="66659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 Agrega atajo al escritorio</a:t>
            </a:r>
          </a:p>
        </p:txBody>
      </p:sp>
      <p:sp>
        <p:nvSpPr>
          <p:cNvPr id="11" name="Google Shape;1603;p42"/>
          <p:cNvSpPr txBox="1"/>
          <p:nvPr/>
        </p:nvSpPr>
        <p:spPr>
          <a:xfrm>
            <a:off x="444551" y="3763523"/>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 Correr el programa </a:t>
            </a:r>
          </a:p>
        </p:txBody>
      </p:sp>
      <p:sp>
        <p:nvSpPr>
          <p:cNvPr id="12"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extensiones requeridas </a:t>
            </a:r>
          </a:p>
          <a:p>
            <a:pPr algn="just"/>
            <a:r>
              <a:rPr lang="es-ES" sz="1600" dirty="0">
                <a:solidFill>
                  <a:schemeClr val="accent4"/>
                </a:solidFill>
                <a:latin typeface="Fira Sans Condensed Light" panose="020B0604020202020204" charset="0"/>
                <a:cs typeface="Times New Roman" panose="02020603050405020304" pitchFamily="18" charset="0"/>
              </a:rPr>
              <a:t>Ingresar a extensiones y buscar:</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55298" name="Picture 2"/>
          <p:cNvPicPr>
            <a:picLocks noChangeAspect="1" noChangeArrowheads="1"/>
          </p:cNvPicPr>
          <p:nvPr/>
        </p:nvPicPr>
        <p:blipFill>
          <a:blip r:embed="rId4"/>
          <a:srcRect t="12069" r="76897" b="31610"/>
          <a:stretch>
            <a:fillRect/>
          </a:stretch>
        </p:blipFill>
        <p:spPr bwMode="auto">
          <a:xfrm>
            <a:off x="5244663" y="977460"/>
            <a:ext cx="2982954" cy="4088524"/>
          </a:xfrm>
          <a:prstGeom prst="rect">
            <a:avLst/>
          </a:prstGeom>
          <a:noFill/>
          <a:ln w="9525">
            <a:noFill/>
            <a:miter lim="800000"/>
            <a:headEnd/>
            <a:tailEnd/>
          </a:ln>
          <a:effectLst/>
        </p:spPr>
      </p:pic>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Consola</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extensiones requeridas </a:t>
            </a:r>
          </a:p>
          <a:p>
            <a:pPr algn="just"/>
            <a:r>
              <a:rPr lang="es-ES" sz="1600" dirty="0">
                <a:solidFill>
                  <a:schemeClr val="accent4"/>
                </a:solidFill>
                <a:latin typeface="Fira Sans Condensed Light" panose="020B0604020202020204" charset="0"/>
                <a:cs typeface="Times New Roman" panose="02020603050405020304" pitchFamily="18" charset="0"/>
              </a:rPr>
              <a:t>Ingresar a extensiones y buscar:</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56322" name="Picture 2"/>
          <p:cNvPicPr>
            <a:picLocks noChangeAspect="1" noChangeArrowheads="1"/>
          </p:cNvPicPr>
          <p:nvPr/>
        </p:nvPicPr>
        <p:blipFill>
          <a:blip r:embed="rId4"/>
          <a:srcRect t="11925" r="76735" b="31208"/>
          <a:stretch>
            <a:fillRect/>
          </a:stretch>
        </p:blipFill>
        <p:spPr bwMode="auto">
          <a:xfrm>
            <a:off x="5244663" y="1054977"/>
            <a:ext cx="2952061" cy="4056993"/>
          </a:xfrm>
          <a:prstGeom prst="rect">
            <a:avLst/>
          </a:prstGeom>
          <a:noFill/>
          <a:ln w="9525">
            <a:noFill/>
            <a:miter lim="800000"/>
            <a:headEnd/>
            <a:tailEnd/>
          </a:ln>
          <a:effectLst/>
        </p:spPr>
      </p:pic>
      <p:sp>
        <p:nvSpPr>
          <p:cNvPr id="9" name="Google Shape;1603;p42"/>
          <p:cNvSpPr txBox="1"/>
          <p:nvPr/>
        </p:nvSpPr>
        <p:spPr>
          <a:xfrm>
            <a:off x="476084" y="3238003"/>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Clonar repositorio en carpeta proyecto</a:t>
            </a:r>
          </a:p>
          <a:p>
            <a:pPr algn="just"/>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clone https://github.com/freddy-7/proyecto1.git</a:t>
            </a:r>
            <a:endParaRPr lang="es-ES" dirty="0">
              <a:solidFill>
                <a:srgbClr val="F3F3F3"/>
              </a:solidFill>
              <a:latin typeface="Fira Sans Condensed Light"/>
              <a:ea typeface="Fira Sans Condensed Light"/>
              <a:cs typeface="Fira Sans Condensed Light"/>
              <a:sym typeface="Fira Sans Condensed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4680C55B-736C-A138-E389-FE6324051A4B}"/>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E8F74953-0CAD-5EB4-5485-9DB9828E7A73}"/>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a:extLst>
              <a:ext uri="{FF2B5EF4-FFF2-40B4-BE49-F238E27FC236}">
                <a16:creationId xmlns:a16="http://schemas.microsoft.com/office/drawing/2014/main" id="{893F1F36-7FE3-9F5F-4F2A-F38DB9623BE7}"/>
              </a:ext>
            </a:extLst>
          </p:cNvPr>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-Carga y Almacenamiento de datos</a:t>
            </a:r>
          </a:p>
          <a:p>
            <a:pPr marL="146050" lvl="0" indent="0">
              <a:buSzPts val="1300"/>
            </a:pPr>
            <a:r>
              <a:rPr lang="es-ES" dirty="0"/>
              <a:t>- Manejo de archivos (</a:t>
            </a:r>
            <a:r>
              <a:rPr lang="es-ES" dirty="0" err="1"/>
              <a:t>csv</a:t>
            </a:r>
            <a:r>
              <a:rPr lang="es-ES" dirty="0"/>
              <a:t>, xlsx, </a:t>
            </a:r>
            <a:r>
              <a:rPr lang="es-ES" dirty="0" err="1"/>
              <a:t>json</a:t>
            </a:r>
            <a:r>
              <a:rPr lang="es-ES" dirty="0"/>
              <a:t>, </a:t>
            </a:r>
            <a:r>
              <a:rPr lang="es-ES" dirty="0" err="1"/>
              <a:t>html</a:t>
            </a:r>
            <a:r>
              <a:rPr lang="es-ES" dirty="0"/>
              <a:t>)</a:t>
            </a:r>
          </a:p>
          <a:p>
            <a:pPr marL="146050" lvl="0" indent="0">
              <a:buSzPts val="1300"/>
            </a:pPr>
            <a:r>
              <a:rPr lang="es-ES" dirty="0"/>
              <a:t>- Variables numéricas y categóricas </a:t>
            </a:r>
          </a:p>
        </p:txBody>
      </p:sp>
      <p:sp>
        <p:nvSpPr>
          <p:cNvPr id="176" name="Google Shape;176;p30">
            <a:extLst>
              <a:ext uri="{FF2B5EF4-FFF2-40B4-BE49-F238E27FC236}">
                <a16:creationId xmlns:a16="http://schemas.microsoft.com/office/drawing/2014/main" id="{7E6143CB-5F05-679C-4606-78DAF3ECA9D6}"/>
              </a:ext>
            </a:extLst>
          </p:cNvPr>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cxnSp>
        <p:nvCxnSpPr>
          <p:cNvPr id="177" name="Google Shape;177;p30">
            <a:extLst>
              <a:ext uri="{FF2B5EF4-FFF2-40B4-BE49-F238E27FC236}">
                <a16:creationId xmlns:a16="http://schemas.microsoft.com/office/drawing/2014/main" id="{0C540975-3966-9C3A-D983-7EB912D38ACB}"/>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a:extLst>
              <a:ext uri="{FF2B5EF4-FFF2-40B4-BE49-F238E27FC236}">
                <a16:creationId xmlns:a16="http://schemas.microsoft.com/office/drawing/2014/main" id="{41D7DC80-9B1B-988A-FE53-199FC036B68A}"/>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a:extLst>
              <a:ext uri="{FF2B5EF4-FFF2-40B4-BE49-F238E27FC236}">
                <a16:creationId xmlns:a16="http://schemas.microsoft.com/office/drawing/2014/main" id="{6210329B-14B3-708C-D718-A58B73BA58D9}"/>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20323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pic>
        <p:nvPicPr>
          <p:cNvPr id="24578" name="Picture 2" descr="Qué es un Modelo de Analítica de Datos? - Northware"/>
          <p:cNvPicPr>
            <a:picLocks noChangeAspect="1" noChangeArrowheads="1"/>
          </p:cNvPicPr>
          <p:nvPr/>
        </p:nvPicPr>
        <p:blipFill>
          <a:blip r:embed="rId4"/>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ARCHIVOS CSV</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50898" y="1374732"/>
            <a:ext cx="8297802"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un archivo CSV?</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Los archivos CSV son un tipo de documento en formato abierto sencillo para representar datos en forma de tabla, en las que las columnas se separan por comas y las filas por saltos de línea.</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8" name="Picture 4" descr="Icono de Archivo csv Generic color lineal-color | Freepik">
            <a:extLst>
              <a:ext uri="{FF2B5EF4-FFF2-40B4-BE49-F238E27FC236}">
                <a16:creationId xmlns:a16="http://schemas.microsoft.com/office/drawing/2014/main" id="{9EDF5D57-2E41-E2F0-07A9-E1AF0EAC3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4530" y="2697657"/>
            <a:ext cx="1502978" cy="150297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Pubs - Manejo de datos en el tidyverse">
            <a:extLst>
              <a:ext uri="{FF2B5EF4-FFF2-40B4-BE49-F238E27FC236}">
                <a16:creationId xmlns:a16="http://schemas.microsoft.com/office/drawing/2014/main" id="{73CE1DA5-EC38-7882-FEB7-FE5EB231960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111" t="23248" r="27367" b="23419"/>
          <a:stretch/>
        </p:blipFill>
        <p:spPr bwMode="auto">
          <a:xfrm>
            <a:off x="2573829" y="2359946"/>
            <a:ext cx="3573488" cy="23549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C8A5EBF2-200B-D9DD-A338-6C07F9F59FCC}"/>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8E4BF0DD-0605-6494-9E90-3EF1819231FE}"/>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E13D7A0E-6838-7E20-531A-5D7BE6BF5D10}"/>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ARCHIVOS </a:t>
            </a:r>
            <a:r>
              <a:rPr lang="en-US" sz="3000" b="1" dirty="0">
                <a:solidFill>
                  <a:srgbClr val="F3F3F3"/>
                </a:solidFill>
                <a:latin typeface="Rajdhani"/>
                <a:ea typeface="Rajdhani"/>
                <a:cs typeface="Rajdhani"/>
                <a:sym typeface="Rajdhani"/>
              </a:rPr>
              <a:t>XLSX</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9963D898-DAC1-A042-F30A-D5618A98CBA1}"/>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35D2E078-00CF-2B52-96E7-5F0BC8CFA91F}"/>
              </a:ext>
            </a:extLst>
          </p:cNvPr>
          <p:cNvSpPr txBox="1"/>
          <p:nvPr/>
        </p:nvSpPr>
        <p:spPr>
          <a:xfrm>
            <a:off x="350898" y="1374732"/>
            <a:ext cx="8297802"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un archivo XLSX?</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Un archivo XLSX es un archivo comprimido que contiene un conjunto de archivos XML. Cada archivo XML representa uno de los componentes de una hoja de cálculo. Por ejemplo, el libro de trabajo, las hojas y las celdas. Los archivos XLSX se utilizan para almacenar y procesar datos en formato tabular. Contienen varios tipos de datos, como texto, números, fechas, fórmulas y diagramas, separados por filas y columnas. </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0" name="Google Shape;136;p27">
            <a:extLst>
              <a:ext uri="{FF2B5EF4-FFF2-40B4-BE49-F238E27FC236}">
                <a16:creationId xmlns:a16="http://schemas.microsoft.com/office/drawing/2014/main" id="{F3BB7B22-8D77-B462-DEBD-FAEC876D9120}"/>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050" name="Picture 2" descr="Base de datos en Excel: Cómo crear, usar filtros y buscar datos">
            <a:extLst>
              <a:ext uri="{FF2B5EF4-FFF2-40B4-BE49-F238E27FC236}">
                <a16:creationId xmlns:a16="http://schemas.microsoft.com/office/drawing/2014/main" id="{FDE0AF55-2129-5150-F43B-C819EBD486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718" r="1666"/>
          <a:stretch/>
        </p:blipFill>
        <p:spPr bwMode="auto">
          <a:xfrm>
            <a:off x="350898" y="3096045"/>
            <a:ext cx="6898578" cy="16732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Xlsx - Iconos gratis de archivos y carpetas">
            <a:extLst>
              <a:ext uri="{FF2B5EF4-FFF2-40B4-BE49-F238E27FC236}">
                <a16:creationId xmlns:a16="http://schemas.microsoft.com/office/drawing/2014/main" id="{26C287DD-27A9-9A85-E17D-80AE6E2DDA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2475" y="3154660"/>
            <a:ext cx="1504950"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044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B99B5638-5E85-5727-2A24-DCB3898FD9C5}"/>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577B98A1-8FA3-C925-9E50-F7AC6BEC4D1F}"/>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4E4FD6E4-90C7-5EF4-5B91-F533CCF0AB4C}"/>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VARIABLES NUMÉRICAS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13FDB334-7B03-25B5-0E34-326FCF05DCD2}"/>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E32D1CDA-5678-9BD2-E5D5-73A239D6DD35}"/>
              </a:ext>
            </a:extLst>
          </p:cNvPr>
          <p:cNvSpPr txBox="1"/>
          <p:nvPr/>
        </p:nvSpPr>
        <p:spPr>
          <a:xfrm>
            <a:off x="350898" y="1374732"/>
            <a:ext cx="8297802"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¿Cuáles son los tipos de variables numéricas?</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Las variables numéricas (o variables cuantitativas) en el entorno de programación se pueden clasificar en variables enteras, variables decimales o variables racionales</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 </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0" name="Google Shape;136;p27">
            <a:extLst>
              <a:ext uri="{FF2B5EF4-FFF2-40B4-BE49-F238E27FC236}">
                <a16:creationId xmlns:a16="http://schemas.microsoft.com/office/drawing/2014/main" id="{765D53EF-9762-0D03-622F-993F38F1C4FC}"/>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3074" name="Picture 2" descr="Tipos de datos en Java">
            <a:extLst>
              <a:ext uri="{FF2B5EF4-FFF2-40B4-BE49-F238E27FC236}">
                <a16:creationId xmlns:a16="http://schemas.microsoft.com/office/drawing/2014/main" id="{638CCA77-AF1E-0276-0B0C-0D21E1C8D0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4" t="2083" r="1123" b="2655"/>
          <a:stretch/>
        </p:blipFill>
        <p:spPr bwMode="auto">
          <a:xfrm>
            <a:off x="1375064" y="2346268"/>
            <a:ext cx="6393871" cy="2361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28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8E68EA61-2B09-A10D-8A25-D4FAD26930BE}"/>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9538B0FE-07EB-4E4B-2FE4-2952A1AAF123}"/>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8AF96D55-0C5D-2788-9E02-45C104B4FA3C}"/>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VARIABLES CATEGÓRICAS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7940B728-FC95-72B8-6FDB-F4F752FF09FC}"/>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4884C70E-30A0-A535-D1D2-12F6F8A8D3F2}"/>
              </a:ext>
            </a:extLst>
          </p:cNvPr>
          <p:cNvSpPr txBox="1"/>
          <p:nvPr/>
        </p:nvSpPr>
        <p:spPr>
          <a:xfrm>
            <a:off x="350898" y="1374732"/>
            <a:ext cx="8297802"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son las variables categóricas?</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Una variable categórica (o variable cualitativa) es una variable que sólo toma un número finito de valores distintos ; estos valores se denominan modalidades, formas o categorías. Los datos categóricos pueden no tener un orden lógico.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0" name="Google Shape;136;p27">
            <a:extLst>
              <a:ext uri="{FF2B5EF4-FFF2-40B4-BE49-F238E27FC236}">
                <a16:creationId xmlns:a16="http://schemas.microsoft.com/office/drawing/2014/main" id="{A3AF1C0C-C312-D215-219E-82D64E12AAB0}"/>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8198" name="Picture 6" descr="Distribución de variables usando Python como parte del análisis de datos">
            <a:extLst>
              <a:ext uri="{FF2B5EF4-FFF2-40B4-BE49-F238E27FC236}">
                <a16:creationId xmlns:a16="http://schemas.microsoft.com/office/drawing/2014/main" id="{E059DB9E-D3FC-570E-AFEC-51D92C729B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56" t="44010" r="32355" b="5990"/>
          <a:stretch/>
        </p:blipFill>
        <p:spPr bwMode="auto">
          <a:xfrm>
            <a:off x="2637695" y="2659850"/>
            <a:ext cx="3724208" cy="215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311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A5202E27-2E54-C558-54B3-A951604F7184}"/>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3B5D5A76-C02A-8FF6-DBAE-F857AE1B924C}"/>
              </a:ext>
            </a:extLst>
          </p:cNvPr>
          <p:cNvSpPr txBox="1">
            <a:spLocks/>
          </p:cNvSpPr>
          <p:nvPr/>
        </p:nvSpPr>
        <p:spPr>
          <a:xfrm>
            <a:off x="353155" y="304668"/>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Entendimiento del negocio y</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rgbClr val="F3F3F3"/>
                </a:solidFill>
                <a:latin typeface="Rajdhani"/>
                <a:ea typeface="Rajdhani"/>
                <a:cs typeface="Rajdhani"/>
                <a:sym typeface="Rajdhani"/>
              </a:rPr>
              <a:t>Entendimiento de</a:t>
            </a: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 los datos</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Airbnb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6894E290-CB16-D44C-992F-F431E0EAD354}"/>
              </a:ext>
            </a:extLst>
          </p:cNvPr>
          <p:cNvCxnSpPr>
            <a:cxnSpLocks/>
          </p:cNvCxnSpPr>
          <p:nvPr/>
        </p:nvCxnSpPr>
        <p:spPr>
          <a:xfrm>
            <a:off x="373702" y="457200"/>
            <a:ext cx="0" cy="1113692"/>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a:extLst>
              <a:ext uri="{FF2B5EF4-FFF2-40B4-BE49-F238E27FC236}">
                <a16:creationId xmlns:a16="http://schemas.microsoft.com/office/drawing/2014/main" id="{BE7B670D-E120-A1D6-6BEA-542B36916765}"/>
              </a:ext>
            </a:extLst>
          </p:cNvPr>
          <p:cNvSpPr txBox="1"/>
          <p:nvPr/>
        </p:nvSpPr>
        <p:spPr>
          <a:xfrm>
            <a:off x="127516" y="1597969"/>
            <a:ext cx="2712067" cy="77604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Airbnb?</a:t>
            </a:r>
          </a:p>
          <a:p>
            <a:pPr algn="just"/>
            <a:r>
              <a:rPr lang="es-ES" sz="1600" dirty="0">
                <a:solidFill>
                  <a:schemeClr val="accent4"/>
                </a:solidFill>
                <a:latin typeface="Fira Sans Condensed Light" panose="020B0604020202020204" charset="0"/>
                <a:cs typeface="Times New Roman" panose="02020603050405020304" pitchFamily="18" charset="0"/>
              </a:rPr>
              <a:t>Airbnb comenzó en 2008, cuando dos diseñadores que tenían espacio libre en casa recibieron a tres viajeros que buscaban un lugar donde hospedarse. En la actualidad, millones de anfitriones y huéspedes han creado cuentas gratuitas en Airbnb para disfrutar su visión compartida del mundo.</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1026" name="Picture 2" descr="Ventajas y desventajas de Airbnb - Entorno Turístico">
            <a:extLst>
              <a:ext uri="{FF2B5EF4-FFF2-40B4-BE49-F238E27FC236}">
                <a16:creationId xmlns:a16="http://schemas.microsoft.com/office/drawing/2014/main" id="{4CC6346A-DD6E-9913-E540-05C8EFE55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3374" y="1650023"/>
            <a:ext cx="6210626" cy="34934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he Learning Gate | Tec de Monterrey">
            <a:extLst>
              <a:ext uri="{FF2B5EF4-FFF2-40B4-BE49-F238E27FC236}">
                <a16:creationId xmlns:a16="http://schemas.microsoft.com/office/drawing/2014/main" id="{FA9E8A50-99FC-67C4-3282-E00722ADA82A}"/>
              </a:ext>
            </a:extLst>
          </p:cNvPr>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Tree>
    <p:extLst>
      <p:ext uri="{BB962C8B-B14F-4D97-AF65-F5344CB8AC3E}">
        <p14:creationId xmlns:p14="http://schemas.microsoft.com/office/powerpoint/2010/main" val="3294957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C6E2AE3D-CF01-5942-63EA-802C5F548390}"/>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40222CBB-78F9-A426-4B2A-89D607F63FF0}"/>
              </a:ext>
            </a:extLst>
          </p:cNvPr>
          <p:cNvSpPr txBox="1">
            <a:spLocks/>
          </p:cNvSpPr>
          <p:nvPr/>
        </p:nvSpPr>
        <p:spPr>
          <a:xfrm>
            <a:off x="373702" y="396090"/>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Entendimiento del negocio y</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rgbClr val="F3F3F3"/>
                </a:solidFill>
                <a:latin typeface="Rajdhani"/>
                <a:ea typeface="Rajdhani"/>
                <a:cs typeface="Rajdhani"/>
                <a:sym typeface="Rajdhani"/>
              </a:rPr>
              <a:t>Entendimiento de</a:t>
            </a: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 los datos</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Airbnb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82E383FB-61AA-34BF-5021-15EFEB72E743}"/>
              </a:ext>
            </a:extLst>
          </p:cNvPr>
          <p:cNvCxnSpPr>
            <a:cxnSpLocks/>
          </p:cNvCxnSpPr>
          <p:nvPr/>
        </p:nvCxnSpPr>
        <p:spPr>
          <a:xfrm>
            <a:off x="373703" y="591018"/>
            <a:ext cx="0" cy="1093885"/>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a:extLst>
              <a:ext uri="{FF2B5EF4-FFF2-40B4-BE49-F238E27FC236}">
                <a16:creationId xmlns:a16="http://schemas.microsoft.com/office/drawing/2014/main" id="{39A05BE7-B27C-571F-B1B6-591093AF933F}"/>
              </a:ext>
            </a:extLst>
          </p:cNvPr>
          <p:cNvSpPr txBox="1"/>
          <p:nvPr/>
        </p:nvSpPr>
        <p:spPr>
          <a:xfrm>
            <a:off x="150222" y="1747657"/>
            <a:ext cx="4750017" cy="77604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Airbnb?</a:t>
            </a:r>
          </a:p>
          <a:p>
            <a:pPr algn="just"/>
            <a:r>
              <a:rPr lang="es-ES" sz="1600" b="1" dirty="0">
                <a:solidFill>
                  <a:schemeClr val="accent4"/>
                </a:solidFill>
                <a:latin typeface="Fira Sans Condensed Light" panose="020B0604020202020204" charset="0"/>
                <a:cs typeface="Times New Roman" panose="02020603050405020304" pitchFamily="18" charset="0"/>
              </a:rPr>
              <a:t>Airbnb</a:t>
            </a:r>
            <a:r>
              <a:rPr lang="es-ES" sz="1600" dirty="0">
                <a:solidFill>
                  <a:schemeClr val="accent4"/>
                </a:solidFill>
                <a:latin typeface="Fira Sans Condensed Light" panose="020B0604020202020204" charset="0"/>
                <a:cs typeface="Times New Roman" panose="02020603050405020304" pitchFamily="18" charset="0"/>
              </a:rPr>
              <a:t> es una compañía que ofrece una plataforma digital dedicada a la oferta de alojamientos a particulares y turísticos (</a:t>
            </a:r>
            <a:r>
              <a:rPr lang="es-ES" sz="1600" b="1" dirty="0">
                <a:solidFill>
                  <a:schemeClr val="accent4"/>
                </a:solidFill>
                <a:latin typeface="Fira Sans Condensed Light" panose="020B0604020202020204" charset="0"/>
                <a:cs typeface="Times New Roman" panose="02020603050405020304" pitchFamily="18" charset="0"/>
              </a:rPr>
              <a:t>alquiler vacacional) </a:t>
            </a:r>
            <a:r>
              <a:rPr lang="es-ES" sz="1600" dirty="0">
                <a:solidFill>
                  <a:schemeClr val="accent4"/>
                </a:solidFill>
                <a:latin typeface="Fira Sans Condensed Light" panose="020B0604020202020204" charset="0"/>
                <a:cs typeface="Times New Roman" panose="02020603050405020304" pitchFamily="18" charset="0"/>
              </a:rPr>
              <a:t>mediante la cual los anfitriones pueden publicitar y contratar el arriendo de sus propiedades con sus huéspedes; anfitriones y huéspedes pueden valorarse mutuamente, como referencia para futuros usuarios. El nombre es un acrónimo de </a:t>
            </a:r>
            <a:r>
              <a:rPr lang="es-ES" sz="1600" dirty="0" err="1">
                <a:solidFill>
                  <a:schemeClr val="accent4"/>
                </a:solidFill>
                <a:latin typeface="Fira Sans Condensed Light" panose="020B0604020202020204" charset="0"/>
                <a:cs typeface="Times New Roman" panose="02020603050405020304" pitchFamily="18" charset="0"/>
              </a:rPr>
              <a:t>airbed</a:t>
            </a:r>
            <a:r>
              <a:rPr lang="es-ES" sz="1600" dirty="0">
                <a:solidFill>
                  <a:schemeClr val="accent4"/>
                </a:solidFill>
                <a:latin typeface="Fira Sans Condensed Light" panose="020B0604020202020204" charset="0"/>
                <a:cs typeface="Times New Roman" panose="02020603050405020304" pitchFamily="18" charset="0"/>
              </a:rPr>
              <a:t> and </a:t>
            </a:r>
            <a:r>
              <a:rPr lang="es-ES" sz="1600" dirty="0" err="1">
                <a:solidFill>
                  <a:schemeClr val="accent4"/>
                </a:solidFill>
                <a:latin typeface="Fira Sans Condensed Light" panose="020B0604020202020204" charset="0"/>
                <a:cs typeface="Times New Roman" panose="02020603050405020304" pitchFamily="18" charset="0"/>
              </a:rPr>
              <a:t>breakfast</a:t>
            </a:r>
            <a:r>
              <a:rPr lang="es-ES" sz="1600" dirty="0">
                <a:solidFill>
                  <a:schemeClr val="accent4"/>
                </a:solidFill>
                <a:latin typeface="Fira Sans Condensed Light" panose="020B0604020202020204" charset="0"/>
                <a:cs typeface="Times New Roman" panose="02020603050405020304" pitchFamily="18" charset="0"/>
              </a:rPr>
              <a:t>. Airbnb tiene una oferta de unas </a:t>
            </a:r>
            <a:r>
              <a:rPr lang="es-ES" sz="1600" b="1" dirty="0">
                <a:solidFill>
                  <a:schemeClr val="accent4"/>
                </a:solidFill>
                <a:latin typeface="Fira Sans Condensed Light" panose="020B0604020202020204" charset="0"/>
                <a:cs typeface="Times New Roman" panose="02020603050405020304" pitchFamily="18" charset="0"/>
              </a:rPr>
              <a:t>2 000 000 propiedades </a:t>
            </a:r>
            <a:r>
              <a:rPr lang="es-ES" sz="1600" dirty="0">
                <a:solidFill>
                  <a:schemeClr val="accent4"/>
                </a:solidFill>
                <a:latin typeface="Fira Sans Condensed Light" panose="020B0604020202020204" charset="0"/>
                <a:cs typeface="Times New Roman" panose="02020603050405020304" pitchFamily="18" charset="0"/>
              </a:rPr>
              <a:t>en </a:t>
            </a:r>
            <a:r>
              <a:rPr lang="es-ES" sz="1600" b="1" dirty="0">
                <a:solidFill>
                  <a:schemeClr val="accent4"/>
                </a:solidFill>
                <a:latin typeface="Fira Sans Condensed Light" panose="020B0604020202020204" charset="0"/>
                <a:cs typeface="Times New Roman" panose="02020603050405020304" pitchFamily="18" charset="0"/>
              </a:rPr>
              <a:t>192 países y 33000 ciudades</a:t>
            </a:r>
            <a:r>
              <a:rPr lang="es-ES" sz="1600" dirty="0">
                <a:solidFill>
                  <a:schemeClr val="accent4"/>
                </a:solidFill>
                <a:latin typeface="Fira Sans Condensed Light" panose="020B0604020202020204" charset="0"/>
                <a:cs typeface="Times New Roman" panose="02020603050405020304" pitchFamily="18" charset="0"/>
              </a:rPr>
              <a:t>. Desde su creación en noviembre de 2008 hasta junio de 2012 se realizaron 10 millones de reservas.</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2050" name="Picture 2" descr="Qué es Airbnb y cómo funciona? Aquí te lo explicamos | Digital Trends  Español">
            <a:extLst>
              <a:ext uri="{FF2B5EF4-FFF2-40B4-BE49-F238E27FC236}">
                <a16:creationId xmlns:a16="http://schemas.microsoft.com/office/drawing/2014/main" id="{BE63A53C-82CD-3825-C384-E4E77FEA6D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0239" y="1926575"/>
            <a:ext cx="4127988" cy="275199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he Learning Gate | Tec de Monterrey">
            <a:extLst>
              <a:ext uri="{FF2B5EF4-FFF2-40B4-BE49-F238E27FC236}">
                <a16:creationId xmlns:a16="http://schemas.microsoft.com/office/drawing/2014/main" id="{5C8C0F0C-F731-E5DE-4A5E-124BF9DFD663}"/>
              </a:ext>
            </a:extLst>
          </p:cNvPr>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Tree>
    <p:extLst>
      <p:ext uri="{BB962C8B-B14F-4D97-AF65-F5344CB8AC3E}">
        <p14:creationId xmlns:p14="http://schemas.microsoft.com/office/powerpoint/2010/main" val="196512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F52D102D-4F93-2281-AD1B-84D57A49F65F}"/>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14D65517-B315-20F3-73F7-775E2F157145}"/>
              </a:ext>
            </a:extLst>
          </p:cNvPr>
          <p:cNvSpPr txBox="1">
            <a:spLocks/>
          </p:cNvSpPr>
          <p:nvPr/>
        </p:nvSpPr>
        <p:spPr>
          <a:xfrm>
            <a:off x="373701" y="396090"/>
            <a:ext cx="520648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Situación Problema del Cliente </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Airbnb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B1D4B36D-401E-3C30-4D45-EACE98052454}"/>
              </a:ext>
            </a:extLst>
          </p:cNvPr>
          <p:cNvCxnSpPr>
            <a:cxnSpLocks/>
          </p:cNvCxnSpPr>
          <p:nvPr/>
        </p:nvCxnSpPr>
        <p:spPr>
          <a:xfrm>
            <a:off x="373703" y="591018"/>
            <a:ext cx="0" cy="733690"/>
          </a:xfrm>
          <a:prstGeom prst="straightConnector1">
            <a:avLst/>
          </a:prstGeom>
          <a:noFill/>
          <a:ln w="19050" cap="flat" cmpd="sng">
            <a:solidFill>
              <a:srgbClr val="F3F3F3"/>
            </a:solidFill>
            <a:prstDash val="solid"/>
            <a:round/>
            <a:headEnd type="oval" w="med" len="med"/>
            <a:tailEnd type="oval" w="med" len="med"/>
          </a:ln>
        </p:spPr>
      </p:cxnSp>
      <p:pic>
        <p:nvPicPr>
          <p:cNvPr id="3074" name="Picture 2" descr="Qué es un Airbnb y cómo funciona?">
            <a:extLst>
              <a:ext uri="{FF2B5EF4-FFF2-40B4-BE49-F238E27FC236}">
                <a16:creationId xmlns:a16="http://schemas.microsoft.com/office/drawing/2014/main" id="{3BAA6F2B-463E-CF31-7295-9214B1F38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2892" y="2029070"/>
            <a:ext cx="4431323" cy="2954215"/>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603;p42">
            <a:extLst>
              <a:ext uri="{FF2B5EF4-FFF2-40B4-BE49-F238E27FC236}">
                <a16:creationId xmlns:a16="http://schemas.microsoft.com/office/drawing/2014/main" id="{3C3535B6-139D-089A-B410-42BDA5585ADB}"/>
              </a:ext>
            </a:extLst>
          </p:cNvPr>
          <p:cNvSpPr txBox="1"/>
          <p:nvPr/>
        </p:nvSpPr>
        <p:spPr>
          <a:xfrm>
            <a:off x="352573" y="1456369"/>
            <a:ext cx="8662473" cy="572701"/>
          </a:xfrm>
          <a:prstGeom prst="rect">
            <a:avLst/>
          </a:prstGeom>
          <a:noFill/>
          <a:ln>
            <a:noFill/>
          </a:ln>
        </p:spPr>
        <p:txBody>
          <a:bodyPr spcFirstLastPara="1" wrap="square" lIns="91425" tIns="182875" rIns="91425" bIns="0" anchor="t" anchorCtr="0">
            <a:noAutofit/>
          </a:bodyPr>
          <a:lstStyle/>
          <a:p>
            <a:pPr algn="just"/>
            <a:r>
              <a:rPr lang="en-US" sz="2300" b="1" dirty="0" err="1">
                <a:solidFill>
                  <a:schemeClr val="tx2"/>
                </a:solidFill>
                <a:latin typeface="Fira Sans Condensed Light" panose="020B0604020202020204" charset="0"/>
                <a:cs typeface="Times New Roman" panose="02020603050405020304" pitchFamily="18" charset="0"/>
              </a:rPr>
              <a:t>Ingresar</a:t>
            </a:r>
            <a:r>
              <a:rPr lang="en-US" sz="2300" b="1" dirty="0">
                <a:solidFill>
                  <a:schemeClr val="tx2"/>
                </a:solidFill>
                <a:latin typeface="Fira Sans Condensed Light" panose="020B0604020202020204" charset="0"/>
                <a:cs typeface="Times New Roman" panose="02020603050405020304" pitchFamily="18" charset="0"/>
              </a:rPr>
              <a:t> a: </a:t>
            </a:r>
            <a:r>
              <a:rPr lang="en-US" sz="2300" b="1" dirty="0">
                <a:solidFill>
                  <a:srgbClr val="FFFF00"/>
                </a:solidFill>
                <a:latin typeface="Fira Sans Condensed Light" panose="020B0604020202020204" charset="0"/>
                <a:cs typeface="Times New Roman" panose="02020603050405020304" pitchFamily="18" charset="0"/>
              </a:rPr>
              <a:t>https://insideairbnb.com/get-the-data/</a:t>
            </a:r>
            <a:endParaRPr lang="en-US" sz="23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pic>
        <p:nvPicPr>
          <p:cNvPr id="3" name="Picture 4" descr="The Learning Gate | Tec de Monterrey">
            <a:extLst>
              <a:ext uri="{FF2B5EF4-FFF2-40B4-BE49-F238E27FC236}">
                <a16:creationId xmlns:a16="http://schemas.microsoft.com/office/drawing/2014/main" id="{FCB039C4-F2BE-2BA4-672E-2C25A50F13B7}"/>
              </a:ext>
            </a:extLst>
          </p:cNvPr>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Tree>
    <p:extLst>
      <p:ext uri="{BB962C8B-B14F-4D97-AF65-F5344CB8AC3E}">
        <p14:creationId xmlns:p14="http://schemas.microsoft.com/office/powerpoint/2010/main" val="1446942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F3126370-FE3A-15B7-AC41-8BDD0EE7A315}"/>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A93B1ADB-BF3A-0C5A-9026-8CA1F5F807ED}"/>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1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Entendimiento</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los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2E4CCB87-49C5-6E48-F38C-7F189DA208A3}"/>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D1A1B827-5CCF-A8E5-4B9C-4168963C5B15}"/>
              </a:ext>
            </a:extLst>
          </p:cNvPr>
          <p:cNvSpPr txBox="1"/>
          <p:nvPr/>
        </p:nvSpPr>
        <p:spPr>
          <a:xfrm>
            <a:off x="378522" y="1323582"/>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Entendimiento</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los</a:t>
            </a:r>
            <a:r>
              <a:rPr lang="en-US" sz="1600" b="1" dirty="0">
                <a:solidFill>
                  <a:schemeClr val="tx2"/>
                </a:solidFill>
                <a:latin typeface="Fira Sans Condensed Light" panose="020B0604020202020204" charset="0"/>
                <a:cs typeface="Times New Roman" panose="02020603050405020304" pitchFamily="18" charset="0"/>
              </a:rPr>
              <a:t> Datos</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Ingresar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 base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datos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correspondiente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país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asignado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Archivo “listings.csv.gz”</a:t>
            </a: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Realizar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la traducción a español y la descripción de cada una de las variables de la base de datos con ayuda del </a:t>
            </a:r>
            <a:r>
              <a:rPr lang="es-ES" sz="1600" b="1" dirty="0">
                <a:solidFill>
                  <a:schemeClr val="tx2"/>
                </a:solidFill>
                <a:latin typeface="Fira Sans Condensed Light" panose="020B0604020202020204" charset="0"/>
                <a:cs typeface="Times New Roman" panose="02020603050405020304" pitchFamily="18" charset="0"/>
              </a:rPr>
              <a:t>“Data </a:t>
            </a:r>
            <a:r>
              <a:rPr lang="es-ES" sz="1600" b="1" dirty="0" err="1">
                <a:solidFill>
                  <a:schemeClr val="tx2"/>
                </a:solidFill>
                <a:latin typeface="Fira Sans Condensed Light" panose="020B0604020202020204" charset="0"/>
                <a:cs typeface="Times New Roman" panose="02020603050405020304" pitchFamily="18" charset="0"/>
              </a:rPr>
              <a:t>Dictionary</a:t>
            </a:r>
            <a:r>
              <a:rPr lang="es-ES" sz="1600" b="1" dirty="0">
                <a:solidFill>
                  <a:schemeClr val="tx2"/>
                </a:solidFill>
                <a:latin typeface="Fira Sans Condensed Light" panose="020B0604020202020204" charset="0"/>
                <a:cs typeface="Times New Roman" panose="02020603050405020304" pitchFamily="18" charset="0"/>
              </a:rPr>
              <a:t>”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proporcionado por la compañía Airbnb.</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Seleccionar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50 variables que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consideres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más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importantes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análisis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datos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priorizando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tipos</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de variables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numéricas</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categóricas</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tx2"/>
                </a:solidFill>
                <a:latin typeface="Fira Sans Condensed Light" panose="020B0604020202020204" charset="0"/>
                <a:cs typeface="Times New Roman" panose="02020603050405020304" pitchFamily="18" charset="0"/>
              </a:rPr>
              <a:t>Justificar</a:t>
            </a:r>
            <a:r>
              <a:rPr lang="en-US" sz="1600" b="1" dirty="0">
                <a:solidFill>
                  <a:schemeClr val="tx2"/>
                </a:solidFill>
                <a:latin typeface="Fira Sans Condensed Light" panose="020B0604020202020204" charset="0"/>
                <a:cs typeface="Times New Roman" panose="02020603050405020304" pitchFamily="18" charset="0"/>
              </a:rPr>
              <a:t> la </a:t>
            </a:r>
            <a:r>
              <a:rPr lang="en-US" sz="1600" b="1" dirty="0" err="1">
                <a:solidFill>
                  <a:schemeClr val="tx2"/>
                </a:solidFill>
                <a:latin typeface="Fira Sans Condensed Light" panose="020B0604020202020204" charset="0"/>
                <a:cs typeface="Times New Roman" panose="02020603050405020304" pitchFamily="18" charset="0"/>
              </a:rPr>
              <a:t>selección</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cada</a:t>
            </a:r>
            <a:r>
              <a:rPr lang="en-US" sz="1600" b="1" dirty="0">
                <a:solidFill>
                  <a:schemeClr val="tx2"/>
                </a:solidFill>
                <a:latin typeface="Fira Sans Condensed Light" panose="020B0604020202020204" charset="0"/>
                <a:cs typeface="Times New Roman" panose="02020603050405020304" pitchFamily="18" charset="0"/>
              </a:rPr>
              <a:t> variable)</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Generar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reporte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formato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Ciudad_Pais.pdf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 ciudad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país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asignado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Este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debe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incluir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descripción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punto 3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y la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selección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justificación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las variables del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punto 4</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9DBD206E-5D7A-57DC-8D03-C2C705ECC1E4}"/>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3" name="Picture 4" descr="The Learning Gate | Tec de Monterrey">
            <a:extLst>
              <a:ext uri="{FF2B5EF4-FFF2-40B4-BE49-F238E27FC236}">
                <a16:creationId xmlns:a16="http://schemas.microsoft.com/office/drawing/2014/main" id="{8A1F9184-89D0-2E59-9C37-F032C026EF3C}"/>
              </a:ext>
            </a:extLst>
          </p:cNvPr>
          <p:cNvPicPr>
            <a:picLocks noChangeAspect="1" noChangeArrowheads="1"/>
          </p:cNvPicPr>
          <p:nvPr/>
        </p:nvPicPr>
        <p:blipFill>
          <a:blip r:embed="rId3">
            <a:lum bright="100000" contrast="100000"/>
          </a:blip>
          <a:srcRect/>
          <a:stretch>
            <a:fillRect/>
          </a:stretch>
        </p:blipFill>
        <p:spPr bwMode="auto">
          <a:xfrm>
            <a:off x="6033052" y="272947"/>
            <a:ext cx="2818846" cy="494885"/>
          </a:xfrm>
          <a:prstGeom prst="rect">
            <a:avLst/>
          </a:prstGeom>
          <a:noFill/>
        </p:spPr>
      </p:pic>
    </p:spTree>
    <p:extLst>
      <p:ext uri="{BB962C8B-B14F-4D97-AF65-F5344CB8AC3E}">
        <p14:creationId xmlns:p14="http://schemas.microsoft.com/office/powerpoint/2010/main" val="3925636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C94A7997-2F1E-1407-C93D-0E7AD6C207F1}"/>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4EEC20BC-1FB1-B3AB-D35F-478F88B97A83}"/>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1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Entendimiento</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los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77B71352-2E90-0B88-6225-871F9A82C172}"/>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E407D344-2ED7-A7CF-4006-934741FBBA51}"/>
              </a:ext>
            </a:extLst>
          </p:cNvPr>
          <p:cNvSpPr txBox="1"/>
          <p:nvPr/>
        </p:nvSpPr>
        <p:spPr>
          <a:xfrm>
            <a:off x="378522" y="1323582"/>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6. 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CA88E2DA-717D-B153-7EBD-911940F0793C}"/>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3" name="Picture 4" descr="The Learning Gate | Tec de Monterrey">
            <a:extLst>
              <a:ext uri="{FF2B5EF4-FFF2-40B4-BE49-F238E27FC236}">
                <a16:creationId xmlns:a16="http://schemas.microsoft.com/office/drawing/2014/main" id="{22AC187D-3C46-0FA2-347E-56D4D38F5E5D}"/>
              </a:ext>
            </a:extLst>
          </p:cNvPr>
          <p:cNvPicPr>
            <a:picLocks noChangeAspect="1" noChangeArrowheads="1"/>
          </p:cNvPicPr>
          <p:nvPr/>
        </p:nvPicPr>
        <p:blipFill>
          <a:blip r:embed="rId3">
            <a:lum bright="100000" contrast="100000"/>
          </a:blip>
          <a:srcRect/>
          <a:stretch>
            <a:fillRect/>
          </a:stretch>
        </p:blipFill>
        <p:spPr bwMode="auto">
          <a:xfrm>
            <a:off x="6033052" y="272947"/>
            <a:ext cx="2818846" cy="494885"/>
          </a:xfrm>
          <a:prstGeom prst="rect">
            <a:avLst/>
          </a:prstGeom>
          <a:noFill/>
        </p:spPr>
      </p:pic>
    </p:spTree>
    <p:extLst>
      <p:ext uri="{BB962C8B-B14F-4D97-AF65-F5344CB8AC3E}">
        <p14:creationId xmlns:p14="http://schemas.microsoft.com/office/powerpoint/2010/main" val="30923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dirty="0"/>
              <a:t>https://itesm.zoom.us/my/alfredo.garcia</a:t>
            </a:r>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333462" y="1921615"/>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4"/>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-Analítica de datos </a:t>
            </a:r>
          </a:p>
          <a:p>
            <a:pPr marL="146050" lvl="0" indent="0">
              <a:buSzPts val="1300"/>
            </a:pPr>
            <a:r>
              <a:rPr lang="es-ES" dirty="0"/>
              <a:t> -Plataformas en la nube</a:t>
            </a:r>
          </a:p>
          <a:p>
            <a:pPr marL="146050" lvl="0" indent="0">
              <a:buSzPts val="1300"/>
            </a:pPr>
            <a:r>
              <a:rPr lang="es-ES" dirty="0"/>
              <a:t> -Plataformas de almacenamiento local</a:t>
            </a:r>
          </a:p>
        </p:txBody>
      </p:sp>
      <p:sp>
        <p:nvSpPr>
          <p:cNvPr id="176" name="Google Shape;176;p30"/>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1648536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METODOLOGÍA CRISP DM</a:t>
            </a:r>
            <a:endParaRPr dirty="0"/>
          </a:p>
        </p:txBody>
      </p: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4"/>
          <a:srcRect/>
          <a:stretch>
            <a:fillRect/>
          </a:stretch>
        </p:blipFill>
        <p:spPr bwMode="auto">
          <a:xfrm>
            <a:off x="174871" y="280386"/>
            <a:ext cx="1608094" cy="904553"/>
          </a:xfrm>
          <a:prstGeom prst="rect">
            <a:avLst/>
          </a:prstGeom>
          <a:noFill/>
        </p:spPr>
      </p:pic>
      <p:sp>
        <p:nvSpPr>
          <p:cNvPr id="7" name="Google Shape;136;p27"/>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028" name="Picture 4">
            <a:extLst>
              <a:ext uri="{FF2B5EF4-FFF2-40B4-BE49-F238E27FC236}">
                <a16:creationId xmlns:a16="http://schemas.microsoft.com/office/drawing/2014/main" id="{C6907A6B-5948-3048-4E59-27D9DD901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16639"/>
            <a:ext cx="9144000" cy="3546475"/>
          </a:xfrm>
          <a:prstGeom prst="rect">
            <a:avLst/>
          </a:prstGeom>
          <a:solidFill>
            <a:schemeClr val="bg1">
              <a:lumMod val="40000"/>
              <a:lumOff val="60000"/>
            </a:schemeClr>
          </a:solidFill>
        </p:spPr>
      </p:pic>
    </p:spTree>
    <p:extLst>
      <p:ext uri="{BB962C8B-B14F-4D97-AF65-F5344CB8AC3E}">
        <p14:creationId xmlns:p14="http://schemas.microsoft.com/office/powerpoint/2010/main" val="3137734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0" y="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ANALÍTICA 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Cálculo de estadísticas básicas para describir la ubicación, escala y forma generales de los datos.</a:t>
            </a:r>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Representación gráfica de datos para identificar patrones y tendencias.</a:t>
            </a:r>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PRE-PROCESAMIENTO</a:t>
            </a: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VISUALIZACIÓN</a:t>
            </a: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Resumen o Extracción de Características</a:t>
            </a: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rot="16200000" flipH="1">
            <a:off x="4356537" y="3231930"/>
            <a:ext cx="2564526" cy="10510"/>
          </a:xfrm>
          <a:prstGeom prst="straightConnector1">
            <a:avLst/>
          </a:prstGeom>
          <a:noFill/>
          <a:ln w="19050" cap="flat" cmpd="sng">
            <a:solidFill>
              <a:srgbClr val="F3F3F3"/>
            </a:solidFill>
            <a:prstDash val="solid"/>
            <a:round/>
            <a:headEnd type="oval" w="med" len="med"/>
            <a:tailEnd type="oval" w="med" len="med"/>
          </a:ln>
        </p:spPr>
      </p:cxnSp>
      <p:pic>
        <p:nvPicPr>
          <p:cNvPr id="46082" name="Picture 2" descr="Como empezar a analizar datos con Python usando Google Colab | by Gustavo  Juantorena | Medium"/>
          <p:cNvPicPr>
            <a:picLocks noChangeAspect="1" noChangeArrowheads="1"/>
          </p:cNvPicPr>
          <p:nvPr/>
        </p:nvPicPr>
        <p:blipFill>
          <a:blip r:embed="rId4"/>
          <a:srcRect/>
          <a:stretch>
            <a:fillRect/>
          </a:stretch>
        </p:blipFill>
        <p:spPr bwMode="auto">
          <a:xfrm>
            <a:off x="344761" y="2019463"/>
            <a:ext cx="5083632" cy="2258247"/>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GOOGLE COLAB</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155" name="Google Shape;1603;p42"/>
          <p:cNvSpPr txBox="1"/>
          <p:nvPr/>
        </p:nvSpPr>
        <p:spPr>
          <a:xfrm>
            <a:off x="5673449" y="1813864"/>
            <a:ext cx="3281365" cy="258997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Google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Colaboratory</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err="1">
                <a:solidFill>
                  <a:schemeClr val="accent4"/>
                </a:solidFill>
                <a:latin typeface="Fira Sans Condensed Light" panose="020B0604020202020204" charset="0"/>
                <a:cs typeface="Times New Roman" panose="02020603050405020304" pitchFamily="18" charset="0"/>
              </a:rPr>
              <a:t>Colab</a:t>
            </a:r>
            <a:r>
              <a:rPr lang="es-ES" sz="1600" dirty="0">
                <a:solidFill>
                  <a:schemeClr val="accent4"/>
                </a:solidFill>
                <a:latin typeface="Fira Sans Condensed Light" panose="020B0604020202020204" charset="0"/>
                <a:cs typeface="Times New Roman" panose="02020603050405020304" pitchFamily="18" charset="0"/>
              </a:rPr>
              <a:t>, también conocido como "</a:t>
            </a:r>
            <a:r>
              <a:rPr lang="es-ES" sz="1600" dirty="0" err="1">
                <a:solidFill>
                  <a:schemeClr val="accent4"/>
                </a:solidFill>
                <a:latin typeface="Fira Sans Condensed Light" panose="020B0604020202020204" charset="0"/>
                <a:cs typeface="Times New Roman" panose="02020603050405020304" pitchFamily="18" charset="0"/>
              </a:rPr>
              <a:t>Colaboratory</a:t>
            </a:r>
            <a:r>
              <a:rPr lang="es-ES" sz="1600" dirty="0">
                <a:solidFill>
                  <a:schemeClr val="accent4"/>
                </a:solidFill>
                <a:latin typeface="Fira Sans Condensed Light" panose="020B0604020202020204" charset="0"/>
                <a:cs typeface="Times New Roman" panose="02020603050405020304" pitchFamily="18" charset="0"/>
              </a:rPr>
              <a:t>", te permite programar y ejecutar </a:t>
            </a:r>
            <a:r>
              <a:rPr lang="es-ES" sz="1600" dirty="0" err="1">
                <a:solidFill>
                  <a:schemeClr val="accent4"/>
                </a:solidFill>
                <a:latin typeface="Fira Sans Condensed Light" panose="020B0604020202020204" charset="0"/>
                <a:cs typeface="Times New Roman" panose="02020603050405020304" pitchFamily="18" charset="0"/>
              </a:rPr>
              <a:t>Python</a:t>
            </a:r>
            <a:r>
              <a:rPr lang="es-ES" sz="1600" dirty="0">
                <a:solidFill>
                  <a:schemeClr val="accent4"/>
                </a:solidFill>
                <a:latin typeface="Fira Sans Condensed Light" panose="020B0604020202020204" charset="0"/>
                <a:cs typeface="Times New Roman" panose="02020603050405020304" pitchFamily="18" charset="0"/>
              </a:rPr>
              <a:t> utilizando la </a:t>
            </a:r>
            <a:r>
              <a:rPr lang="es-ES" sz="1600" dirty="0" err="1">
                <a:solidFill>
                  <a:schemeClr val="accent4"/>
                </a:solidFill>
                <a:latin typeface="Fira Sans Condensed Light" panose="020B0604020202020204" charset="0"/>
                <a:cs typeface="Times New Roman" panose="02020603050405020304" pitchFamily="18" charset="0"/>
              </a:rPr>
              <a:t>notebook</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Jupyter</a:t>
            </a:r>
            <a:r>
              <a:rPr lang="es-ES" sz="1600" dirty="0">
                <a:solidFill>
                  <a:schemeClr val="accent4"/>
                </a:solidFill>
                <a:latin typeface="Fira Sans Condensed Light" panose="020B0604020202020204" charset="0"/>
                <a:cs typeface="Times New Roman" panose="02020603050405020304" pitchFamily="18" charset="0"/>
              </a:rPr>
              <a:t> en tu navegador con las siguientes ventajas:</a:t>
            </a:r>
          </a:p>
          <a:p>
            <a:pPr algn="just"/>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b="1" dirty="0">
                <a:solidFill>
                  <a:schemeClr val="accent4"/>
                </a:solidFill>
                <a:latin typeface="Fira Sans Condensed Light" panose="020B0604020202020204" charset="0"/>
                <a:cs typeface="Times New Roman" panose="02020603050405020304" pitchFamily="18" charset="0"/>
              </a:rPr>
              <a:t>-</a:t>
            </a:r>
            <a:r>
              <a:rPr lang="es-ES" sz="1600" dirty="0">
                <a:solidFill>
                  <a:schemeClr val="accent4"/>
                </a:solidFill>
                <a:latin typeface="Fira Sans Condensed Light" panose="020B0604020202020204" charset="0"/>
                <a:cs typeface="Times New Roman" panose="02020603050405020304" pitchFamily="18" charset="0"/>
              </a:rPr>
              <a:t>No requiere configuración</a:t>
            </a:r>
          </a:p>
          <a:p>
            <a:pPr algn="just"/>
            <a:r>
              <a:rPr lang="es-ES" sz="1600" dirty="0">
                <a:solidFill>
                  <a:schemeClr val="accent4"/>
                </a:solidFill>
                <a:latin typeface="Fira Sans Condensed Light" panose="020B0604020202020204" charset="0"/>
                <a:cs typeface="Times New Roman" panose="02020603050405020304" pitchFamily="18" charset="0"/>
              </a:rPr>
              <a:t>-Da acceso gratuito a </a:t>
            </a:r>
            <a:r>
              <a:rPr lang="es-ES" sz="1600" dirty="0" err="1">
                <a:solidFill>
                  <a:schemeClr val="accent4"/>
                </a:solidFill>
                <a:latin typeface="Fira Sans Condensed Light" panose="020B0604020202020204" charset="0"/>
                <a:cs typeface="Times New Roman" panose="02020603050405020304" pitchFamily="18" charset="0"/>
              </a:rPr>
              <a:t>GPUs</a:t>
            </a:r>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-Permite compartir contenido fácilmente</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GOOGLE COLAB</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155"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Crear cuenta </a:t>
            </a:r>
          </a:p>
          <a:p>
            <a:pPr algn="just"/>
            <a:r>
              <a:rPr lang="es-ES" sz="1600" dirty="0">
                <a:solidFill>
                  <a:schemeClr val="accent4"/>
                </a:solidFill>
                <a:latin typeface="Fira Sans Condensed Light" panose="020B0604020202020204" charset="0"/>
                <a:cs typeface="Times New Roman" panose="02020603050405020304" pitchFamily="18" charset="0"/>
              </a:rPr>
              <a:t>Ingresar a: https://colab.research.google.com/</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34041" y="2933207"/>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Abrir Nuevo cuaderno </a:t>
            </a:r>
          </a:p>
          <a:p>
            <a:pPr algn="just"/>
            <a:r>
              <a:rPr lang="es-ES" sz="1600" dirty="0">
                <a:solidFill>
                  <a:schemeClr val="accent4"/>
                </a:solidFill>
                <a:latin typeface="Fira Sans Condensed Light" panose="020B0604020202020204" charset="0"/>
                <a:cs typeface="Times New Roman" panose="02020603050405020304" pitchFamily="18" charset="0"/>
              </a:rPr>
              <a:t>Archivo/Nuevo cuaderno/Nombre: Hola mundo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GOOGLE COLAB</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155"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Instalar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librerias</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requeridas</a:t>
            </a:r>
          </a:p>
          <a:p>
            <a:pPr algn="just"/>
            <a:r>
              <a:rPr lang="es-ES" sz="1600" dirty="0" err="1">
                <a:solidFill>
                  <a:schemeClr val="accent4"/>
                </a:solidFill>
                <a:latin typeface="Fira Sans Condensed Light" panose="020B0604020202020204" charset="0"/>
                <a:cs typeface="Times New Roman" panose="02020603050405020304" pitchFamily="18" charset="0"/>
              </a:rPr>
              <a:t>pip</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install</a:t>
            </a:r>
            <a:r>
              <a:rPr lang="es-ES" sz="1600" dirty="0">
                <a:solidFill>
                  <a:schemeClr val="accent4"/>
                </a:solidFill>
                <a:latin typeface="Fira Sans Condensed Light" panose="020B0604020202020204" charset="0"/>
                <a:cs typeface="Times New Roman" panose="02020603050405020304" pitchFamily="18" charset="0"/>
              </a:rPr>
              <a:t> pandas</a:t>
            </a:r>
          </a:p>
          <a:p>
            <a:pPr algn="just"/>
            <a:r>
              <a:rPr lang="es-ES" sz="1600" dirty="0" err="1">
                <a:solidFill>
                  <a:schemeClr val="accent4"/>
                </a:solidFill>
                <a:latin typeface="Fira Sans Condensed Light" panose="020B0604020202020204" charset="0"/>
                <a:cs typeface="Times New Roman" panose="02020603050405020304" pitchFamily="18" charset="0"/>
              </a:rPr>
              <a:t>pip</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install</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numpy</a:t>
            </a:r>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a:t>
            </a:r>
            <a:r>
              <a:rPr lang="es-ES" sz="1600" dirty="0" err="1">
                <a:solidFill>
                  <a:schemeClr val="accent4"/>
                </a:solidFill>
                <a:latin typeface="Fira Sans Condensed Light" panose="020B0604020202020204" charset="0"/>
                <a:cs typeface="Times New Roman" panose="02020603050405020304" pitchFamily="18" charset="0"/>
              </a:rPr>
              <a:t>pip</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install</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matplotlib</a:t>
            </a:r>
            <a:endParaRPr lang="es-ES" dirty="0">
              <a:solidFill>
                <a:srgbClr val="F3F3F3"/>
              </a:solidFill>
              <a:latin typeface="Fira Sans Condensed Light"/>
              <a:ea typeface="Fira Sans Condensed Light"/>
              <a:cs typeface="Fira Sans Condensed Light"/>
              <a:sym typeface="Fira Sans Condensed Light"/>
            </a:endParaRP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050" name="Picture 2" descr="NumPy: Funciones basicas de algebra - ▷ Cursos de Programación de 0 a  Experto © Garantizados"/>
          <p:cNvPicPr>
            <a:picLocks noChangeAspect="1" noChangeArrowheads="1"/>
          </p:cNvPicPr>
          <p:nvPr/>
        </p:nvPicPr>
        <p:blipFill>
          <a:blip r:embed="rId4"/>
          <a:srcRect/>
          <a:stretch>
            <a:fillRect/>
          </a:stretch>
        </p:blipFill>
        <p:spPr bwMode="auto">
          <a:xfrm>
            <a:off x="6952016" y="2020913"/>
            <a:ext cx="1833364" cy="1131067"/>
          </a:xfrm>
          <a:prstGeom prst="rect">
            <a:avLst/>
          </a:prstGeom>
          <a:noFill/>
        </p:spPr>
      </p:pic>
      <p:pic>
        <p:nvPicPr>
          <p:cNvPr id="2052" name="Picture 4" descr="Pandas - EcuRed"/>
          <p:cNvPicPr>
            <a:picLocks noChangeAspect="1" noChangeArrowheads="1"/>
          </p:cNvPicPr>
          <p:nvPr/>
        </p:nvPicPr>
        <p:blipFill>
          <a:blip r:embed="rId5"/>
          <a:srcRect/>
          <a:stretch>
            <a:fillRect/>
          </a:stretch>
        </p:blipFill>
        <p:spPr bwMode="auto">
          <a:xfrm>
            <a:off x="3816180" y="2005602"/>
            <a:ext cx="2745279" cy="1147196"/>
          </a:xfrm>
          <a:prstGeom prst="rect">
            <a:avLst/>
          </a:prstGeom>
          <a:noFill/>
        </p:spPr>
      </p:pic>
      <p:pic>
        <p:nvPicPr>
          <p:cNvPr id="2054" name="Picture 6" descr="Caso práctico con Matplotlib y Geopandas - Adictos al trabajo Tutoriales"/>
          <p:cNvPicPr>
            <a:picLocks noChangeAspect="1" noChangeArrowheads="1"/>
          </p:cNvPicPr>
          <p:nvPr/>
        </p:nvPicPr>
        <p:blipFill>
          <a:blip r:embed="rId6"/>
          <a:srcRect/>
          <a:stretch>
            <a:fillRect/>
          </a:stretch>
        </p:blipFill>
        <p:spPr bwMode="auto">
          <a:xfrm>
            <a:off x="3817883" y="3471043"/>
            <a:ext cx="2750706" cy="1051035"/>
          </a:xfrm>
          <a:prstGeom prst="rect">
            <a:avLst/>
          </a:prstGeom>
          <a:noFill/>
        </p:spPr>
      </p:pic>
      <p:pic>
        <p:nvPicPr>
          <p:cNvPr id="2056" name="Picture 8" descr="Create python jupyter notebooks by Naazneen_jatu | Fiverr"/>
          <p:cNvPicPr>
            <a:picLocks noChangeAspect="1" noChangeArrowheads="1"/>
          </p:cNvPicPr>
          <p:nvPr/>
        </p:nvPicPr>
        <p:blipFill>
          <a:blip r:embed="rId7"/>
          <a:srcRect/>
          <a:stretch>
            <a:fillRect/>
          </a:stretch>
        </p:blipFill>
        <p:spPr bwMode="auto">
          <a:xfrm>
            <a:off x="6838485" y="3444877"/>
            <a:ext cx="2098687" cy="1061811"/>
          </a:xfrm>
          <a:prstGeom prst="rect">
            <a:avLst/>
          </a:prstGeom>
          <a:noFill/>
        </p:spPr>
      </p:pic>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10161</TotalTime>
  <Words>1574</Words>
  <Application>Microsoft Office PowerPoint</Application>
  <PresentationFormat>Presentación en pantalla (16:9)</PresentationFormat>
  <Paragraphs>244</Paragraphs>
  <Slides>29</Slides>
  <Notes>29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29</vt:i4>
      </vt:variant>
    </vt:vector>
  </HeadingPairs>
  <TitlesOfParts>
    <vt:vector size="35" baseType="lpstr">
      <vt:lpstr>Fira Sans Condensed Light</vt:lpstr>
      <vt:lpstr>Advent Pro Light</vt:lpstr>
      <vt:lpstr>Rajdhani</vt:lpstr>
      <vt:lpstr>Arial</vt:lpstr>
      <vt:lpstr>Anton</vt:lpstr>
      <vt:lpstr>Ai Tech Agency by Slidesgo</vt:lpstr>
      <vt:lpstr>Presentación de PowerPoint</vt:lpstr>
      <vt:lpstr>Bienvenida</vt:lpstr>
      <vt:lpstr>Presentación de PowerPoint</vt:lpstr>
      <vt:lpstr>CLASE ANTERIOR</vt:lpstr>
      <vt:lpstr>METODOLOGÍA CRISP DM</vt:lpstr>
      <vt:lpstr>ANALÍTICA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271</cp:revision>
  <dcterms:modified xsi:type="dcterms:W3CDTF">2025-02-12T05:04:52Z</dcterms:modified>
</cp:coreProperties>
</file>