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6"/>
  </p:notesMasterIdLst>
  <p:sldIdLst>
    <p:sldId id="256" r:id="rId2"/>
    <p:sldId id="357" r:id="rId3"/>
    <p:sldId id="358" r:id="rId4"/>
    <p:sldId id="422" r:id="rId5"/>
    <p:sldId id="451" r:id="rId6"/>
    <p:sldId id="452" r:id="rId7"/>
    <p:sldId id="453" r:id="rId8"/>
    <p:sldId id="454" r:id="rId9"/>
    <p:sldId id="455" r:id="rId10"/>
    <p:sldId id="463" r:id="rId11"/>
    <p:sldId id="464" r:id="rId12"/>
    <p:sldId id="465" r:id="rId13"/>
    <p:sldId id="466" r:id="rId14"/>
    <p:sldId id="467" r:id="rId15"/>
    <p:sldId id="468" r:id="rId16"/>
    <p:sldId id="469" r:id="rId17"/>
    <p:sldId id="470" r:id="rId18"/>
    <p:sldId id="364" r:id="rId19"/>
    <p:sldId id="484" r:id="rId20"/>
    <p:sldId id="489" r:id="rId21"/>
    <p:sldId id="490" r:id="rId22"/>
    <p:sldId id="491" r:id="rId23"/>
    <p:sldId id="492" r:id="rId24"/>
    <p:sldId id="486" r:id="rId25"/>
    <p:sldId id="487" r:id="rId26"/>
    <p:sldId id="493" r:id="rId27"/>
    <p:sldId id="456" r:id="rId28"/>
    <p:sldId id="457" r:id="rId29"/>
    <p:sldId id="496" r:id="rId30"/>
    <p:sldId id="497" r:id="rId31"/>
    <p:sldId id="498" r:id="rId32"/>
    <p:sldId id="389" r:id="rId33"/>
    <p:sldId id="471" r:id="rId34"/>
    <p:sldId id="280" r:id="rId35"/>
  </p:sldIdLst>
  <p:sldSz cx="9144000" cy="5143500" type="screen16x9"/>
  <p:notesSz cx="6858000" cy="9144000"/>
  <p:embeddedFontLst>
    <p:embeddedFont>
      <p:font typeface="Advent Pro Light" panose="020B0604020202020204" charset="0"/>
      <p:regular r:id="rId37"/>
      <p:bold r:id="rId38"/>
    </p:embeddedFont>
    <p:embeddedFont>
      <p:font typeface="Anton" pitchFamily="2" charset="0"/>
      <p:regular r:id="rId39"/>
    </p:embeddedFont>
    <p:embeddedFont>
      <p:font typeface="Fira Sans Condensed Light" panose="020B0403050000020004" pitchFamily="34" charset="0"/>
      <p:regular r:id="rId40"/>
      <p:bold r:id="rId41"/>
      <p:italic r:id="rId42"/>
      <p:boldItalic r:id="rId43"/>
    </p:embeddedFont>
    <p:embeddedFont>
      <p:font typeface="Rajdhani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100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068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185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897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376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055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7573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086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0505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369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6920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5110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3439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9752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5260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006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5269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9841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DE265533-25C9-5568-5556-93C68161D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B6D76C65-277A-0A13-BB01-2FCABEC2BF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8E3B8799-DCFD-EFE7-D3E3-24EF731C2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834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849ED873-2DD8-D002-B7E6-9ACF9A67F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2A1293CE-6D00-EFDB-3B97-1E2B9AC66D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698050BE-EE32-7D8E-F4F5-80D2974F43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920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24B2F2A1-54B9-336D-9E94-76C13312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56506EE0-8C0E-702D-0F86-D140A361D3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92E677D6-D6B8-D14F-876C-B6B34D3E82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5513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44706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873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4894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015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002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59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gif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gif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gif"/><Relationship Id="rId5" Type="http://schemas.openxmlformats.org/officeDocument/2006/relationships/image" Target="../media/image31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TE3001B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Fundamentos de Robótica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19 de Febrero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Análisis de Articulaciones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00651BAC-D947-FF4F-D205-9502C9A972BC}"/>
              </a:ext>
            </a:extLst>
          </p:cNvPr>
          <p:cNvSpPr txBox="1"/>
          <p:nvPr/>
        </p:nvSpPr>
        <p:spPr>
          <a:xfrm>
            <a:off x="976990" y="3150983"/>
            <a:ext cx="2650116" cy="41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Rotación alrededor del eje Z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7D8B83F-554F-BE62-EE2B-B1066BF26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435" y="1290737"/>
            <a:ext cx="3648697" cy="354464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D02602B-CB3F-1D2A-B401-E721BFA9ED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8339"/>
          <a:stretch/>
        </p:blipFill>
        <p:spPr>
          <a:xfrm>
            <a:off x="679868" y="3657600"/>
            <a:ext cx="3244361" cy="1089338"/>
          </a:xfrm>
          <a:prstGeom prst="rect">
            <a:avLst/>
          </a:prstGeom>
        </p:spPr>
      </p:pic>
      <p:sp>
        <p:nvSpPr>
          <p:cNvPr id="4" name="Google Shape;1603;p42">
            <a:extLst>
              <a:ext uri="{FF2B5EF4-FFF2-40B4-BE49-F238E27FC236}">
                <a16:creationId xmlns:a16="http://schemas.microsoft.com/office/drawing/2014/main" id="{397F1834-0F4B-08BA-BE58-F770EFE346FA}"/>
              </a:ext>
            </a:extLst>
          </p:cNvPr>
          <p:cNvSpPr txBox="1"/>
          <p:nvPr/>
        </p:nvSpPr>
        <p:spPr>
          <a:xfrm>
            <a:off x="1649778" y="1422195"/>
            <a:ext cx="1304351" cy="418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Translación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1B73F5-8D76-8647-1F15-EAA3618B10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399" y="1928812"/>
            <a:ext cx="1038225" cy="128587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B2FF4BB-B2D6-AD47-2DE7-5D47ACFA0D84}"/>
              </a:ext>
            </a:extLst>
          </p:cNvPr>
          <p:cNvSpPr txBox="1"/>
          <p:nvPr/>
        </p:nvSpPr>
        <p:spPr>
          <a:xfrm>
            <a:off x="1676399" y="2309446"/>
            <a:ext cx="199293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896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9F89F26-550D-C79F-435E-30A153290E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7" r="5356"/>
          <a:stretch/>
        </p:blipFill>
        <p:spPr>
          <a:xfrm>
            <a:off x="128953" y="1884691"/>
            <a:ext cx="4337539" cy="2714625"/>
          </a:xfrm>
          <a:prstGeom prst="rect">
            <a:avLst/>
          </a:prstGeom>
        </p:spPr>
      </p:pic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Matriz de Transformación Local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5EDDAF-CD83-2C20-22E2-D881EB025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177" y="1474367"/>
            <a:ext cx="3999870" cy="344841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D3E1383-80A1-4560-2EFF-8D9C40CCAB77}"/>
              </a:ext>
            </a:extLst>
          </p:cNvPr>
          <p:cNvCxnSpPr>
            <a:cxnSpLocks/>
          </p:cNvCxnSpPr>
          <p:nvPr/>
        </p:nvCxnSpPr>
        <p:spPr>
          <a:xfrm>
            <a:off x="4325193" y="2385880"/>
            <a:ext cx="1313607" cy="56833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43950C7-F5D3-0A32-CF62-B449075A4BF5}"/>
              </a:ext>
            </a:extLst>
          </p:cNvPr>
          <p:cNvCxnSpPr>
            <a:cxnSpLocks/>
          </p:cNvCxnSpPr>
          <p:nvPr/>
        </p:nvCxnSpPr>
        <p:spPr>
          <a:xfrm flipV="1">
            <a:off x="4325193" y="2801815"/>
            <a:ext cx="1964238" cy="133205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2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B9B3D92-C0CC-91A1-A227-C8E2CCE98E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95" b="10007"/>
          <a:stretch/>
        </p:blipFill>
        <p:spPr>
          <a:xfrm>
            <a:off x="1452002" y="3057220"/>
            <a:ext cx="7609936" cy="16904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9F89F26-550D-C79F-435E-30A153290E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47" r="5356"/>
          <a:stretch/>
        </p:blipFill>
        <p:spPr>
          <a:xfrm>
            <a:off x="70338" y="1357898"/>
            <a:ext cx="2581228" cy="1615447"/>
          </a:xfrm>
          <a:prstGeom prst="rect">
            <a:avLst/>
          </a:prstGeom>
        </p:spPr>
      </p:pic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5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Matriz de Transformación Global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D3E1383-80A1-4560-2EFF-8D9C40CCAB77}"/>
              </a:ext>
            </a:extLst>
          </p:cNvPr>
          <p:cNvCxnSpPr>
            <a:cxnSpLocks/>
          </p:cNvCxnSpPr>
          <p:nvPr/>
        </p:nvCxnSpPr>
        <p:spPr>
          <a:xfrm>
            <a:off x="373910" y="2765613"/>
            <a:ext cx="1196982" cy="528572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44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Marco de Referencia Inercial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Físicas: Sistema de Referencia Inercial">
            <a:extLst>
              <a:ext uri="{FF2B5EF4-FFF2-40B4-BE49-F238E27FC236}">
                <a16:creationId xmlns:a16="http://schemas.microsoft.com/office/drawing/2014/main" id="{FDF72467-32DF-E062-19B6-A503AB45E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309" y="1451163"/>
            <a:ext cx="3863911" cy="335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3138E399-58F1-33A8-B083-58D01353E1EE}"/>
              </a:ext>
            </a:extLst>
          </p:cNvPr>
          <p:cNvSpPr txBox="1"/>
          <p:nvPr/>
        </p:nvSpPr>
        <p:spPr>
          <a:xfrm>
            <a:off x="229092" y="1550783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 un marco de referencia en el que un objeto permanece en reposo o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 una velocidad constante a menos que otra fuerza actúe sobre él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Cuando un cuerpo no parece estar actuando de acuerdo con la inercia, está en un marco de referencia no inercial o acelerando.</a:t>
            </a:r>
          </a:p>
        </p:txBody>
      </p:sp>
    </p:spTree>
    <p:extLst>
      <p:ext uri="{BB962C8B-B14F-4D97-AF65-F5344CB8AC3E}">
        <p14:creationId xmlns:p14="http://schemas.microsoft.com/office/powerpoint/2010/main" val="2012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Jacobiano Lineal Analítico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3138E399-58F1-33A8-B083-58D01353E1EE}"/>
              </a:ext>
            </a:extLst>
          </p:cNvPr>
          <p:cNvSpPr txBox="1"/>
          <p:nvPr/>
        </p:nvSpPr>
        <p:spPr>
          <a:xfrm>
            <a:off x="229092" y="1550783"/>
            <a:ext cx="335279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de rotación previa 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utiliza la tercera columna de la matriz de rotación previa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Z</a:t>
            </a:r>
            <a:r>
              <a:rPr lang="es-ES" sz="1600" b="1" baseline="-250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i-1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F83547-E6E6-0DAC-9643-836BF15E23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14" t="21009" r="34091" b="6564"/>
          <a:stretch/>
        </p:blipFill>
        <p:spPr>
          <a:xfrm>
            <a:off x="4006446" y="1400477"/>
            <a:ext cx="1555665" cy="3641613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288A8A2-CB4F-716D-C3C8-94A161221249}"/>
              </a:ext>
            </a:extLst>
          </p:cNvPr>
          <p:cNvCxnSpPr>
            <a:cxnSpLocks/>
          </p:cNvCxnSpPr>
          <p:nvPr/>
        </p:nvCxnSpPr>
        <p:spPr>
          <a:xfrm>
            <a:off x="2832497" y="2454246"/>
            <a:ext cx="1649017" cy="103589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7B33E868-2BFA-1353-CD52-34B9DAEAE358}"/>
              </a:ext>
            </a:extLst>
          </p:cNvPr>
          <p:cNvSpPr txBox="1"/>
          <p:nvPr/>
        </p:nvSpPr>
        <p:spPr>
          <a:xfrm>
            <a:off x="236902" y="3181250"/>
            <a:ext cx="334498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posición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utiliza el vector de posición </a:t>
            </a:r>
            <a:r>
              <a:rPr lang="es-E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</a:t>
            </a:r>
            <a:r>
              <a:rPr lang="es-ES" sz="1600" b="1" baseline="-250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</a:t>
            </a:r>
            <a:r>
              <a:rPr lang="es-ES" sz="1600" b="1" baseline="-250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613DD6E-A78B-6D31-A700-6F437AD6CE2F}"/>
              </a:ext>
            </a:extLst>
          </p:cNvPr>
          <p:cNvCxnSpPr>
            <a:cxnSpLocks/>
          </p:cNvCxnSpPr>
          <p:nvPr/>
        </p:nvCxnSpPr>
        <p:spPr>
          <a:xfrm>
            <a:off x="3148383" y="3743023"/>
            <a:ext cx="1236048" cy="65058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D709E6DF-DEFC-37BF-7C2C-AB34ADEA95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321" t="74156" r="32692" b="12828"/>
          <a:stretch/>
        </p:blipFill>
        <p:spPr>
          <a:xfrm>
            <a:off x="5900685" y="2692058"/>
            <a:ext cx="3014223" cy="1050965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84D1B8-23EE-1A03-21B3-877320131CD3}"/>
              </a:ext>
            </a:extLst>
          </p:cNvPr>
          <p:cNvCxnSpPr>
            <a:cxnSpLocks/>
          </p:cNvCxnSpPr>
          <p:nvPr/>
        </p:nvCxnSpPr>
        <p:spPr>
          <a:xfrm>
            <a:off x="7328530" y="2127209"/>
            <a:ext cx="232855" cy="74799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603;p42">
            <a:extLst>
              <a:ext uri="{FF2B5EF4-FFF2-40B4-BE49-F238E27FC236}">
                <a16:creationId xmlns:a16="http://schemas.microsoft.com/office/drawing/2014/main" id="{8AA21B7A-370A-7E9D-644A-B1A434B0CB4D}"/>
              </a:ext>
            </a:extLst>
          </p:cNvPr>
          <p:cNvSpPr txBox="1"/>
          <p:nvPr/>
        </p:nvSpPr>
        <p:spPr>
          <a:xfrm>
            <a:off x="5562109" y="1412567"/>
            <a:ext cx="3352799" cy="96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posición del efector final respecto al origen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0" name="Google Shape;1603;p42">
            <a:extLst>
              <a:ext uri="{FF2B5EF4-FFF2-40B4-BE49-F238E27FC236}">
                <a16:creationId xmlns:a16="http://schemas.microsoft.com/office/drawing/2014/main" id="{32F475C6-A87D-C3D8-4F24-91F0543971E6}"/>
              </a:ext>
            </a:extLst>
          </p:cNvPr>
          <p:cNvSpPr txBox="1"/>
          <p:nvPr/>
        </p:nvSpPr>
        <p:spPr>
          <a:xfrm>
            <a:off x="6648666" y="4235069"/>
            <a:ext cx="2820148" cy="706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posición previa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B1BD704-536A-E31B-BD24-9843E4EF04B0}"/>
              </a:ext>
            </a:extLst>
          </p:cNvPr>
          <p:cNvCxnSpPr>
            <a:cxnSpLocks/>
          </p:cNvCxnSpPr>
          <p:nvPr/>
        </p:nvCxnSpPr>
        <p:spPr>
          <a:xfrm flipH="1" flipV="1">
            <a:off x="8487508" y="3181250"/>
            <a:ext cx="527538" cy="121235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603;p42">
            <a:extLst>
              <a:ext uri="{FF2B5EF4-FFF2-40B4-BE49-F238E27FC236}">
                <a16:creationId xmlns:a16="http://schemas.microsoft.com/office/drawing/2014/main" id="{87C3BDA6-C286-E668-D1D4-752FAF929E9B}"/>
              </a:ext>
            </a:extLst>
          </p:cNvPr>
          <p:cNvSpPr txBox="1"/>
          <p:nvPr/>
        </p:nvSpPr>
        <p:spPr>
          <a:xfrm>
            <a:off x="5880226" y="2504568"/>
            <a:ext cx="2607282" cy="48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una Junta ROTACIONAL</a:t>
            </a:r>
            <a:endParaRPr lang="es-ES" sz="1600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8" name="Google Shape;1603;p42">
            <a:extLst>
              <a:ext uri="{FF2B5EF4-FFF2-40B4-BE49-F238E27FC236}">
                <a16:creationId xmlns:a16="http://schemas.microsoft.com/office/drawing/2014/main" id="{8A86AF0A-0F2D-291B-0D6D-3DD188FEF7D2}"/>
              </a:ext>
            </a:extLst>
          </p:cNvPr>
          <p:cNvSpPr txBox="1"/>
          <p:nvPr/>
        </p:nvSpPr>
        <p:spPr>
          <a:xfrm>
            <a:off x="5973264" y="3013326"/>
            <a:ext cx="1996099" cy="488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una Junta LINEAL</a:t>
            </a:r>
            <a:endParaRPr lang="es-ES" sz="1600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5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8" grpId="0"/>
      <p:bldP spid="20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Jacobiano Angular Analítico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3138E399-58F1-33A8-B083-58D01353E1EE}"/>
              </a:ext>
            </a:extLst>
          </p:cNvPr>
          <p:cNvSpPr txBox="1"/>
          <p:nvPr/>
        </p:nvSpPr>
        <p:spPr>
          <a:xfrm>
            <a:off x="229092" y="1550783"/>
            <a:ext cx="335279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de rotación previa 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utiliza la tercera columna de la matriz de rotación previa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Z</a:t>
            </a:r>
            <a:r>
              <a:rPr lang="es-ES" sz="1600" b="1" baseline="-250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i-1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F83547-E6E6-0DAC-9643-836BF15E23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514" t="21009" r="34091" b="6564"/>
          <a:stretch/>
        </p:blipFill>
        <p:spPr>
          <a:xfrm>
            <a:off x="4006446" y="1400477"/>
            <a:ext cx="1555665" cy="3641613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288A8A2-CB4F-716D-C3C8-94A161221249}"/>
              </a:ext>
            </a:extLst>
          </p:cNvPr>
          <p:cNvCxnSpPr>
            <a:cxnSpLocks/>
          </p:cNvCxnSpPr>
          <p:nvPr/>
        </p:nvCxnSpPr>
        <p:spPr>
          <a:xfrm>
            <a:off x="2832497" y="2454246"/>
            <a:ext cx="1649017" cy="103589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7B33E868-2BFA-1353-CD52-34B9DAEAE358}"/>
              </a:ext>
            </a:extLst>
          </p:cNvPr>
          <p:cNvSpPr txBox="1"/>
          <p:nvPr/>
        </p:nvSpPr>
        <p:spPr>
          <a:xfrm>
            <a:off x="236902" y="3181250"/>
            <a:ext cx="334498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posición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utiliza el vector de posición </a:t>
            </a:r>
            <a:r>
              <a:rPr lang="es-ES" sz="1600" b="1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</a:t>
            </a:r>
            <a:r>
              <a:rPr lang="es-ES" sz="1600" b="1" baseline="-250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</a:t>
            </a:r>
            <a:r>
              <a:rPr lang="es-ES" sz="1600" b="1" baseline="-250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613DD6E-A78B-6D31-A700-6F437AD6CE2F}"/>
              </a:ext>
            </a:extLst>
          </p:cNvPr>
          <p:cNvCxnSpPr>
            <a:cxnSpLocks/>
          </p:cNvCxnSpPr>
          <p:nvPr/>
        </p:nvCxnSpPr>
        <p:spPr>
          <a:xfrm>
            <a:off x="3148383" y="3743023"/>
            <a:ext cx="1236048" cy="65058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6F972886-4207-8878-8CB9-950D27D5F0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345" t="46154" r="37144" b="30115"/>
          <a:stretch/>
        </p:blipFill>
        <p:spPr>
          <a:xfrm>
            <a:off x="6459614" y="2602693"/>
            <a:ext cx="1557788" cy="1661099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384D1B8-23EE-1A03-21B3-877320131CD3}"/>
              </a:ext>
            </a:extLst>
          </p:cNvPr>
          <p:cNvCxnSpPr>
            <a:cxnSpLocks/>
          </p:cNvCxnSpPr>
          <p:nvPr/>
        </p:nvCxnSpPr>
        <p:spPr>
          <a:xfrm>
            <a:off x="7328530" y="2127209"/>
            <a:ext cx="268024" cy="54565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603;p42">
            <a:extLst>
              <a:ext uri="{FF2B5EF4-FFF2-40B4-BE49-F238E27FC236}">
                <a16:creationId xmlns:a16="http://schemas.microsoft.com/office/drawing/2014/main" id="{8AA21B7A-370A-7E9D-644A-B1A434B0CB4D}"/>
              </a:ext>
            </a:extLst>
          </p:cNvPr>
          <p:cNvSpPr txBox="1"/>
          <p:nvPr/>
        </p:nvSpPr>
        <p:spPr>
          <a:xfrm>
            <a:off x="5562109" y="1412567"/>
            <a:ext cx="3352799" cy="96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Tercera columna de la matriz de rotación previa Zi-1.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6" name="Google Shape;1603;p42">
            <a:extLst>
              <a:ext uri="{FF2B5EF4-FFF2-40B4-BE49-F238E27FC236}">
                <a16:creationId xmlns:a16="http://schemas.microsoft.com/office/drawing/2014/main" id="{FB1535AB-8C35-14F6-9C17-01A98DA549DF}"/>
              </a:ext>
            </a:extLst>
          </p:cNvPr>
          <p:cNvSpPr txBox="1"/>
          <p:nvPr/>
        </p:nvSpPr>
        <p:spPr>
          <a:xfrm>
            <a:off x="5652130" y="4193623"/>
            <a:ext cx="3352799" cy="961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jacobiano angular es igual al jacobiano lineal para una articulación prismática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9" name="Google Shape;1603;p42">
            <a:extLst>
              <a:ext uri="{FF2B5EF4-FFF2-40B4-BE49-F238E27FC236}">
                <a16:creationId xmlns:a16="http://schemas.microsoft.com/office/drawing/2014/main" id="{6ADBF191-B72B-B3D5-AC58-A1F9BD025B3B}"/>
              </a:ext>
            </a:extLst>
          </p:cNvPr>
          <p:cNvSpPr txBox="1"/>
          <p:nvPr/>
        </p:nvSpPr>
        <p:spPr>
          <a:xfrm>
            <a:off x="5405442" y="2602692"/>
            <a:ext cx="1218097" cy="12175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Junta ROTACIONAL</a:t>
            </a:r>
          </a:p>
          <a:p>
            <a:pPr algn="ctr"/>
            <a:endParaRPr lang="es-ES" sz="16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ctr"/>
            <a:endParaRPr lang="es-ES" sz="1600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22" name="Google Shape;1603;p42">
            <a:extLst>
              <a:ext uri="{FF2B5EF4-FFF2-40B4-BE49-F238E27FC236}">
                <a16:creationId xmlns:a16="http://schemas.microsoft.com/office/drawing/2014/main" id="{00B7C0A8-FFFE-9217-D3C4-02398DCC1401}"/>
              </a:ext>
            </a:extLst>
          </p:cNvPr>
          <p:cNvSpPr txBox="1"/>
          <p:nvPr/>
        </p:nvSpPr>
        <p:spPr>
          <a:xfrm>
            <a:off x="5558381" y="3749953"/>
            <a:ext cx="1266426" cy="513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ctr"/>
            <a:r>
              <a:rPr lang="es-ES" sz="16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Junta LINEAL</a:t>
            </a:r>
          </a:p>
          <a:p>
            <a:pPr algn="ctr"/>
            <a:endParaRPr lang="es-ES" sz="16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ctr"/>
            <a:endParaRPr lang="es-ES" sz="1600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7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8" grpId="0"/>
      <p:bldP spid="16" grpId="0"/>
      <p:bldP spid="19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Obtención de Velocidades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1026" name="Picture 2" descr="Manufactura Integrada por Computadora: Relación entre la Jacobiana analítica  y geométrica">
            <a:extLst>
              <a:ext uri="{FF2B5EF4-FFF2-40B4-BE49-F238E27FC236}">
                <a16:creationId xmlns:a16="http://schemas.microsoft.com/office/drawing/2014/main" id="{63A9AF5F-1805-C307-6ECD-304F0AFE5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698" y="1806556"/>
            <a:ext cx="2913221" cy="299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3138E399-58F1-33A8-B083-58D01353E1EE}"/>
              </a:ext>
            </a:extLst>
          </p:cNvPr>
          <p:cNvSpPr txBox="1"/>
          <p:nvPr/>
        </p:nvSpPr>
        <p:spPr>
          <a:xfrm>
            <a:off x="229092" y="1550783"/>
            <a:ext cx="335279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Velocidades Lineales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obtienen la velocidades lineales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288A8A2-CB4F-716D-C3C8-94A161221249}"/>
              </a:ext>
            </a:extLst>
          </p:cNvPr>
          <p:cNvCxnSpPr>
            <a:cxnSpLocks/>
          </p:cNvCxnSpPr>
          <p:nvPr/>
        </p:nvCxnSpPr>
        <p:spPr>
          <a:xfrm>
            <a:off x="2832497" y="2454246"/>
            <a:ext cx="1446426" cy="20571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7B33E868-2BFA-1353-CD52-34B9DAEAE358}"/>
              </a:ext>
            </a:extLst>
          </p:cNvPr>
          <p:cNvSpPr txBox="1"/>
          <p:nvPr/>
        </p:nvSpPr>
        <p:spPr>
          <a:xfrm>
            <a:off x="236902" y="3181250"/>
            <a:ext cx="334498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Velocidades angulares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obtienen la velocidades angulares</a:t>
            </a:r>
            <a:r>
              <a:rPr lang="es-ES" sz="1600" b="1" baseline="-250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613DD6E-A78B-6D31-A700-6F437AD6CE2F}"/>
              </a:ext>
            </a:extLst>
          </p:cNvPr>
          <p:cNvCxnSpPr>
            <a:cxnSpLocks/>
          </p:cNvCxnSpPr>
          <p:nvPr/>
        </p:nvCxnSpPr>
        <p:spPr>
          <a:xfrm>
            <a:off x="3472879" y="3821969"/>
            <a:ext cx="806044" cy="17102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603;p42">
            <a:extLst>
              <a:ext uri="{FF2B5EF4-FFF2-40B4-BE49-F238E27FC236}">
                <a16:creationId xmlns:a16="http://schemas.microsoft.com/office/drawing/2014/main" id="{90CBD726-9C2A-5032-CA17-0130A72FED24}"/>
              </a:ext>
            </a:extLst>
          </p:cNvPr>
          <p:cNvSpPr txBox="1"/>
          <p:nvPr/>
        </p:nvSpPr>
        <p:spPr>
          <a:xfrm>
            <a:off x="5008594" y="1086391"/>
            <a:ext cx="1816767" cy="49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Jacobiana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71159CB-7308-1413-8D85-1D66009D7B3D}"/>
              </a:ext>
            </a:extLst>
          </p:cNvPr>
          <p:cNvCxnSpPr>
            <a:cxnSpLocks/>
          </p:cNvCxnSpPr>
          <p:nvPr/>
        </p:nvCxnSpPr>
        <p:spPr>
          <a:xfrm>
            <a:off x="5638493" y="1623917"/>
            <a:ext cx="0" cy="134202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603;p42">
            <a:extLst>
              <a:ext uri="{FF2B5EF4-FFF2-40B4-BE49-F238E27FC236}">
                <a16:creationId xmlns:a16="http://schemas.microsoft.com/office/drawing/2014/main" id="{B5E4D9EF-7732-7D5B-FA6D-493E769A97FA}"/>
              </a:ext>
            </a:extLst>
          </p:cNvPr>
          <p:cNvSpPr txBox="1"/>
          <p:nvPr/>
        </p:nvSpPr>
        <p:spPr>
          <a:xfrm>
            <a:off x="7793019" y="2810766"/>
            <a:ext cx="1302940" cy="49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 de velocidades articulares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7B610CB-5520-D4C8-E937-4864FDE50740}"/>
              </a:ext>
            </a:extLst>
          </p:cNvPr>
          <p:cNvCxnSpPr>
            <a:cxnSpLocks/>
          </p:cNvCxnSpPr>
          <p:nvPr/>
        </p:nvCxnSpPr>
        <p:spPr>
          <a:xfrm flipH="1" flipV="1">
            <a:off x="7084919" y="3305651"/>
            <a:ext cx="708100" cy="152657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2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2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 Diferencial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Obtención de Velocidades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4" descr="Joints — Aldebaran 2.4.3.28-r2 documentation">
            <a:extLst>
              <a:ext uri="{FF2B5EF4-FFF2-40B4-BE49-F238E27FC236}">
                <a16:creationId xmlns:a16="http://schemas.microsoft.com/office/drawing/2014/main" id="{9F8872B8-B03B-B06D-075C-BD2F71809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95" y="1997356"/>
            <a:ext cx="2413275" cy="236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5FD0C57-B1FB-7861-3698-C8B97ACF7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78137"/>
            <a:ext cx="3648697" cy="3544647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93A1D4B-269A-A885-13B2-37E6C7A25115}"/>
              </a:ext>
            </a:extLst>
          </p:cNvPr>
          <p:cNvCxnSpPr>
            <a:cxnSpLocks/>
          </p:cNvCxnSpPr>
          <p:nvPr/>
        </p:nvCxnSpPr>
        <p:spPr>
          <a:xfrm>
            <a:off x="1770185" y="2368062"/>
            <a:ext cx="3810000" cy="52753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1603;p42">
            <a:extLst>
              <a:ext uri="{FF2B5EF4-FFF2-40B4-BE49-F238E27FC236}">
                <a16:creationId xmlns:a16="http://schemas.microsoft.com/office/drawing/2014/main" id="{1C9B7BC2-6155-3E56-742C-F79D4BC7A9D8}"/>
              </a:ext>
            </a:extLst>
          </p:cNvPr>
          <p:cNvSpPr txBox="1"/>
          <p:nvPr/>
        </p:nvSpPr>
        <p:spPr>
          <a:xfrm>
            <a:off x="3145444" y="2571750"/>
            <a:ext cx="1302940" cy="49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Gira alrededor del ángulo </a:t>
            </a:r>
            <a:r>
              <a:rPr lang="es-E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Yaw</a:t>
            </a:r>
            <a:endParaRPr lang="es-E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4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-Robot Antropomórfico</a:t>
            </a:r>
          </a:p>
          <a:p>
            <a:pPr marL="146050" indent="0">
              <a:buSzPts val="1300"/>
            </a:pPr>
            <a:r>
              <a:rPr lang="es-ES" dirty="0"/>
              <a:t>-Análisis de diferentes configuraciones de robots manipuladores</a:t>
            </a:r>
          </a:p>
          <a:p>
            <a:pPr marL="146050" lvl="0" indent="0">
              <a:buSzPts val="1300"/>
            </a:pP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301907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Tipos de articulaciones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E6D26148-5682-9211-A114-17112AAF0968}"/>
              </a:ext>
            </a:extLst>
          </p:cNvPr>
          <p:cNvSpPr txBox="1"/>
          <p:nvPr/>
        </p:nvSpPr>
        <p:spPr>
          <a:xfrm>
            <a:off x="237945" y="1435444"/>
            <a:ext cx="3567291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Uniones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uniones son elementos rígidos que se emplean para la conexión de las diversas articulaciones del robot. En una cadena de unión-articulación-unión, se le denomina unión de entrada al eslabón que esta más cerca de la base del robot, a la otra unión por consiguiente se le llama unión de salida. La unión de salida es la que se desplaza con respecto a la unión de entrada.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B7FE54E-B9A7-73E7-4D43-293135E33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042" y="1496307"/>
            <a:ext cx="4490856" cy="318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9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Tipos de articulaciones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E6D26148-5682-9211-A114-17112AAF0968}"/>
              </a:ext>
            </a:extLst>
          </p:cNvPr>
          <p:cNvSpPr txBox="1"/>
          <p:nvPr/>
        </p:nvSpPr>
        <p:spPr>
          <a:xfrm>
            <a:off x="237945" y="1435444"/>
            <a:ext cx="3567291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Articulaciones prismáticas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movimiento de las uniones puede ser lineal o rotacional. Las articulaciones lineales implican un movimiento deslizante o de translación de las uniones de conexión, este movimiento puede ser generado por pistones o por medio de hacer deslizar el elemento sobre un carril o guía usando dispositivos mecánicos, eléctricos o neumáticos. </a:t>
            </a:r>
          </a:p>
        </p:txBody>
      </p:sp>
      <p:pic>
        <p:nvPicPr>
          <p:cNvPr id="4098" name="Picture 2" descr="Sistemas de coordenadas - Educación Tecnológica 2 - Campus Virtual ORT">
            <a:extLst>
              <a:ext uri="{FF2B5EF4-FFF2-40B4-BE49-F238E27FC236}">
                <a16:creationId xmlns:a16="http://schemas.microsoft.com/office/drawing/2014/main" id="{3F06F62B-B65C-6090-1438-CBAEB71F8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027" y="2161744"/>
            <a:ext cx="4507157" cy="187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7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Tipos de articulaciones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E6D26148-5682-9211-A114-17112AAF0968}"/>
              </a:ext>
            </a:extLst>
          </p:cNvPr>
          <p:cNvSpPr txBox="1"/>
          <p:nvPr/>
        </p:nvSpPr>
        <p:spPr>
          <a:xfrm>
            <a:off x="373910" y="1638832"/>
            <a:ext cx="3567291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Articulaciones rotacionales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pueden distinguir tres tipos: 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•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Articulación Rotacional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el eje de rotación es perpendicular a los ejes de las dos uniones.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F05950-2940-3314-615F-3B0EDD11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940" y="1776412"/>
            <a:ext cx="26003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5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Tipos de articulaciones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E6D26148-5682-9211-A114-17112AAF0968}"/>
              </a:ext>
            </a:extLst>
          </p:cNvPr>
          <p:cNvSpPr txBox="1"/>
          <p:nvPr/>
        </p:nvSpPr>
        <p:spPr>
          <a:xfrm>
            <a:off x="373910" y="1638832"/>
            <a:ext cx="3567291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Articulaciones rotacionales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pueden distinguir tres tipos: 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•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Articulación de Torsión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la cual realiza un movimiento de torsión entre las uniones de entrada y salida, y el eje de torsión de esta articulación es paralelo al eje de las dos uniones.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8FAB2A-9838-4ABE-5461-531119926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560" y="1874227"/>
            <a:ext cx="3302163" cy="174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7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Tipos de articulaciones</a:t>
            </a: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E6D26148-5682-9211-A114-17112AAF0968}"/>
              </a:ext>
            </a:extLst>
          </p:cNvPr>
          <p:cNvSpPr txBox="1"/>
          <p:nvPr/>
        </p:nvSpPr>
        <p:spPr>
          <a:xfrm>
            <a:off x="373910" y="1638832"/>
            <a:ext cx="3567291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Articulaciones rotacionales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pueden distinguir tres tipos: 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•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Articulación de Revolución,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en este tipo el eje de rotación es paralelo al eje de la unión de entrada y perpendicular al de la unión de salida, es decir la unión de salida gira alrededor de la de entrada.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E3D2D7-07F1-696C-830D-6B5E46AFC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9177" y="1870847"/>
            <a:ext cx="3413688" cy="189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21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cilíndrico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96FEA3B8-573B-6452-2ACA-728E21BB251D}"/>
              </a:ext>
            </a:extLst>
          </p:cNvPr>
          <p:cNvSpPr txBox="1"/>
          <p:nvPr/>
        </p:nvSpPr>
        <p:spPr>
          <a:xfrm>
            <a:off x="237945" y="143544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Cilíndrico</a:t>
            </a:r>
            <a:endParaRPr lang="es-ES" sz="1600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7AA9F0B-83EB-04D2-8290-5D46E275F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649" y="1345413"/>
            <a:ext cx="3866719" cy="3459333"/>
          </a:xfrm>
          <a:prstGeom prst="rect">
            <a:avLst/>
          </a:prstGeom>
        </p:spPr>
      </p:pic>
      <p:pic>
        <p:nvPicPr>
          <p:cNvPr id="3078" name="Picture 6" descr="Técnicas de observación de la tierra (II): Geodesia - Alfa Geomatics">
            <a:extLst>
              <a:ext uri="{FF2B5EF4-FFF2-40B4-BE49-F238E27FC236}">
                <a16:creationId xmlns:a16="http://schemas.microsoft.com/office/drawing/2014/main" id="{EAE20C04-403A-DBEB-2A6F-384018425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1" y="2362266"/>
            <a:ext cx="2636877" cy="174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55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cartesiano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96FEA3B8-573B-6452-2ACA-728E21BB251D}"/>
              </a:ext>
            </a:extLst>
          </p:cNvPr>
          <p:cNvSpPr txBox="1"/>
          <p:nvPr/>
        </p:nvSpPr>
        <p:spPr>
          <a:xfrm>
            <a:off x="237945" y="143544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Cartesiano</a:t>
            </a:r>
          </a:p>
        </p:txBody>
      </p:sp>
      <p:pic>
        <p:nvPicPr>
          <p:cNvPr id="1026" name="Picture 2" descr="1.4.- Grados de Libertad – Inteligencia Artificial">
            <a:extLst>
              <a:ext uri="{FF2B5EF4-FFF2-40B4-BE49-F238E27FC236}">
                <a16:creationId xmlns:a16="http://schemas.microsoft.com/office/drawing/2014/main" id="{BF066A2E-F5E8-3A2D-EB85-9A062AC11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52" y="1597768"/>
            <a:ext cx="2818845" cy="31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atriz de rotación - Wikipedia, la enciclopedia libre">
            <a:extLst>
              <a:ext uri="{FF2B5EF4-FFF2-40B4-BE49-F238E27FC236}">
                <a16:creationId xmlns:a16="http://schemas.microsoft.com/office/drawing/2014/main" id="{AE569C14-E387-B041-DB51-53FC6A3F4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397" y="1798594"/>
            <a:ext cx="2254901" cy="24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22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Angular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96FEA3B8-573B-6452-2ACA-728E21BB251D}"/>
              </a:ext>
            </a:extLst>
          </p:cNvPr>
          <p:cNvSpPr txBox="1"/>
          <p:nvPr/>
        </p:nvSpPr>
        <p:spPr>
          <a:xfrm>
            <a:off x="237945" y="143544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Cartesiano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9644DE-5E78-9FBA-0A87-B3361A31D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444" y="1554772"/>
            <a:ext cx="3261098" cy="306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7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21510" y="1938854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Antropomórfico (RRR)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Presentan mayor destreza en su espacio de trabajo, ya que sus eslabones están unidos por tres articulaciones rotacionales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B0B8FD-5700-F66E-D366-B24191B81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06278"/>
            <a:ext cx="4275631" cy="31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09" y="1901141"/>
            <a:ext cx="6601321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de transformación Homogénea del Robot antropomórfico (RRR)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C71CDB-38C2-EF66-381C-A64E7C8487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56" t="15791"/>
          <a:stretch/>
        </p:blipFill>
        <p:spPr>
          <a:xfrm>
            <a:off x="289129" y="2896464"/>
            <a:ext cx="8480962" cy="146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AE5D48AB-05E7-EA1A-2807-09C7A6119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93851351-DAB9-4633-CBFB-523EB981C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622729E1-4CA6-96C4-B80E-F233F4B0B14B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antropomórfico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5D2756EF-C333-8A15-7AC2-5C866AAE40BF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514F399D-F251-4AC3-596C-54DE2C0FCEAD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FCDA5540-0743-839D-6FCC-E3739F279EA2}"/>
              </a:ext>
            </a:extLst>
          </p:cNvPr>
          <p:cNvSpPr txBox="1"/>
          <p:nvPr/>
        </p:nvSpPr>
        <p:spPr>
          <a:xfrm>
            <a:off x="373910" y="1520623"/>
            <a:ext cx="254738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la mano derecha</a:t>
            </a:r>
          </a:p>
        </p:txBody>
      </p:sp>
      <p:sp>
        <p:nvSpPr>
          <p:cNvPr id="56" name="Google Shape;1603;p42">
            <a:extLst>
              <a:ext uri="{FF2B5EF4-FFF2-40B4-BE49-F238E27FC236}">
                <a16:creationId xmlns:a16="http://schemas.microsoft.com/office/drawing/2014/main" id="{F355BF4F-CCCF-90CF-D921-587B951C58B5}"/>
              </a:ext>
            </a:extLst>
          </p:cNvPr>
          <p:cNvSpPr txBox="1"/>
          <p:nvPr/>
        </p:nvSpPr>
        <p:spPr>
          <a:xfrm>
            <a:off x="7209692" y="1835634"/>
            <a:ext cx="1797896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Ubicación de eje z para articulaciones rotacionales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eje z siempre se coloca en dirección perpendicular al  plano de rotación de la articulación 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05D397-389F-BD4D-FBDB-687371E3E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7" y="1996691"/>
            <a:ext cx="1321282" cy="1162005"/>
          </a:xfrm>
          <a:prstGeom prst="rect">
            <a:avLst/>
          </a:prstGeom>
        </p:spPr>
      </p:pic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FA23550A-B34C-03BE-5956-5CF03EFF986F}"/>
              </a:ext>
            </a:extLst>
          </p:cNvPr>
          <p:cNvCxnSpPr>
            <a:cxnSpLocks/>
          </p:cNvCxnSpPr>
          <p:nvPr/>
        </p:nvCxnSpPr>
        <p:spPr>
          <a:xfrm flipV="1">
            <a:off x="2012449" y="3663641"/>
            <a:ext cx="5608" cy="537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C8ABADB-EBD6-1078-01F6-06A59B96D5E8}"/>
              </a:ext>
            </a:extLst>
          </p:cNvPr>
          <p:cNvCxnSpPr>
            <a:cxnSpLocks/>
          </p:cNvCxnSpPr>
          <p:nvPr/>
        </p:nvCxnSpPr>
        <p:spPr>
          <a:xfrm flipV="1">
            <a:off x="2018057" y="3959895"/>
            <a:ext cx="438827" cy="242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BC0FD7A-C6C4-856F-5BEF-31248A866202}"/>
              </a:ext>
            </a:extLst>
          </p:cNvPr>
          <p:cNvCxnSpPr>
            <a:cxnSpLocks/>
          </p:cNvCxnSpPr>
          <p:nvPr/>
        </p:nvCxnSpPr>
        <p:spPr>
          <a:xfrm>
            <a:off x="2007247" y="4189639"/>
            <a:ext cx="285818" cy="359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D99CDA5-81C1-BF43-5B74-0DE77B8E453B}"/>
              </a:ext>
            </a:extLst>
          </p:cNvPr>
          <p:cNvSpPr txBox="1"/>
          <p:nvPr/>
        </p:nvSpPr>
        <p:spPr>
          <a:xfrm>
            <a:off x="1968914" y="4496969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0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43FACD-2F8A-0C63-35BF-22E30028DD4E}"/>
              </a:ext>
            </a:extLst>
          </p:cNvPr>
          <p:cNvSpPr txBox="1"/>
          <p:nvPr/>
        </p:nvSpPr>
        <p:spPr>
          <a:xfrm>
            <a:off x="2456884" y="3723151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0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81B4C9-C11A-DE16-21E8-6D737D181FFF}"/>
              </a:ext>
            </a:extLst>
          </p:cNvPr>
          <p:cNvSpPr txBox="1"/>
          <p:nvPr/>
        </p:nvSpPr>
        <p:spPr>
          <a:xfrm>
            <a:off x="1672508" y="3520802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0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43" name="Google Shape;1603;p42">
            <a:extLst>
              <a:ext uri="{FF2B5EF4-FFF2-40B4-BE49-F238E27FC236}">
                <a16:creationId xmlns:a16="http://schemas.microsoft.com/office/drawing/2014/main" id="{E3D1D0D8-C0BA-F087-63AB-FADA2C4B356B}"/>
              </a:ext>
            </a:extLst>
          </p:cNvPr>
          <p:cNvSpPr txBox="1"/>
          <p:nvPr/>
        </p:nvSpPr>
        <p:spPr>
          <a:xfrm>
            <a:off x="373910" y="3072385"/>
            <a:ext cx="2815668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</a:t>
            </a:r>
          </a:p>
          <a:p>
            <a:pPr algn="just"/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903893-A0F6-49B9-30EB-89A8118B7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6491" y="1867984"/>
            <a:ext cx="4078002" cy="3000058"/>
          </a:xfrm>
          <a:prstGeom prst="rect">
            <a:avLst/>
          </a:prstGeom>
        </p:spPr>
      </p:pic>
      <p:pic>
        <p:nvPicPr>
          <p:cNvPr id="13" name="Picture 2" descr="Regla de la mano derecha | Tekla User Assistance">
            <a:extLst>
              <a:ext uri="{FF2B5EF4-FFF2-40B4-BE49-F238E27FC236}">
                <a16:creationId xmlns:a16="http://schemas.microsoft.com/office/drawing/2014/main" id="{C31F458E-3B9A-0E2C-2DB3-E4739166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05" y="3602771"/>
            <a:ext cx="1126377" cy="11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69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333462" y="1921615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“Un modelo matemático de un sistema dinámico es un conjunto de ecuaciones que representan la dinámica del sistema con precisión.”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26" name="Picture 2" descr="Robots industriales en cifras: así ha aumentado su stock mundial y densidad  por región · THE LOGISTICS WORLD | Conéctate e inspírate.">
            <a:extLst>
              <a:ext uri="{FF2B5EF4-FFF2-40B4-BE49-F238E27FC236}">
                <a16:creationId xmlns:a16="http://schemas.microsoft.com/office/drawing/2014/main" id="{2B53735F-DDFD-1DF0-302F-152E3F98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1" y="1468611"/>
            <a:ext cx="3935582" cy="262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698F4BAC-A02A-67E4-4A6A-590A2E31C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E0558C3F-26B9-424D-8489-F71B0CDFB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43396B40-4ECE-B427-A96F-BBB1E7B0FD80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62597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antropomórfico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E0956893-B13A-ADE4-1553-BF3699927823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266A1107-5A63-0337-F94B-B66F90F601FC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05979C2B-087C-9AD0-DACE-FB4A6D416E56}"/>
              </a:ext>
            </a:extLst>
          </p:cNvPr>
          <p:cNvSpPr txBox="1"/>
          <p:nvPr/>
        </p:nvSpPr>
        <p:spPr>
          <a:xfrm>
            <a:off x="373910" y="1520623"/>
            <a:ext cx="254738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la mano derecha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9DFB68-FBAF-3C70-E274-27AA10804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7" y="1996691"/>
            <a:ext cx="1321282" cy="1162005"/>
          </a:xfrm>
          <a:prstGeom prst="rect">
            <a:avLst/>
          </a:prstGeom>
        </p:spPr>
      </p:pic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5553468D-4383-953F-FB88-C11DA35AD881}"/>
              </a:ext>
            </a:extLst>
          </p:cNvPr>
          <p:cNvCxnSpPr>
            <a:cxnSpLocks/>
          </p:cNvCxnSpPr>
          <p:nvPr/>
        </p:nvCxnSpPr>
        <p:spPr>
          <a:xfrm flipV="1">
            <a:off x="1629909" y="3833838"/>
            <a:ext cx="0" cy="41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A2573A8-E41A-D71E-281B-3A2F90BBFA17}"/>
              </a:ext>
            </a:extLst>
          </p:cNvPr>
          <p:cNvCxnSpPr>
            <a:cxnSpLocks/>
          </p:cNvCxnSpPr>
          <p:nvPr/>
        </p:nvCxnSpPr>
        <p:spPr>
          <a:xfrm flipV="1">
            <a:off x="1635517" y="3986321"/>
            <a:ext cx="440100" cy="268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01AA09D-353F-5ECC-1D86-0DAD67907302}"/>
              </a:ext>
            </a:extLst>
          </p:cNvPr>
          <p:cNvCxnSpPr>
            <a:cxnSpLocks/>
          </p:cNvCxnSpPr>
          <p:nvPr/>
        </p:nvCxnSpPr>
        <p:spPr>
          <a:xfrm>
            <a:off x="1624707" y="4242435"/>
            <a:ext cx="451343" cy="30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98150DA6-575A-0FE9-FFFC-64FF3C599C34}"/>
              </a:ext>
            </a:extLst>
          </p:cNvPr>
          <p:cNvSpPr txBox="1"/>
          <p:nvPr/>
        </p:nvSpPr>
        <p:spPr>
          <a:xfrm>
            <a:off x="2075617" y="4545102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0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9669FA-2EBC-8F78-6EEB-494C1A698456}"/>
              </a:ext>
            </a:extLst>
          </p:cNvPr>
          <p:cNvSpPr txBox="1"/>
          <p:nvPr/>
        </p:nvSpPr>
        <p:spPr>
          <a:xfrm>
            <a:off x="2154877" y="3797263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0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2F67717-FFAF-C672-A68D-7890E687AB6F}"/>
              </a:ext>
            </a:extLst>
          </p:cNvPr>
          <p:cNvSpPr txBox="1"/>
          <p:nvPr/>
        </p:nvSpPr>
        <p:spPr>
          <a:xfrm>
            <a:off x="1325557" y="3505610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0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43" name="Google Shape;1603;p42">
            <a:extLst>
              <a:ext uri="{FF2B5EF4-FFF2-40B4-BE49-F238E27FC236}">
                <a16:creationId xmlns:a16="http://schemas.microsoft.com/office/drawing/2014/main" id="{BA2ADF21-BCD9-0B36-0C82-AE984E5080DA}"/>
              </a:ext>
            </a:extLst>
          </p:cNvPr>
          <p:cNvSpPr txBox="1"/>
          <p:nvPr/>
        </p:nvSpPr>
        <p:spPr>
          <a:xfrm>
            <a:off x="373910" y="3072385"/>
            <a:ext cx="2815668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</a:t>
            </a:r>
          </a:p>
          <a:p>
            <a:pPr algn="just"/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F8A1148-B1C7-2F00-5054-5A1E8CCE99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606" y="1814273"/>
            <a:ext cx="4078002" cy="3000058"/>
          </a:xfrm>
          <a:prstGeom prst="rect">
            <a:avLst/>
          </a:prstGeom>
        </p:spPr>
      </p:pic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EA32FD9A-E576-9E3C-804F-7DB4856D4139}"/>
              </a:ext>
            </a:extLst>
          </p:cNvPr>
          <p:cNvSpPr txBox="1"/>
          <p:nvPr/>
        </p:nvSpPr>
        <p:spPr>
          <a:xfrm>
            <a:off x="6998676" y="1608788"/>
            <a:ext cx="199292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1 a 2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Rotación positiva de 90 grados alrededor del eje “x1” y una translación l1 sobre el eje Z1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C17ED5A-5F17-32A6-E1F8-E68FCBE13DDF}"/>
              </a:ext>
            </a:extLst>
          </p:cNvPr>
          <p:cNvSpPr txBox="1"/>
          <p:nvPr/>
        </p:nvSpPr>
        <p:spPr>
          <a:xfrm>
            <a:off x="2285890" y="4549765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1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FEBC840-4A0E-7A2C-7BBB-5955ADB0EB2C}"/>
              </a:ext>
            </a:extLst>
          </p:cNvPr>
          <p:cNvSpPr txBox="1"/>
          <p:nvPr/>
        </p:nvSpPr>
        <p:spPr>
          <a:xfrm>
            <a:off x="1528690" y="3497073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1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4ABB47E-7792-F52F-D64C-D781693A55E9}"/>
              </a:ext>
            </a:extLst>
          </p:cNvPr>
          <p:cNvSpPr txBox="1"/>
          <p:nvPr/>
        </p:nvSpPr>
        <p:spPr>
          <a:xfrm>
            <a:off x="2384019" y="3792600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1</a:t>
            </a:r>
            <a:endParaRPr lang="es-MX" dirty="0">
              <a:highlight>
                <a:srgbClr val="FFFF00"/>
              </a:highlight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5382D037-B3F4-247B-9633-3E054E9368F1}"/>
              </a:ext>
            </a:extLst>
          </p:cNvPr>
          <p:cNvCxnSpPr>
            <a:cxnSpLocks/>
          </p:cNvCxnSpPr>
          <p:nvPr/>
        </p:nvCxnSpPr>
        <p:spPr>
          <a:xfrm flipH="1" flipV="1">
            <a:off x="8068201" y="3722920"/>
            <a:ext cx="5202" cy="452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189B8E6-4454-B882-FF52-08145E2C444E}"/>
              </a:ext>
            </a:extLst>
          </p:cNvPr>
          <p:cNvCxnSpPr>
            <a:cxnSpLocks/>
          </p:cNvCxnSpPr>
          <p:nvPr/>
        </p:nvCxnSpPr>
        <p:spPr>
          <a:xfrm flipH="1">
            <a:off x="7627668" y="4176879"/>
            <a:ext cx="451343" cy="279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CCD8556-47CA-33FB-7D7A-201D9EF42BFA}"/>
              </a:ext>
            </a:extLst>
          </p:cNvPr>
          <p:cNvCxnSpPr>
            <a:cxnSpLocks/>
          </p:cNvCxnSpPr>
          <p:nvPr/>
        </p:nvCxnSpPr>
        <p:spPr>
          <a:xfrm>
            <a:off x="8068201" y="4164105"/>
            <a:ext cx="451343" cy="30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9EA557A-5495-2894-3AF9-EE5056CD79A4}"/>
              </a:ext>
            </a:extLst>
          </p:cNvPr>
          <p:cNvSpPr txBox="1"/>
          <p:nvPr/>
        </p:nvSpPr>
        <p:spPr>
          <a:xfrm>
            <a:off x="7282528" y="4293452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2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ABEB976-74D9-FABF-DA2F-EAF1278DE8F6}"/>
              </a:ext>
            </a:extLst>
          </p:cNvPr>
          <p:cNvSpPr txBox="1"/>
          <p:nvPr/>
        </p:nvSpPr>
        <p:spPr>
          <a:xfrm>
            <a:off x="8557849" y="4366493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2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BDC6F37-BCAB-B956-B9D2-1E778287AB50}"/>
              </a:ext>
            </a:extLst>
          </p:cNvPr>
          <p:cNvSpPr txBox="1"/>
          <p:nvPr/>
        </p:nvSpPr>
        <p:spPr>
          <a:xfrm>
            <a:off x="7871697" y="3359390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2</a:t>
            </a:r>
            <a:endParaRPr lang="es-MX" dirty="0">
              <a:highlight>
                <a:srgbClr val="FFFF00"/>
              </a:highlight>
            </a:endParaRPr>
          </a:p>
        </p:txBody>
      </p:sp>
      <p:pic>
        <p:nvPicPr>
          <p:cNvPr id="35" name="Picture 2" descr="Regla de la mano derecha | Tekla User Assistance">
            <a:extLst>
              <a:ext uri="{FF2B5EF4-FFF2-40B4-BE49-F238E27FC236}">
                <a16:creationId xmlns:a16="http://schemas.microsoft.com/office/drawing/2014/main" id="{58E05BA8-A0A2-C1B2-AADA-99252BFF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3" y="3590788"/>
            <a:ext cx="1126377" cy="11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5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8794E1B7-91C4-5974-A016-1981CBA61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164B4D2B-7E0F-7DC1-3D70-45DE0ED5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26C14CEA-5911-119D-D43D-37D91F27FEF5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625976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antropomórfico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076167BC-E3C3-836B-6137-C909792EB6B0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F1B17F45-CFC1-58F3-191B-A73CA3F61658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726E599B-24A7-1EAC-4BFB-C456C3AA91A7}"/>
              </a:ext>
            </a:extLst>
          </p:cNvPr>
          <p:cNvSpPr txBox="1"/>
          <p:nvPr/>
        </p:nvSpPr>
        <p:spPr>
          <a:xfrm>
            <a:off x="373910" y="1520623"/>
            <a:ext cx="2547383" cy="572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la mano derecha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67D1A8-8C0D-F983-0F26-96239B09A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7" y="1996691"/>
            <a:ext cx="1321282" cy="1162005"/>
          </a:xfrm>
          <a:prstGeom prst="rect">
            <a:avLst/>
          </a:prstGeom>
        </p:spPr>
      </p:pic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DCB297C9-D54A-9C37-553B-DA9568EBC198}"/>
              </a:ext>
            </a:extLst>
          </p:cNvPr>
          <p:cNvCxnSpPr>
            <a:cxnSpLocks/>
          </p:cNvCxnSpPr>
          <p:nvPr/>
        </p:nvCxnSpPr>
        <p:spPr>
          <a:xfrm flipV="1">
            <a:off x="1629909" y="3833838"/>
            <a:ext cx="0" cy="41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013B35F-5DE7-D1DA-9B14-89B8EAB6A877}"/>
              </a:ext>
            </a:extLst>
          </p:cNvPr>
          <p:cNvCxnSpPr>
            <a:cxnSpLocks/>
          </p:cNvCxnSpPr>
          <p:nvPr/>
        </p:nvCxnSpPr>
        <p:spPr>
          <a:xfrm flipV="1">
            <a:off x="1635517" y="3986321"/>
            <a:ext cx="440100" cy="268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D031159-72F4-BE3C-40AC-CDEE73ADCB69}"/>
              </a:ext>
            </a:extLst>
          </p:cNvPr>
          <p:cNvCxnSpPr>
            <a:cxnSpLocks/>
          </p:cNvCxnSpPr>
          <p:nvPr/>
        </p:nvCxnSpPr>
        <p:spPr>
          <a:xfrm>
            <a:off x="1624707" y="4242435"/>
            <a:ext cx="451343" cy="30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C9D3B74C-EBBB-087A-B0C2-B646DF5AD0BE}"/>
              </a:ext>
            </a:extLst>
          </p:cNvPr>
          <p:cNvSpPr txBox="1"/>
          <p:nvPr/>
        </p:nvSpPr>
        <p:spPr>
          <a:xfrm>
            <a:off x="2075617" y="4545102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0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AAF0A84-0763-D1A1-A506-E3C0386E936D}"/>
              </a:ext>
            </a:extLst>
          </p:cNvPr>
          <p:cNvSpPr txBox="1"/>
          <p:nvPr/>
        </p:nvSpPr>
        <p:spPr>
          <a:xfrm>
            <a:off x="2154877" y="3797263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0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129D0F4-09F1-8816-C268-5782827ACE1A}"/>
              </a:ext>
            </a:extLst>
          </p:cNvPr>
          <p:cNvSpPr txBox="1"/>
          <p:nvPr/>
        </p:nvSpPr>
        <p:spPr>
          <a:xfrm>
            <a:off x="1325557" y="3505610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0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43" name="Google Shape;1603;p42">
            <a:extLst>
              <a:ext uri="{FF2B5EF4-FFF2-40B4-BE49-F238E27FC236}">
                <a16:creationId xmlns:a16="http://schemas.microsoft.com/office/drawing/2014/main" id="{5ADAB0D7-C670-18EE-1C8B-33451A9CC59E}"/>
              </a:ext>
            </a:extLst>
          </p:cNvPr>
          <p:cNvSpPr txBox="1"/>
          <p:nvPr/>
        </p:nvSpPr>
        <p:spPr>
          <a:xfrm>
            <a:off x="373910" y="3072385"/>
            <a:ext cx="2815668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</a:t>
            </a:r>
          </a:p>
          <a:p>
            <a:pPr algn="just"/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4F68A7-D969-7A94-1A14-C6A5C8F131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606" y="1814273"/>
            <a:ext cx="4078002" cy="3000058"/>
          </a:xfrm>
          <a:prstGeom prst="rect">
            <a:avLst/>
          </a:prstGeom>
        </p:spPr>
      </p:pic>
      <p:sp>
        <p:nvSpPr>
          <p:cNvPr id="7" name="Google Shape;1603;p42">
            <a:extLst>
              <a:ext uri="{FF2B5EF4-FFF2-40B4-BE49-F238E27FC236}">
                <a16:creationId xmlns:a16="http://schemas.microsoft.com/office/drawing/2014/main" id="{CF31AB88-A75E-4BD6-E378-04340A58CA9D}"/>
              </a:ext>
            </a:extLst>
          </p:cNvPr>
          <p:cNvSpPr txBox="1"/>
          <p:nvPr/>
        </p:nvSpPr>
        <p:spPr>
          <a:xfrm>
            <a:off x="6998676" y="1608788"/>
            <a:ext cx="199292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2 a 3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 existe transformación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6B53227-5D48-BB9E-6B2A-6BD9909E1300}"/>
              </a:ext>
            </a:extLst>
          </p:cNvPr>
          <p:cNvSpPr txBox="1"/>
          <p:nvPr/>
        </p:nvSpPr>
        <p:spPr>
          <a:xfrm>
            <a:off x="2285890" y="4549765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1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0D7004C-B05E-30B2-61CA-5ADC5BC892DD}"/>
              </a:ext>
            </a:extLst>
          </p:cNvPr>
          <p:cNvSpPr txBox="1"/>
          <p:nvPr/>
        </p:nvSpPr>
        <p:spPr>
          <a:xfrm>
            <a:off x="1528690" y="3497073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1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AA7257C-6043-8B83-4622-3FB339ACD470}"/>
              </a:ext>
            </a:extLst>
          </p:cNvPr>
          <p:cNvSpPr txBox="1"/>
          <p:nvPr/>
        </p:nvSpPr>
        <p:spPr>
          <a:xfrm>
            <a:off x="2384019" y="3792600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1</a:t>
            </a:r>
            <a:endParaRPr lang="es-MX" dirty="0">
              <a:highlight>
                <a:srgbClr val="FFFF00"/>
              </a:highlight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0351A10-AE81-5AD0-7AD7-68A2000A5596}"/>
              </a:ext>
            </a:extLst>
          </p:cNvPr>
          <p:cNvCxnSpPr>
            <a:cxnSpLocks/>
          </p:cNvCxnSpPr>
          <p:nvPr/>
        </p:nvCxnSpPr>
        <p:spPr>
          <a:xfrm flipH="1" flipV="1">
            <a:off x="8068201" y="3722920"/>
            <a:ext cx="5202" cy="452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A91ACBB-FC92-9967-C508-BB3746E4908E}"/>
              </a:ext>
            </a:extLst>
          </p:cNvPr>
          <p:cNvCxnSpPr>
            <a:cxnSpLocks/>
          </p:cNvCxnSpPr>
          <p:nvPr/>
        </p:nvCxnSpPr>
        <p:spPr>
          <a:xfrm flipH="1">
            <a:off x="7627668" y="4176879"/>
            <a:ext cx="451343" cy="279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44FBE7D-BE73-06E6-8D5A-DE45FEE9F9F4}"/>
              </a:ext>
            </a:extLst>
          </p:cNvPr>
          <p:cNvCxnSpPr>
            <a:cxnSpLocks/>
          </p:cNvCxnSpPr>
          <p:nvPr/>
        </p:nvCxnSpPr>
        <p:spPr>
          <a:xfrm>
            <a:off x="8068201" y="4164105"/>
            <a:ext cx="451343" cy="30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A4C798C-8DE7-ED03-6136-2A95F9C7E0DC}"/>
              </a:ext>
            </a:extLst>
          </p:cNvPr>
          <p:cNvSpPr txBox="1"/>
          <p:nvPr/>
        </p:nvSpPr>
        <p:spPr>
          <a:xfrm>
            <a:off x="7282528" y="4293452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2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0CC3379-BB7F-5EEC-167C-2CA043BA48D7}"/>
              </a:ext>
            </a:extLst>
          </p:cNvPr>
          <p:cNvSpPr txBox="1"/>
          <p:nvPr/>
        </p:nvSpPr>
        <p:spPr>
          <a:xfrm>
            <a:off x="8557849" y="4366493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2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2FC1CA1-9841-4A11-FD4C-971BEC615F4C}"/>
              </a:ext>
            </a:extLst>
          </p:cNvPr>
          <p:cNvSpPr txBox="1"/>
          <p:nvPr/>
        </p:nvSpPr>
        <p:spPr>
          <a:xfrm>
            <a:off x="7871697" y="3359390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2</a:t>
            </a:r>
            <a:endParaRPr lang="es-MX" dirty="0">
              <a:highlight>
                <a:srgbClr val="FFFF00"/>
              </a:highlight>
            </a:endParaRPr>
          </a:p>
        </p:txBody>
      </p:sp>
      <p:pic>
        <p:nvPicPr>
          <p:cNvPr id="35" name="Picture 2" descr="Regla de la mano derecha | Tekla User Assistance">
            <a:extLst>
              <a:ext uri="{FF2B5EF4-FFF2-40B4-BE49-F238E27FC236}">
                <a16:creationId xmlns:a16="http://schemas.microsoft.com/office/drawing/2014/main" id="{D9ECB8AA-39A4-05B9-0C95-2F4CD24DE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33" y="3590788"/>
            <a:ext cx="1126377" cy="11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95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2 (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transformaciones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2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lineal y angular para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configuraciones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F07B65-3F4A-5817-7B59-737F3E14B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074" y="2412917"/>
            <a:ext cx="2666793" cy="1961876"/>
          </a:xfrm>
          <a:prstGeom prst="rect">
            <a:avLst/>
          </a:prstGeom>
        </p:spPr>
      </p:pic>
      <p:sp>
        <p:nvSpPr>
          <p:cNvPr id="4" name="Google Shape;1603;p42">
            <a:extLst>
              <a:ext uri="{FF2B5EF4-FFF2-40B4-BE49-F238E27FC236}">
                <a16:creationId xmlns:a16="http://schemas.microsoft.com/office/drawing/2014/main" id="{AB5122BD-AC84-A831-A959-CF27359640A5}"/>
              </a:ext>
            </a:extLst>
          </p:cNvPr>
          <p:cNvSpPr txBox="1"/>
          <p:nvPr/>
        </p:nvSpPr>
        <p:spPr>
          <a:xfrm>
            <a:off x="1124890" y="4293167"/>
            <a:ext cx="2936836" cy="40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ANTROPOMÓRFICO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(3GDL)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EB5B4F1-8DCD-BF4E-D967-18691AF55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2275" y="2368564"/>
            <a:ext cx="2327056" cy="2006230"/>
          </a:xfrm>
          <a:prstGeom prst="rect">
            <a:avLst/>
          </a:prstGeom>
        </p:spPr>
      </p:pic>
      <p:sp>
        <p:nvSpPr>
          <p:cNvPr id="6" name="Google Shape;1603;p42">
            <a:extLst>
              <a:ext uri="{FF2B5EF4-FFF2-40B4-BE49-F238E27FC236}">
                <a16:creationId xmlns:a16="http://schemas.microsoft.com/office/drawing/2014/main" id="{209BB35F-33A7-7DA9-12AD-054405F86035}"/>
              </a:ext>
            </a:extLst>
          </p:cNvPr>
          <p:cNvSpPr txBox="1"/>
          <p:nvPr/>
        </p:nvSpPr>
        <p:spPr>
          <a:xfrm>
            <a:off x="5256134" y="4293167"/>
            <a:ext cx="2327056" cy="40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PLANAR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(3GDL)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5111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2 (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transformaciones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8482" y="1583097"/>
            <a:ext cx="8763167" cy="1784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las matrices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homogéneas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locales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globales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configuración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realizar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comparativo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resultados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obtenidos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comparativo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Subir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537592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-Obtención de velocidades lineales y angulares a partir de los Jacobianos en Matlab</a:t>
            </a: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26673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295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221510" y="1938854"/>
            <a:ext cx="4080859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planar de 2gdl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Está conformado por dos articulaciones rotacionales. El sistema de referencia fijo (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Xo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Yo,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Zo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 se coloca en la base del robot, de tal forma que el eje </a:t>
            </a:r>
            <a:r>
              <a:rPr lang="es-ES" sz="1600" dirty="0" err="1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Zo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es perpendicular al plano de la imagen.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439D44D-C80D-FB46-E227-42B9FAC3B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909" y="1356329"/>
            <a:ext cx="3999870" cy="344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491142" y="1938854"/>
            <a:ext cx="2439628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Matrices Homogéneas del Robot planar de 2gdl (RR)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806A57-E12A-A961-4BCE-4624984E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698" y="1938854"/>
            <a:ext cx="4819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6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491142" y="1938854"/>
            <a:ext cx="3494704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Ejercicio</a:t>
            </a:r>
          </a:p>
          <a:p>
            <a:pPr algn="just"/>
            <a:r>
              <a:rPr lang="es-E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Calcular la matriz de transformación homogénea del robot de 2gdl RR 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5E2C51A-700A-12C1-39E8-3075C2E2F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48" y="1938854"/>
            <a:ext cx="4819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09" y="1901141"/>
            <a:ext cx="6601321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Matriz de transformación Homogénea del Robot planar de 2gdl (RR)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64E39F-28B9-9992-72E7-7132AC616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53" y="2571750"/>
            <a:ext cx="7357136" cy="177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16043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Cinemática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Configuraciones de Robots Manipuladores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6" name="Google Shape;1603;p42"/>
          <p:cNvSpPr txBox="1"/>
          <p:nvPr/>
        </p:nvSpPr>
        <p:spPr>
          <a:xfrm>
            <a:off x="373910" y="1901141"/>
            <a:ext cx="4360624" cy="1623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Cinemática Directa del Robot planar de 2gdl (RR)</a:t>
            </a:r>
          </a:p>
        </p:txBody>
      </p: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517694-9F00-B006-61A3-F715F8A40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05" y="2633069"/>
            <a:ext cx="8579793" cy="19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10973</TotalTime>
  <Words>1320</Words>
  <Application>Microsoft Office PowerPoint</Application>
  <PresentationFormat>Presentación en pantalla (16:9)</PresentationFormat>
  <Paragraphs>300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0" baseType="lpstr">
      <vt:lpstr>Anton</vt:lpstr>
      <vt:lpstr>Fira Sans Condensed Light</vt:lpstr>
      <vt:lpstr>Arial</vt:lpstr>
      <vt:lpstr>Rajdhani</vt:lpstr>
      <vt:lpstr>Advent Pro Light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277</cp:revision>
  <dcterms:modified xsi:type="dcterms:W3CDTF">2025-02-19T22:12:36Z</dcterms:modified>
</cp:coreProperties>
</file>