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42"/>
  </p:notesMasterIdLst>
  <p:sldIdLst>
    <p:sldId id="256" r:id="rId2"/>
    <p:sldId id="357" r:id="rId3"/>
    <p:sldId id="358" r:id="rId4"/>
    <p:sldId id="422" r:id="rId5"/>
    <p:sldId id="415" r:id="rId6"/>
    <p:sldId id="416" r:id="rId7"/>
    <p:sldId id="417" r:id="rId8"/>
    <p:sldId id="418" r:id="rId9"/>
    <p:sldId id="419" r:id="rId10"/>
    <p:sldId id="423" r:id="rId11"/>
    <p:sldId id="430" r:id="rId12"/>
    <p:sldId id="464" r:id="rId13"/>
    <p:sldId id="465" r:id="rId14"/>
    <p:sldId id="435" r:id="rId15"/>
    <p:sldId id="445" r:id="rId16"/>
    <p:sldId id="437" r:id="rId17"/>
    <p:sldId id="438" r:id="rId18"/>
    <p:sldId id="439" r:id="rId19"/>
    <p:sldId id="440" r:id="rId20"/>
    <p:sldId id="429" r:id="rId21"/>
    <p:sldId id="441" r:id="rId22"/>
    <p:sldId id="442" r:id="rId23"/>
    <p:sldId id="443" r:id="rId24"/>
    <p:sldId id="424" r:id="rId25"/>
    <p:sldId id="425" r:id="rId26"/>
    <p:sldId id="444" r:id="rId27"/>
    <p:sldId id="426" r:id="rId28"/>
    <p:sldId id="427" r:id="rId29"/>
    <p:sldId id="428" r:id="rId30"/>
    <p:sldId id="364" r:id="rId31"/>
    <p:sldId id="446" r:id="rId32"/>
    <p:sldId id="448" r:id="rId33"/>
    <p:sldId id="449" r:id="rId34"/>
    <p:sldId id="450" r:id="rId35"/>
    <p:sldId id="459" r:id="rId36"/>
    <p:sldId id="460" r:id="rId37"/>
    <p:sldId id="461" r:id="rId38"/>
    <p:sldId id="462" r:id="rId39"/>
    <p:sldId id="451" r:id="rId40"/>
    <p:sldId id="280" r:id="rId41"/>
  </p:sldIdLst>
  <p:sldSz cx="9144000" cy="5143500" type="screen16x9"/>
  <p:notesSz cx="6858000" cy="9144000"/>
  <p:embeddedFontLst>
    <p:embeddedFont>
      <p:font typeface="Advent Pro Light" panose="020B0604020202020204" charset="0"/>
      <p:regular r:id="rId43"/>
      <p:bold r:id="rId44"/>
    </p:embeddedFont>
    <p:embeddedFont>
      <p:font typeface="Anton" pitchFamily="2" charset="0"/>
      <p:regular r:id="rId45"/>
    </p:embeddedFont>
    <p:embeddedFont>
      <p:font typeface="Cambria Math" panose="02040503050406030204" pitchFamily="18" charset="0"/>
      <p:regular r:id="rId46"/>
    </p:embeddedFont>
    <p:embeddedFont>
      <p:font typeface="Fira Sans Condensed Light" panose="020B0403050000020004" pitchFamily="34" charset="0"/>
      <p:regular r:id="rId47"/>
      <p:bold r:id="rId48"/>
      <p:italic r:id="rId49"/>
      <p:boldItalic r:id="rId50"/>
    </p:embeddedFont>
    <p:embeddedFont>
      <p:font typeface="Rajdhani" panose="020B060402020202020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89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034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8454ACEA-908C-F6DF-247F-0B72C332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8FDC30FA-39C5-E975-6D43-553BBF90E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72E7E687-A563-562A-140C-D25BEE999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91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9D3DE078-00D5-871A-3BE2-43AE0414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BF4D963-EC05-0819-A9B3-1B868B415D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EB89FAF1-E0DE-39D0-C94C-42C4E439E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491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45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452DF16-79DE-7B85-1EF8-6E09671F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F42792B4-B8A8-9EED-7917-31BDEF3854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A933FFA8-2D66-7C24-FD23-25F1EB331E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379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15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568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735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31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068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21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597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101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48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452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437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247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626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07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756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168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681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902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447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244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696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85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73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0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47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52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93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1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55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0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gif"/><Relationship Id="rId4" Type="http://schemas.openxmlformats.org/officeDocument/2006/relationships/image" Target="../media/image49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TE3001B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Fundamentos de Robótica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13 de Febrero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Velocidad Lineal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33234" y="1455357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Concepto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 lineal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define como la tasa de cambio del desplazamiento lineal. El desplazamiento lineal de una partícula se puede dar de la siguiente manera: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88179B-EB1D-DC2C-5DDB-DCEA0F27C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35" y="3362189"/>
            <a:ext cx="1335352" cy="1056542"/>
          </a:xfrm>
          <a:prstGeom prst="rect">
            <a:avLst/>
          </a:prstGeom>
        </p:spPr>
      </p:pic>
      <p:pic>
        <p:nvPicPr>
          <p:cNvPr id="5" name="Picture 4" descr="Relación entre las magnitudes angulares y lineales">
            <a:extLst>
              <a:ext uri="{FF2B5EF4-FFF2-40B4-BE49-F238E27FC236}">
                <a16:creationId xmlns:a16="http://schemas.microsoft.com/office/drawing/2014/main" id="{ECE3B850-C31C-B084-3332-D4FD00B7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327" y="1835514"/>
            <a:ext cx="4047263" cy="216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33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Velocidad Angular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33234" y="1455357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Concepto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 angular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define como la tasa a la que cambia su desplazamiento angular.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90FE65-BC34-1C87-5809-0AEABEE69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80" y="2586809"/>
            <a:ext cx="1472987" cy="1035947"/>
          </a:xfrm>
          <a:prstGeom prst="rect">
            <a:avLst/>
          </a:prstGeom>
        </p:spPr>
      </p:pic>
      <p:sp>
        <p:nvSpPr>
          <p:cNvPr id="6" name="Google Shape;1603;p42">
            <a:extLst>
              <a:ext uri="{FF2B5EF4-FFF2-40B4-BE49-F238E27FC236}">
                <a16:creationId xmlns:a16="http://schemas.microsoft.com/office/drawing/2014/main" id="{DFB6DDA2-A8A5-C1E2-FD53-1BB4CC1A00A2}"/>
              </a:ext>
            </a:extLst>
          </p:cNvPr>
          <p:cNvSpPr txBox="1"/>
          <p:nvPr/>
        </p:nvSpPr>
        <p:spPr>
          <a:xfrm>
            <a:off x="4314093" y="2487540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relación entre l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 velocidad lineal y angular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un cuerpo que se mueve en una movimiento circular uniforme es dado por: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883E5D-3AD6-1A39-AFD1-8B7F39C18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348" y="3996469"/>
            <a:ext cx="1124360" cy="5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3274190-A82F-4C28-F670-6977CDE6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5ED51C0F-8456-6811-75A3-E62878E39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17294A66-A7C8-5B47-50E9-87C823C28384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Velocidad Angular y lineal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799E3B37-A40A-9E66-41EA-D2811A97BB16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>
            <a:extLst>
              <a:ext uri="{FF2B5EF4-FFF2-40B4-BE49-F238E27FC236}">
                <a16:creationId xmlns:a16="http://schemas.microsoft.com/office/drawing/2014/main" id="{2718EA09-9BA1-143B-C8DD-17938462747A}"/>
              </a:ext>
            </a:extLst>
          </p:cNvPr>
          <p:cNvSpPr txBox="1"/>
          <p:nvPr/>
        </p:nvSpPr>
        <p:spPr>
          <a:xfrm>
            <a:off x="233234" y="1455357"/>
            <a:ext cx="8158542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 1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ruedas de un automóvil tienen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60 cm de diámetro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Calcular con qué velocidad angular giran cuando el automóvil se desplaza 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72 km/h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7DFBFC1D-F102-C4B9-80DF-A61B44A327F8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E80820-8D5B-CC56-D0B8-F5C66154C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302" y="2460335"/>
            <a:ext cx="4119667" cy="23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3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D040B9D4-1AFE-B638-4E09-CC0883E5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CB299351-88EB-5749-22A3-D55D53E5E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4BEFFBE7-A7BD-6877-F007-A94A7C92C392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Velocidad Angular y lineal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A3FB3CD-C514-0361-5C35-AC7E4194EFA7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>
            <a:extLst>
              <a:ext uri="{FF2B5EF4-FFF2-40B4-BE49-F238E27FC236}">
                <a16:creationId xmlns:a16="http://schemas.microsoft.com/office/drawing/2014/main" id="{CB91BAC7-AA68-9B11-1AD6-13E7629A3CAA}"/>
              </a:ext>
            </a:extLst>
          </p:cNvPr>
          <p:cNvSpPr txBox="1"/>
          <p:nvPr/>
        </p:nvSpPr>
        <p:spPr>
          <a:xfrm>
            <a:off x="233234" y="1455357"/>
            <a:ext cx="8158542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 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automóvil recorre con velocidad constante una circunferencia de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50cm de radio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con una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frecuencia de 10Hz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Determina el periodo (T), la velocidad angular y la velocidad lineal</a:t>
            </a:r>
          </a:p>
        </p:txBody>
      </p: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00CD8EF6-142F-691B-F62B-A8C867E78C58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0809F4-D047-B225-6E73-2212632DC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90"/>
          <a:stretch/>
        </p:blipFill>
        <p:spPr>
          <a:xfrm>
            <a:off x="1257083" y="2755385"/>
            <a:ext cx="6629834" cy="13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3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Velocidad Angular y lineal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33234" y="1455357"/>
            <a:ext cx="8158542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Ejercicio 1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 rueda de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50cm de radio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gira a 180 r.p.m.. Calcula: </a:t>
            </a:r>
          </a:p>
          <a:p>
            <a:pPr algn="just"/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El módulo de la velocidad angular en rad/s</a:t>
            </a: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B) El módulo de la velocidad lineal en su borde en m/s</a:t>
            </a: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C) Su frecuencia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58FFE99-57FD-D4C0-0690-A2F8BCA00A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9" t="13170"/>
          <a:stretch/>
        </p:blipFill>
        <p:spPr>
          <a:xfrm>
            <a:off x="373909" y="3622756"/>
            <a:ext cx="2580219" cy="9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2428BCAA-5C2C-7381-983B-F21756253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67CAF859-A7F0-94B3-D264-D2761CB4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8B658AC5-B04B-34F8-10BA-5F48AC6B459D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Directa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D616398E-8451-07CB-655A-71F49E4D24D2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2994FBE3-B4DB-1A28-460C-99A7EA1E4007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1D1B79-412C-DE49-E61A-BA2F38D461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28" b="5992"/>
          <a:stretch/>
        </p:blipFill>
        <p:spPr>
          <a:xfrm>
            <a:off x="7010399" y="3026591"/>
            <a:ext cx="1975765" cy="19430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1D7A9B-BC9F-CFEF-EE66-2FA038336E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1" t="3033" b="2293"/>
          <a:stretch/>
        </p:blipFill>
        <p:spPr>
          <a:xfrm>
            <a:off x="169558" y="1524461"/>
            <a:ext cx="6733563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9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Directa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DC9FD4-506A-1D3E-20C5-18AAEDE009A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lum bright="-40000" contrast="70000"/>
          </a:blip>
          <a:stretch>
            <a:fillRect/>
          </a:stretch>
        </p:blipFill>
        <p:spPr>
          <a:xfrm>
            <a:off x="1141488" y="1530502"/>
            <a:ext cx="6861024" cy="130321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3074" name="Picture 2" descr="Cinemática Directa de un manipulador SCARA de 3GDL – Robot-Tronic NXT">
            <a:extLst>
              <a:ext uri="{FF2B5EF4-FFF2-40B4-BE49-F238E27FC236}">
                <a16:creationId xmlns:a16="http://schemas.microsoft.com/office/drawing/2014/main" id="{76FD27A9-7227-7EA8-3F04-2B674B84E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978136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4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Método de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Denavit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-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Hartenberg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5E8A6F-F837-31FC-8750-38B334117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7" y="1774119"/>
            <a:ext cx="6715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7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Método de 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Denavit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-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Hartenberg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5A4A8F-BEE7-804A-3877-3236D9EA5EE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40000" contrast="70000"/>
          </a:blip>
          <a:stretch>
            <a:fillRect/>
          </a:stretch>
        </p:blipFill>
        <p:spPr>
          <a:xfrm>
            <a:off x="950614" y="1747663"/>
            <a:ext cx="724277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64473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Matriz de Transformación Homogénea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03;p42">
            <a:extLst>
              <a:ext uri="{FF2B5EF4-FFF2-40B4-BE49-F238E27FC236}">
                <a16:creationId xmlns:a16="http://schemas.microsoft.com/office/drawing/2014/main" id="{D5E817C6-2681-F111-6BE7-AC845A8B68D9}"/>
              </a:ext>
            </a:extLst>
          </p:cNvPr>
          <p:cNvSpPr txBox="1"/>
          <p:nvPr/>
        </p:nvSpPr>
        <p:spPr>
          <a:xfrm>
            <a:off x="233234" y="1455357"/>
            <a:ext cx="8158542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se obtiene?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matriz de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homogénea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relaciona dos sistemas de coordenadas y se define mediante la transformación canónica establecida por los parámetros DH.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E69066-6AEA-9B79-7C70-AD8BBD112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9" y="3413569"/>
            <a:ext cx="5591175" cy="12858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ED3272-1A35-5AD5-B878-EB9B0B5A9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011" y="3413568"/>
            <a:ext cx="3369879" cy="1285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718A4B-D17B-5A20-3F09-C18D4806EC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2847"/>
          <a:stretch/>
        </p:blipFill>
        <p:spPr>
          <a:xfrm>
            <a:off x="3312380" y="2542119"/>
            <a:ext cx="2000250" cy="7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123926" y="1455357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Objetivo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objetivo de la  cinemática diferencial (velocidad) es establecer las relaciones entre las velocidades de las articulaciones y las velocidades lineares y angulares del efector final 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Partes de un brazo robótico industrial">
            <a:extLst>
              <a:ext uri="{FF2B5EF4-FFF2-40B4-BE49-F238E27FC236}">
                <a16:creationId xmlns:a16="http://schemas.microsoft.com/office/drawing/2014/main" id="{68A6AFE3-5852-30CA-7E27-0D97C4E7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54" y="1716522"/>
            <a:ext cx="4623920" cy="308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1D950FFD-A647-D292-9360-7AC7FEA73121}"/>
              </a:ext>
            </a:extLst>
          </p:cNvPr>
          <p:cNvSpPr txBox="1"/>
          <p:nvPr/>
        </p:nvSpPr>
        <p:spPr>
          <a:xfrm>
            <a:off x="5114141" y="3500603"/>
            <a:ext cx="420207" cy="63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q1</a:t>
            </a:r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A2C21D85-9C03-065A-1B85-D85DFA27BFAF}"/>
              </a:ext>
            </a:extLst>
          </p:cNvPr>
          <p:cNvSpPr txBox="1"/>
          <p:nvPr/>
        </p:nvSpPr>
        <p:spPr>
          <a:xfrm>
            <a:off x="5500234" y="2095434"/>
            <a:ext cx="420207" cy="63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q2</a:t>
            </a:r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DAAFB769-46E5-A195-8CCD-8CA96646E802}"/>
              </a:ext>
            </a:extLst>
          </p:cNvPr>
          <p:cNvSpPr txBox="1"/>
          <p:nvPr/>
        </p:nvSpPr>
        <p:spPr>
          <a:xfrm>
            <a:off x="7214317" y="1568504"/>
            <a:ext cx="420207" cy="639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q3</a:t>
            </a:r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603;p42">
                <a:extLst>
                  <a:ext uri="{FF2B5EF4-FFF2-40B4-BE49-F238E27FC236}">
                    <a16:creationId xmlns:a16="http://schemas.microsoft.com/office/drawing/2014/main" id="{AA5BA9C1-B92F-1A75-559E-385F9CB96DBB}"/>
                  </a:ext>
                </a:extLst>
              </p:cNvPr>
              <p:cNvSpPr txBox="1"/>
              <p:nvPr/>
            </p:nvSpPr>
            <p:spPr>
              <a:xfrm>
                <a:off x="8128430" y="2345828"/>
                <a:ext cx="942874" cy="1777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182875" rIns="91425" bIns="0" anchor="t" anchorCtr="0"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sz="16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1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𝒛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nor/>
                                </m:rPr>
                                <a:rPr lang="es-ES" sz="16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s-ES" sz="9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1600" b="1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1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𝞱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6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𝟇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16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𝞿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ES" sz="1600" dirty="0">
                  <a:solidFill>
                    <a:srgbClr val="FF0000"/>
                  </a:solidFill>
                  <a:latin typeface="Fira Sans Condensed Light" panose="020B060402020202020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Google Shape;1603;p42">
                <a:extLst>
                  <a:ext uri="{FF2B5EF4-FFF2-40B4-BE49-F238E27FC236}">
                    <a16:creationId xmlns:a16="http://schemas.microsoft.com/office/drawing/2014/main" id="{AA5BA9C1-B92F-1A75-559E-385F9CB9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30" y="2345828"/>
                <a:ext cx="942874" cy="1777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3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4" grpId="0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462764"/>
            <a:ext cx="4080859" cy="88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Desarrollo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Partimos de la cinemática directa 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DA4A9F-B6BF-ACA2-C173-981DD19604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28" b="5992"/>
          <a:stretch/>
        </p:blipFill>
        <p:spPr>
          <a:xfrm>
            <a:off x="5079760" y="2167535"/>
            <a:ext cx="2540240" cy="2498225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13B329B-0142-1E8D-D44A-01BC7C65F637}"/>
              </a:ext>
            </a:extLst>
          </p:cNvPr>
          <p:cNvSpPr/>
          <p:nvPr/>
        </p:nvSpPr>
        <p:spPr>
          <a:xfrm>
            <a:off x="5467236" y="2275988"/>
            <a:ext cx="480645" cy="10797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3B468D-0F7C-929C-65B1-505BDE0FDC81}"/>
              </a:ext>
            </a:extLst>
          </p:cNvPr>
          <p:cNvSpPr/>
          <p:nvPr/>
        </p:nvSpPr>
        <p:spPr>
          <a:xfrm>
            <a:off x="5467235" y="3416647"/>
            <a:ext cx="480645" cy="11951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855D68-9454-8275-4D22-42BCD973F3A1}"/>
              </a:ext>
            </a:extLst>
          </p:cNvPr>
          <p:cNvCxnSpPr/>
          <p:nvPr/>
        </p:nvCxnSpPr>
        <p:spPr>
          <a:xfrm flipH="1">
            <a:off x="4176468" y="2868490"/>
            <a:ext cx="1184031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E7DF0208-361D-EC49-78C3-B3D15D0CEC95}"/>
              </a:ext>
            </a:extLst>
          </p:cNvPr>
          <p:cNvSpPr txBox="1"/>
          <p:nvPr/>
        </p:nvSpPr>
        <p:spPr>
          <a:xfrm>
            <a:off x="2100254" y="2571750"/>
            <a:ext cx="2076214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Translación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74E610-671F-EEC2-018A-02D09B216F33}"/>
              </a:ext>
            </a:extLst>
          </p:cNvPr>
          <p:cNvCxnSpPr/>
          <p:nvPr/>
        </p:nvCxnSpPr>
        <p:spPr>
          <a:xfrm flipH="1">
            <a:off x="4176468" y="4039324"/>
            <a:ext cx="1184031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03;p42">
            <a:extLst>
              <a:ext uri="{FF2B5EF4-FFF2-40B4-BE49-F238E27FC236}">
                <a16:creationId xmlns:a16="http://schemas.microsoft.com/office/drawing/2014/main" id="{62DA3B12-EC52-C7CC-9760-0C3058B29F43}"/>
              </a:ext>
            </a:extLst>
          </p:cNvPr>
          <p:cNvSpPr txBox="1"/>
          <p:nvPr/>
        </p:nvSpPr>
        <p:spPr>
          <a:xfrm>
            <a:off x="2100254" y="3747267"/>
            <a:ext cx="2076214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orientación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7DE92806-3122-6665-2AEB-405DC475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98" y="2129906"/>
            <a:ext cx="3058453" cy="1478406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462764"/>
            <a:ext cx="8031536" cy="90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Diferenciación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cinemática diferencial directa es la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derivada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respecto al tiempo de la cinemática directa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13B329B-0142-1E8D-D44A-01BC7C65F637}"/>
              </a:ext>
            </a:extLst>
          </p:cNvPr>
          <p:cNvSpPr/>
          <p:nvPr/>
        </p:nvSpPr>
        <p:spPr>
          <a:xfrm>
            <a:off x="5467236" y="2275987"/>
            <a:ext cx="576376" cy="1140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855D68-9454-8275-4D22-42BCD973F3A1}"/>
              </a:ext>
            </a:extLst>
          </p:cNvPr>
          <p:cNvCxnSpPr/>
          <p:nvPr/>
        </p:nvCxnSpPr>
        <p:spPr>
          <a:xfrm flipH="1">
            <a:off x="4176468" y="2868490"/>
            <a:ext cx="1184031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E7DF0208-361D-EC49-78C3-B3D15D0CEC95}"/>
              </a:ext>
            </a:extLst>
          </p:cNvPr>
          <p:cNvSpPr txBox="1"/>
          <p:nvPr/>
        </p:nvSpPr>
        <p:spPr>
          <a:xfrm>
            <a:off x="2100254" y="2571750"/>
            <a:ext cx="2076214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velocidad lineal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74E610-671F-EEC2-018A-02D09B216F33}"/>
              </a:ext>
            </a:extLst>
          </p:cNvPr>
          <p:cNvCxnSpPr>
            <a:cxnSpLocks/>
          </p:cNvCxnSpPr>
          <p:nvPr/>
        </p:nvCxnSpPr>
        <p:spPr>
          <a:xfrm flipH="1">
            <a:off x="4176468" y="3608312"/>
            <a:ext cx="1578956" cy="43101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603;p42">
            <a:extLst>
              <a:ext uri="{FF2B5EF4-FFF2-40B4-BE49-F238E27FC236}">
                <a16:creationId xmlns:a16="http://schemas.microsoft.com/office/drawing/2014/main" id="{62DA3B12-EC52-C7CC-9760-0C3058B29F43}"/>
              </a:ext>
            </a:extLst>
          </p:cNvPr>
          <p:cNvSpPr txBox="1"/>
          <p:nvPr/>
        </p:nvSpPr>
        <p:spPr>
          <a:xfrm>
            <a:off x="2100254" y="3747267"/>
            <a:ext cx="2076214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velocidad de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ángular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A637C3-4E29-F096-EAF4-AFC1A598AF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46"/>
          <a:stretch/>
        </p:blipFill>
        <p:spPr>
          <a:xfrm>
            <a:off x="783081" y="2902062"/>
            <a:ext cx="740919" cy="1029169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2FA949-2CC0-966F-722D-DB20E65700F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339482" y="2891758"/>
            <a:ext cx="760772" cy="30462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206157-8613-79E8-C15A-139AB2B63FD5}"/>
              </a:ext>
            </a:extLst>
          </p:cNvPr>
          <p:cNvCxnSpPr>
            <a:cxnSpLocks/>
          </p:cNvCxnSpPr>
          <p:nvPr/>
        </p:nvCxnSpPr>
        <p:spPr>
          <a:xfrm flipH="1" flipV="1">
            <a:off x="1339482" y="3671878"/>
            <a:ext cx="760772" cy="40308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CD223A-A8AB-527F-FE97-F3F32A22D87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40000" contrast="70000"/>
          </a:blip>
          <a:stretch>
            <a:fillRect/>
          </a:stretch>
        </p:blipFill>
        <p:spPr>
          <a:xfrm>
            <a:off x="2656655" y="2923550"/>
            <a:ext cx="4599160" cy="1222218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427921"/>
            <a:ext cx="8031536" cy="90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Diferenciación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Jacobiano establece la relación entre las velocidades articulares y la velocidad linear y angular en el extremo o efector final del robot, expresadas en el sistema inercial del robot.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E7DF0208-361D-EC49-78C3-B3D15D0CEC95}"/>
              </a:ext>
            </a:extLst>
          </p:cNvPr>
          <p:cNvSpPr txBox="1"/>
          <p:nvPr/>
        </p:nvSpPr>
        <p:spPr>
          <a:xfrm>
            <a:off x="5922079" y="4381248"/>
            <a:ext cx="1120169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Jacobiano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2FA949-2CC0-966F-722D-DB20E65700F6}"/>
              </a:ext>
            </a:extLst>
          </p:cNvPr>
          <p:cNvCxnSpPr>
            <a:cxnSpLocks/>
          </p:cNvCxnSpPr>
          <p:nvPr/>
        </p:nvCxnSpPr>
        <p:spPr>
          <a:xfrm>
            <a:off x="5905807" y="3884399"/>
            <a:ext cx="366039" cy="70657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206157-8613-79E8-C15A-139AB2B63FD5}"/>
              </a:ext>
            </a:extLst>
          </p:cNvPr>
          <p:cNvCxnSpPr>
            <a:cxnSpLocks/>
          </p:cNvCxnSpPr>
          <p:nvPr/>
        </p:nvCxnSpPr>
        <p:spPr>
          <a:xfrm flipH="1" flipV="1">
            <a:off x="4856405" y="2606724"/>
            <a:ext cx="760772" cy="40308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603;p42">
            <a:extLst>
              <a:ext uri="{FF2B5EF4-FFF2-40B4-BE49-F238E27FC236}">
                <a16:creationId xmlns:a16="http://schemas.microsoft.com/office/drawing/2014/main" id="{E4816F3E-3144-9BB2-5846-F916431AA50B}"/>
              </a:ext>
            </a:extLst>
          </p:cNvPr>
          <p:cNvSpPr txBox="1"/>
          <p:nvPr/>
        </p:nvSpPr>
        <p:spPr>
          <a:xfrm>
            <a:off x="3352799" y="2279357"/>
            <a:ext cx="1570123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 lineal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2663A7E-1E02-C746-DC8C-A71A4E8A69D6}"/>
              </a:ext>
            </a:extLst>
          </p:cNvPr>
          <p:cNvCxnSpPr>
            <a:cxnSpLocks/>
          </p:cNvCxnSpPr>
          <p:nvPr/>
        </p:nvCxnSpPr>
        <p:spPr>
          <a:xfrm flipH="1">
            <a:off x="4243754" y="3454686"/>
            <a:ext cx="1416891" cy="92656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603;p42">
            <a:extLst>
              <a:ext uri="{FF2B5EF4-FFF2-40B4-BE49-F238E27FC236}">
                <a16:creationId xmlns:a16="http://schemas.microsoft.com/office/drawing/2014/main" id="{4F21A087-2343-CB63-0EEC-8FA467437397}"/>
              </a:ext>
            </a:extLst>
          </p:cNvPr>
          <p:cNvSpPr txBox="1"/>
          <p:nvPr/>
        </p:nvSpPr>
        <p:spPr>
          <a:xfrm>
            <a:off x="3221922" y="4061240"/>
            <a:ext cx="1570123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ángular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9108C4B-343C-EBB9-F46B-63C351687DD2}"/>
              </a:ext>
            </a:extLst>
          </p:cNvPr>
          <p:cNvCxnSpPr>
            <a:cxnSpLocks/>
          </p:cNvCxnSpPr>
          <p:nvPr/>
        </p:nvCxnSpPr>
        <p:spPr>
          <a:xfrm flipH="1">
            <a:off x="6498622" y="3917967"/>
            <a:ext cx="209417" cy="67300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B3AD96E-BBDF-CB46-ACFE-5FB16C6FD469}"/>
              </a:ext>
            </a:extLst>
          </p:cNvPr>
          <p:cNvCxnSpPr>
            <a:cxnSpLocks/>
          </p:cNvCxnSpPr>
          <p:nvPr/>
        </p:nvCxnSpPr>
        <p:spPr>
          <a:xfrm flipV="1">
            <a:off x="7127631" y="3009813"/>
            <a:ext cx="762000" cy="78137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outerShdw dir="5400000" algn="ctr" rotWithShape="0">
              <a:srgbClr val="FF0000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603;p42">
            <a:extLst>
              <a:ext uri="{FF2B5EF4-FFF2-40B4-BE49-F238E27FC236}">
                <a16:creationId xmlns:a16="http://schemas.microsoft.com/office/drawing/2014/main" id="{9CBAE08E-1859-A06B-246B-7CD0CDADB990}"/>
              </a:ext>
            </a:extLst>
          </p:cNvPr>
          <p:cNvSpPr txBox="1"/>
          <p:nvPr/>
        </p:nvSpPr>
        <p:spPr>
          <a:xfrm>
            <a:off x="7517151" y="2326666"/>
            <a:ext cx="1570123" cy="640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 articular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0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2" grpId="0"/>
      <p:bldP spid="20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1" y="2105371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Jacobiano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representación de esta relación es descrita mediante una matriz llamada Jacobiano, dependiente de la configuración del robot 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D8C28-124D-8BF2-83C8-4337CF0BE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84" y="1458790"/>
            <a:ext cx="36576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516881" y="1234922"/>
            <a:ext cx="2438041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Cálculo de Velocidades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Metodología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0D4F15-D1C0-480C-4DEB-0AED927F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1408575"/>
            <a:ext cx="5762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7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516881" y="1234922"/>
            <a:ext cx="295315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 de un robot cilíndrico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3E7BE8-C96F-B30E-D290-39B3AF35F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985" y="1489929"/>
            <a:ext cx="5473913" cy="336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33232" y="1267626"/>
            <a:ext cx="7562611" cy="99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 la matriz Jacobiana en el punto (2,-1) de la siguiente función con 2 variables: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941E8E-F4AA-EBBA-3105-87BD4D23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453" y="1993726"/>
            <a:ext cx="4343400" cy="561975"/>
          </a:xfrm>
          <a:prstGeom prst="rect">
            <a:avLst/>
          </a:prstGeom>
        </p:spPr>
      </p:pic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D43D907A-772F-14F8-60C9-3E7F0C74E578}"/>
              </a:ext>
            </a:extLst>
          </p:cNvPr>
          <p:cNvSpPr txBox="1"/>
          <p:nvPr/>
        </p:nvSpPr>
        <p:spPr>
          <a:xfrm>
            <a:off x="233232" y="2552631"/>
            <a:ext cx="8441843" cy="99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este caso la función tiene dos variables y dos funciones escalares, por lo tanto, la matriz Jacobiana será una matriz cuadrada de orden 2: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B5E6E0-F0C2-52C8-A9B9-BF3F9BB01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575" y="3281608"/>
            <a:ext cx="6038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33232" y="1267626"/>
            <a:ext cx="7808799" cy="99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 vez hemos hallado la expresión de la matriz Jacobiana, la evaluamos en el punto (2,-1):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D43D907A-772F-14F8-60C9-3E7F0C74E578}"/>
              </a:ext>
            </a:extLst>
          </p:cNvPr>
          <p:cNvSpPr txBox="1"/>
          <p:nvPr/>
        </p:nvSpPr>
        <p:spPr>
          <a:xfrm>
            <a:off x="233232" y="3268750"/>
            <a:ext cx="8441843" cy="99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Y, por último, realizamos las operaciones y obtenemos el resultado: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203F10-AC44-2AAE-CD1B-7B565FE8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005012"/>
            <a:ext cx="6705600" cy="1133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F81E84-191D-F490-9BB8-A50B750B2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290" y="3798421"/>
            <a:ext cx="2371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33232" y="1267626"/>
            <a:ext cx="7808799" cy="99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Ejercicio 3</a:t>
            </a:r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 la expresión de la matriz Jacobiana, y evalúala en el punto (-5,-4, 1):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03;p42">
            <a:extLst>
              <a:ext uri="{FF2B5EF4-FFF2-40B4-BE49-F238E27FC236}">
                <a16:creationId xmlns:a16="http://schemas.microsoft.com/office/drawing/2014/main" id="{BE886A13-F821-ED17-CD4F-1C058130C489}"/>
              </a:ext>
            </a:extLst>
          </p:cNvPr>
          <p:cNvSpPr txBox="1"/>
          <p:nvPr/>
        </p:nvSpPr>
        <p:spPr>
          <a:xfrm>
            <a:off x="1043099" y="2072861"/>
            <a:ext cx="7808799" cy="99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 (x, y, z) 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=  (sen (5x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+3y-4yxz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), -10x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 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-4yxz+15xz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cos (-xyz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-6xy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z-7yxz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r>
              <a:rPr lang="es-ES" sz="2000" b="1" baseline="30000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2000" b="1" dirty="0">
                <a:solidFill>
                  <a:srgbClr val="EAFEE8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 </a:t>
            </a:r>
            <a:endParaRPr lang="es-ES" sz="2000" dirty="0">
              <a:solidFill>
                <a:srgbClr val="EAFEE8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“Un modelo matemático de un sistema dinámico es un conjunto de ecuaciones que representan la dinámica del sistema con precisión.”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Robots industriales en cifras: así ha aumentado su stock mundial y densidad  por región · THE LOGISTICS WORLD | Conéctate e inspírate.">
            <a:extLst>
              <a:ext uri="{FF2B5EF4-FFF2-40B4-BE49-F238E27FC236}">
                <a16:creationId xmlns:a16="http://schemas.microsoft.com/office/drawing/2014/main" id="{2B53735F-DDFD-1DF0-302F-152E3F98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" y="1468611"/>
            <a:ext cx="3935582" cy="26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-Matriz de rotación</a:t>
            </a:r>
          </a:p>
          <a:p>
            <a:pPr marL="146050" lvl="0" indent="0">
              <a:buSzPts val="1300"/>
            </a:pPr>
            <a:r>
              <a:rPr lang="es-ES" dirty="0"/>
              <a:t>-Robot péndulo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01907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Matriz de Rotación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Rotación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Elemento algebraico matricial de una aplicación de rotación o giro. representa la rotación de θ grados del plano en sentido antihorario. En tres dimensiones, las matrices de rotación representan las rotaciones de manera concisa y se usan frecuentemente en geometría, física e informática.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1D8CF8-8EED-8F3C-2555-64640644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32" y="1394791"/>
            <a:ext cx="3244361" cy="34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9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Péndulo Robot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péndulo es un sistema robótico de 1gdl, cuya articulación corresponde al codo de un robot industrial. 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1F7242-E479-98C6-24F4-07107718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35" y="1290737"/>
            <a:ext cx="3648697" cy="35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6683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654494"/>
            <a:ext cx="5532933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Transformación Homogénea del Péndulo Robot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17D7EF-AC2D-DE99-2A2B-2FE0C5EFD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2218066"/>
            <a:ext cx="7105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6683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875782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Directa del Péndulo Robot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0E893C-E5ED-731E-9403-7811D91C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2687530"/>
            <a:ext cx="6791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66833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875782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Diferencial del Péndulo Robot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289A69-871A-C6E8-74B1-B3E70D75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571750"/>
            <a:ext cx="5943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Código en MATLAB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128834" y="2190423"/>
            <a:ext cx="2169996" cy="88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4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Size</a:t>
            </a:r>
            <a:r>
              <a:rPr lang="es-ES" sz="4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(A, 1)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45ED0DA-261F-BF8F-C0E2-1DFA9CE81C36}"/>
              </a:ext>
            </a:extLst>
          </p:cNvPr>
          <p:cNvCxnSpPr>
            <a:cxnSpLocks/>
          </p:cNvCxnSpPr>
          <p:nvPr/>
        </p:nvCxnSpPr>
        <p:spPr>
          <a:xfrm>
            <a:off x="4948194" y="2945741"/>
            <a:ext cx="831283" cy="71185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6AE804-A6EA-8039-8698-F9F0DFCCDA85}"/>
              </a:ext>
            </a:extLst>
          </p:cNvPr>
          <p:cNvCxnSpPr>
            <a:cxnSpLocks/>
          </p:cNvCxnSpPr>
          <p:nvPr/>
        </p:nvCxnSpPr>
        <p:spPr>
          <a:xfrm flipH="1">
            <a:off x="3223846" y="2925543"/>
            <a:ext cx="1220256" cy="7320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E75F0C0E-D2CE-827B-5A49-310C68562111}"/>
              </a:ext>
            </a:extLst>
          </p:cNvPr>
          <p:cNvSpPr txBox="1"/>
          <p:nvPr/>
        </p:nvSpPr>
        <p:spPr>
          <a:xfrm>
            <a:off x="2218219" y="3616579"/>
            <a:ext cx="1615755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o Arreglo</a:t>
            </a:r>
          </a:p>
        </p:txBody>
      </p: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3E15B1B2-E2FF-CA1A-C84E-840FBDB1EC02}"/>
              </a:ext>
            </a:extLst>
          </p:cNvPr>
          <p:cNvSpPr txBox="1"/>
          <p:nvPr/>
        </p:nvSpPr>
        <p:spPr>
          <a:xfrm>
            <a:off x="5102096" y="3613417"/>
            <a:ext cx="2435842" cy="732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= Dimensión en filas</a:t>
            </a:r>
          </a:p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= Dimensión en columnas</a:t>
            </a:r>
          </a:p>
        </p:txBody>
      </p:sp>
    </p:spTree>
    <p:extLst>
      <p:ext uri="{BB962C8B-B14F-4D97-AF65-F5344CB8AC3E}">
        <p14:creationId xmlns:p14="http://schemas.microsoft.com/office/powerpoint/2010/main" val="5854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Código en MATLAB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5764761" y="2013503"/>
            <a:ext cx="1973262" cy="88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4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P(: , : , 1)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145ED0DA-261F-BF8F-C0E2-1DFA9CE81C36}"/>
              </a:ext>
            </a:extLst>
          </p:cNvPr>
          <p:cNvCxnSpPr>
            <a:cxnSpLocks/>
          </p:cNvCxnSpPr>
          <p:nvPr/>
        </p:nvCxnSpPr>
        <p:spPr>
          <a:xfrm>
            <a:off x="7442475" y="2960310"/>
            <a:ext cx="831283" cy="71185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6AE804-A6EA-8039-8698-F9F0DFCCDA85}"/>
              </a:ext>
            </a:extLst>
          </p:cNvPr>
          <p:cNvCxnSpPr>
            <a:cxnSpLocks/>
          </p:cNvCxnSpPr>
          <p:nvPr/>
        </p:nvCxnSpPr>
        <p:spPr>
          <a:xfrm flipH="1">
            <a:off x="5392615" y="2840211"/>
            <a:ext cx="927401" cy="89033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E75F0C0E-D2CE-827B-5A49-310C68562111}"/>
              </a:ext>
            </a:extLst>
          </p:cNvPr>
          <p:cNvSpPr txBox="1"/>
          <p:nvPr/>
        </p:nvSpPr>
        <p:spPr>
          <a:xfrm>
            <a:off x="5115029" y="3660891"/>
            <a:ext cx="55517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Fila</a:t>
            </a:r>
          </a:p>
        </p:txBody>
      </p: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00651BAC-D947-FF4F-D205-9502C9A972BC}"/>
              </a:ext>
            </a:extLst>
          </p:cNvPr>
          <p:cNvSpPr txBox="1"/>
          <p:nvPr/>
        </p:nvSpPr>
        <p:spPr>
          <a:xfrm>
            <a:off x="229092" y="1550783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Indexación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arreglo multidimensional en MATLAB® es un arreglo con más de dos dimensiones. En una matriz, las dos dimensiones se representan con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filas y columnas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Cada elemento se define mediante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dos subíndices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el índice de la fila y el índice de la columna.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EF7AAC-D542-A5EA-9543-FCE7609E96B6}"/>
              </a:ext>
            </a:extLst>
          </p:cNvPr>
          <p:cNvCxnSpPr>
            <a:cxnSpLocks/>
          </p:cNvCxnSpPr>
          <p:nvPr/>
        </p:nvCxnSpPr>
        <p:spPr>
          <a:xfrm>
            <a:off x="6776069" y="2889949"/>
            <a:ext cx="0" cy="78222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603;p42">
            <a:extLst>
              <a:ext uri="{FF2B5EF4-FFF2-40B4-BE49-F238E27FC236}">
                <a16:creationId xmlns:a16="http://schemas.microsoft.com/office/drawing/2014/main" id="{E6986A74-1C2E-844E-7102-0C88FA594075}"/>
              </a:ext>
            </a:extLst>
          </p:cNvPr>
          <p:cNvSpPr txBox="1"/>
          <p:nvPr/>
        </p:nvSpPr>
        <p:spPr>
          <a:xfrm>
            <a:off x="6336606" y="3660891"/>
            <a:ext cx="927401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Columna</a:t>
            </a:r>
          </a:p>
        </p:txBody>
      </p:sp>
      <p:sp>
        <p:nvSpPr>
          <p:cNvPr id="14" name="Google Shape;1603;p42">
            <a:extLst>
              <a:ext uri="{FF2B5EF4-FFF2-40B4-BE49-F238E27FC236}">
                <a16:creationId xmlns:a16="http://schemas.microsoft.com/office/drawing/2014/main" id="{CB50E7DB-990E-FBE6-D3E8-DD54DE9662F0}"/>
              </a:ext>
            </a:extLst>
          </p:cNvPr>
          <p:cNvSpPr txBox="1"/>
          <p:nvPr/>
        </p:nvSpPr>
        <p:spPr>
          <a:xfrm>
            <a:off x="8016734" y="3650284"/>
            <a:ext cx="8312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Página</a:t>
            </a:r>
          </a:p>
        </p:txBody>
      </p:sp>
    </p:spTree>
    <p:extLst>
      <p:ext uri="{BB962C8B-B14F-4D97-AF65-F5344CB8AC3E}">
        <p14:creationId xmlns:p14="http://schemas.microsoft.com/office/powerpoint/2010/main" val="431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7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Código en MATLAB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00651BAC-D947-FF4F-D205-9502C9A972BC}"/>
              </a:ext>
            </a:extLst>
          </p:cNvPr>
          <p:cNvSpPr txBox="1"/>
          <p:nvPr/>
        </p:nvSpPr>
        <p:spPr>
          <a:xfrm>
            <a:off x="229092" y="1550783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Indexación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Los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arreglos multidimensionales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son una ampliación de las matrices de dos dimensiones y utilizan subíndices adicionales para la indexación. Un arreglo 3D, por ejemplo, utiliza tres subíndices. Los dos primeros son como una matriz, pero la tercera dimensión representa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páginas u hojas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elementos.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193CB-95BD-454E-E050-CD46C99A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739" y="1134964"/>
            <a:ext cx="2904564" cy="182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0356B3-B634-3F73-24EE-A89D91EF4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71" y="3061467"/>
            <a:ext cx="4381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2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planar de 2gdl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 conformado por dos articulaciones rotacionales. El sistema de referencia fijo (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Yo,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se coloca en la base del robot, de tal forma que el eje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es perpendicular al plano de la imagen.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39D44D-C80D-FB46-E227-42B9FAC3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909" y="1356329"/>
            <a:ext cx="3999870" cy="34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-Derivadas Parciales</a:t>
            </a:r>
          </a:p>
          <a:p>
            <a:pPr marL="146050" indent="0">
              <a:buSzPts val="1300"/>
            </a:pPr>
            <a:r>
              <a:rPr lang="es-ES" dirty="0"/>
              <a:t>-Velocidad Lineal</a:t>
            </a:r>
          </a:p>
          <a:p>
            <a:pPr marL="146050" indent="0">
              <a:buSzPts val="1300"/>
            </a:pPr>
            <a:r>
              <a:rPr lang="es-ES" dirty="0"/>
              <a:t>-Cinemática Directa y Jacobianos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2952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Derivadas Parciales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234922"/>
            <a:ext cx="4667013" cy="81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Derivadas parciales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derivada parcial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una función de varias variables es la derivada con respecto a cada una de esas variables manteniendo las otras como constantes. Las derivadas parciales son usadas en cálculo vectorial y geometría diferencial.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erivadas parciales de orden superior | Ejemplo 3 - YouTube">
            <a:extLst>
              <a:ext uri="{FF2B5EF4-FFF2-40B4-BE49-F238E27FC236}">
                <a16:creationId xmlns:a16="http://schemas.microsoft.com/office/drawing/2014/main" id="{4306428D-68F5-765E-FC98-035EB699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69" y="3112092"/>
            <a:ext cx="3063630" cy="17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rivadas parciales de orden superior con 3 variables | Ejemplo 1 - YouTube">
            <a:extLst>
              <a:ext uri="{FF2B5EF4-FFF2-40B4-BE49-F238E27FC236}">
                <a16:creationId xmlns:a16="http://schemas.microsoft.com/office/drawing/2014/main" id="{47CDDC21-2538-CAF8-0226-920FF26DA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69" y="1157257"/>
            <a:ext cx="3063630" cy="17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rivadas parciales por regla de la cadena | Ejemplo 1 - YouTube">
            <a:extLst>
              <a:ext uri="{FF2B5EF4-FFF2-40B4-BE49-F238E27FC236}">
                <a16:creationId xmlns:a16="http://schemas.microsoft.com/office/drawing/2014/main" id="{52199FCA-87A5-110E-A06B-DCC25254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55" y="2988317"/>
            <a:ext cx="3063630" cy="17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26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72307" y="414711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Derivadas Parciales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92274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01968" y="1276607"/>
            <a:ext cx="3758413" cy="81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Ejemplos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EC33D0-2C02-0B9B-7881-822C4F122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88"/>
          <a:stretch/>
        </p:blipFill>
        <p:spPr>
          <a:xfrm>
            <a:off x="472307" y="1709435"/>
            <a:ext cx="6151231" cy="86973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D3A054-B3F1-97AF-506E-6B6379A6A4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35"/>
          <a:stretch/>
        </p:blipFill>
        <p:spPr>
          <a:xfrm>
            <a:off x="2852090" y="2648338"/>
            <a:ext cx="6151231" cy="21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72307" y="414711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Derivadas Parciales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92274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01968" y="1276607"/>
            <a:ext cx="3758413" cy="81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Ejemplos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EC33D0-2C02-0B9B-7881-822C4F1225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88"/>
          <a:stretch/>
        </p:blipFill>
        <p:spPr>
          <a:xfrm>
            <a:off x="472306" y="1709434"/>
            <a:ext cx="7194585" cy="10172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819B95-BF07-4A70-EFE9-7ED705001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333" y="2889908"/>
            <a:ext cx="6378503" cy="18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72307" y="414711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Derivadas Parciales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92274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01968" y="1276607"/>
            <a:ext cx="3758413" cy="81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Ejemplos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F205E7-BA4F-5DBD-A5BB-A77A72955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3067" b="1805"/>
          <a:stretch/>
        </p:blipFill>
        <p:spPr>
          <a:xfrm>
            <a:off x="472307" y="1791063"/>
            <a:ext cx="3688074" cy="397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33C5FF-B25A-EA23-1687-3872E72C0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722" y="2701224"/>
            <a:ext cx="4772555" cy="16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72307" y="414711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Conceptos Requeridos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Derivadas Parciales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9757" y="922741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01968" y="1276607"/>
            <a:ext cx="3758413" cy="81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Ejemplos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F205E7-BA4F-5DBD-A5BB-A77A72955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23067" b="1805"/>
          <a:stretch/>
        </p:blipFill>
        <p:spPr>
          <a:xfrm>
            <a:off x="472307" y="1791063"/>
            <a:ext cx="3688074" cy="39700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DF2EEC3-DC48-D626-F025-DEFFA5FC7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117" y="2702523"/>
            <a:ext cx="5170237" cy="15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10615</TotalTime>
  <Words>1354</Words>
  <Application>Microsoft Office PowerPoint</Application>
  <PresentationFormat>Presentación en pantalla (16:9)</PresentationFormat>
  <Paragraphs>296</Paragraphs>
  <Slides>40</Slides>
  <Notes>40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Arial</vt:lpstr>
      <vt:lpstr>Fira Sans Condensed Light</vt:lpstr>
      <vt:lpstr>Advent Pro Light</vt:lpstr>
      <vt:lpstr>Rajdhani</vt:lpstr>
      <vt:lpstr>Anton</vt:lpstr>
      <vt:lpstr>Cambria Math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253</cp:revision>
  <dcterms:modified xsi:type="dcterms:W3CDTF">2025-02-14T00:07:09Z</dcterms:modified>
</cp:coreProperties>
</file>