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3"/>
  </p:notesMasterIdLst>
  <p:sldIdLst>
    <p:sldId id="256" r:id="rId2"/>
    <p:sldId id="357" r:id="rId3"/>
    <p:sldId id="358" r:id="rId4"/>
    <p:sldId id="426" r:id="rId5"/>
    <p:sldId id="365" r:id="rId6"/>
    <p:sldId id="459" r:id="rId7"/>
    <p:sldId id="404" r:id="rId8"/>
    <p:sldId id="405" r:id="rId9"/>
    <p:sldId id="406" r:id="rId10"/>
    <p:sldId id="407" r:id="rId11"/>
    <p:sldId id="408" r:id="rId12"/>
    <p:sldId id="409" r:id="rId13"/>
    <p:sldId id="410" r:id="rId14"/>
    <p:sldId id="411" r:id="rId15"/>
    <p:sldId id="412" r:id="rId16"/>
    <p:sldId id="462" r:id="rId17"/>
    <p:sldId id="463" r:id="rId18"/>
    <p:sldId id="464" r:id="rId19"/>
    <p:sldId id="466" r:id="rId20"/>
    <p:sldId id="465" r:id="rId21"/>
    <p:sldId id="467" r:id="rId22"/>
    <p:sldId id="468" r:id="rId23"/>
    <p:sldId id="469" r:id="rId24"/>
    <p:sldId id="470" r:id="rId25"/>
    <p:sldId id="425" r:id="rId26"/>
    <p:sldId id="471" r:id="rId27"/>
    <p:sldId id="472" r:id="rId28"/>
    <p:sldId id="473" r:id="rId29"/>
    <p:sldId id="474" r:id="rId30"/>
    <p:sldId id="475" r:id="rId31"/>
    <p:sldId id="476" r:id="rId32"/>
    <p:sldId id="477" r:id="rId33"/>
    <p:sldId id="478" r:id="rId34"/>
    <p:sldId id="479" r:id="rId35"/>
    <p:sldId id="480" r:id="rId36"/>
    <p:sldId id="481" r:id="rId37"/>
    <p:sldId id="460" r:id="rId38"/>
    <p:sldId id="461" r:id="rId39"/>
    <p:sldId id="482" r:id="rId40"/>
    <p:sldId id="483" r:id="rId41"/>
    <p:sldId id="280" r:id="rId42"/>
  </p:sldIdLst>
  <p:sldSz cx="9144000" cy="5143500" type="screen16x9"/>
  <p:notesSz cx="6858000" cy="9144000"/>
  <p:embeddedFontLst>
    <p:embeddedFont>
      <p:font typeface="Advent Pro Light" panose="020B0604020202020204" charset="0"/>
      <p:regular r:id="rId44"/>
      <p:bold r:id="rId45"/>
    </p:embeddedFont>
    <p:embeddedFont>
      <p:font typeface="Anton" pitchFamily="2" charset="0"/>
      <p:regular r:id="rId46"/>
    </p:embeddedFont>
    <p:embeddedFont>
      <p:font typeface="Fira Sans Condensed Light" panose="020B0403050000020004" pitchFamily="34" charset="0"/>
      <p:regular r:id="rId47"/>
      <p:bold r:id="rId48"/>
      <p:italic r:id="rId49"/>
      <p:boldItalic r:id="rId50"/>
    </p:embeddedFont>
    <p:embeddedFont>
      <p:font typeface="Rajdhani"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3887FBD-7613-16D6-DFB1-1063AAF91ED2}"/>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89C6C06-D81F-CFCD-3315-5FAF5DC66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43216DC-7F32-E2E4-602D-CD7F82A06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373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3BC2441D-1D4D-D786-A278-743FA109103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6100111-8CC2-CE5C-F269-01586E3C3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30C203-E33F-4FC6-A9C1-7FDCC7EDF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97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B8F134A-4831-0552-32D1-1D43A87B8C0C}"/>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08C2F1A-8E5F-8F4A-C0EF-2CB4528FB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F866332D-A6A7-6635-15E3-009DCE518A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051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732A0D6-699E-7882-562B-E09E5F5BAB36}"/>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A6B6472-DDFE-E5B4-A9CA-FD90A68C1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32B24D5-5162-8BBF-BD3A-996A99739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8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B87132B-A247-5C97-B871-35666E0A557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01218A4B-031F-D67F-6B68-029DAB5590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0CAA4D4-136E-611E-389C-1D5AEC21E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108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95FF8AA-D0B1-4C77-A3AC-25E06C8F80B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46279D-95F9-85FE-7827-484DC02775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30D0B78-E069-0E24-3B4D-BC1DF48DB6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367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9280B06-49D2-E1CB-6641-AAE657E405E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3858B12-69C0-642B-4D5A-48F5B714CD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4FFE97A-529D-6AB5-0F8A-AECC33A348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926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D1B0B4E-0AF3-8795-CED3-C511726CC22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575E9EB-B57D-58E9-4E37-F8E89C20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687D45-8AB1-721A-C5DB-59E2C3FBA5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1147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408F208E-0EFA-469A-CB21-EFEDF93568A6}"/>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AC5531-5AAC-8B0B-7B2B-ECD8AE8E5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1F93A677-C3FC-3A00-FFA2-07C9F366A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3431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289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7DFBE9E-E889-13CC-0D2E-86D5541E84A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5205E68-1388-74CF-F8C8-921B7E99AC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A4DFBAF-AEDF-2DB4-2880-3D01FC3052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1113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B322D0A-F077-9305-BA59-CEDC5D2F625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52A6247-CA03-30C2-B32B-AC6B78F816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7B52659-1634-7EAD-F341-179E79C6FB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1452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1CE5E116-4B2E-E0CD-34D0-9704CDD75356}"/>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DBE97F8-E4D2-C13A-094A-165AE401B8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B2DA422-FB69-9271-6746-42F25FCC1B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3071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682CEBD-7005-8706-B1B2-D62635F8225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5C0CB9C-B171-71AB-9B8F-FB67273064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94845BD-5EF6-9F9D-58FF-A5504EA6E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131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367947A-C3BF-ABA1-57CC-CF31465050D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599484C-15C9-025A-72E6-4E91E2DC30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03595A5-4F83-7C69-72FC-22657FDB5B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0199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35CB213-150F-F722-CC71-3B66964B2DF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9B725EF8-6E93-1E57-403F-8F8159C4E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8A9821A7-D23D-0D22-6908-6E141BDA2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0516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31C755C-FDBC-0A18-4A91-11BE5F1C2A8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F678E4A-EBCD-700F-291D-505132342C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CF199A7A-9A78-0B48-C762-D074E0125A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0605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A32BF86-8778-3746-50B3-425D29BD454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E988F705-5270-6E92-1A19-8591463F04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CBF8A5A-48CA-04EE-6B4A-F76C7B6B6E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424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A765936-43A6-DBFE-8510-660CA87115B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8513210-EDFF-36B4-9158-60FF8FCA5B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77AE6914-F0E3-7E62-CC25-87159E0CFE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934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AFC6A0A-D111-5849-340B-83DB43B028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E9460B-D396-9B4C-9038-3DFCD3F16F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938CB5F-1051-99EF-7BD3-D5E8788B9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444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420BE73-4F56-63D2-AC7B-9318D7D60DF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0AF6CA1-0879-EAE7-355C-445937A79F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E8FDBAD-F34A-572A-EBD8-4F109E85FC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2833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5101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645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7697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5E65D04-0A97-CD74-2397-5CCF592DCBF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7EF6B54-745F-F8D5-7AF5-69C6317581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DDAEFF1-4054-FD99-4FFF-87959ABA53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6687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4B7B65D-0CB1-C2AE-BCCE-133FBAC85E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6254BA03-E4B1-0A74-A49C-746F9BEE63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C8AFC953-FE80-8AF1-98D1-5B3431859E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49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hyperlink" Target="http://insideairbnb.com/get-the-data/"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9.xml"/><Relationship Id="rId4" Type="http://schemas.openxmlformats.org/officeDocument/2006/relationships/hyperlink" Target="http://insideairbnb.com/get-the-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Gestión de Proyectos de Plataformas Tecnológicas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15 de Octubre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8EB1B45A-22C4-29F7-C958-903E673DCAB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CB8FD664-68B5-AB16-3C6F-AAF599E345E2}"/>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1B791D7-2645-4F51-7784-5DBA5E17930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C36E5A-5320-321F-631D-A30C82C4B106}"/>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a:extLst>
              <a:ext uri="{FF2B5EF4-FFF2-40B4-BE49-F238E27FC236}">
                <a16:creationId xmlns:a16="http://schemas.microsoft.com/office/drawing/2014/main" id="{E7A43E3A-E397-1071-EA39-773FC6420895}"/>
              </a:ext>
            </a:extLst>
          </p:cNvPr>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3D0DBFF6-7908-7A49-7B6F-CE1AB39B717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Desbalanceo de Clases</a:t>
            </a:r>
          </a:p>
        </p:txBody>
      </p:sp>
      <p:sp>
        <p:nvSpPr>
          <p:cNvPr id="8" name="Google Shape;136;p27">
            <a:extLst>
              <a:ext uri="{FF2B5EF4-FFF2-40B4-BE49-F238E27FC236}">
                <a16:creationId xmlns:a16="http://schemas.microsoft.com/office/drawing/2014/main" id="{8697D152-6FAA-D4FE-3656-FC6F49071645}"/>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7468C37E-317B-D6A9-7D5C-D015A1D1C87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desbalanceo de clases en regresión logística (y en otros modelos de clasificación) se refiere a una situación en la que las clases objetivo </a:t>
            </a:r>
            <a:r>
              <a:rPr lang="es-ES" sz="1600" b="1" dirty="0">
                <a:solidFill>
                  <a:schemeClr val="tx2"/>
                </a:solidFill>
                <a:latin typeface="Fira Sans Condensed Light" panose="020B0604020202020204" charset="0"/>
                <a:cs typeface="Times New Roman" panose="02020603050405020304" pitchFamily="18" charset="0"/>
              </a:rPr>
              <a:t>no están representadas de manera equitativa</a:t>
            </a:r>
            <a:r>
              <a:rPr lang="es-ES" sz="1600" dirty="0">
                <a:solidFill>
                  <a:srgbClr val="EAFEE8"/>
                </a:solidFill>
                <a:latin typeface="Fira Sans Condensed Light" panose="020B0604020202020204" charset="0"/>
                <a:cs typeface="Times New Roman" panose="02020603050405020304" pitchFamily="18" charset="0"/>
              </a:rPr>
              <a:t>. Es decir, una clase (por ejemplo, "positivo") tiene muchos más ejemplos que la otra clase (por ejemplo, "negativo").</a:t>
            </a:r>
          </a:p>
        </p:txBody>
      </p:sp>
      <p:pic>
        <p:nvPicPr>
          <p:cNvPr id="1026" name="Picture 2" descr="Evaluando el error en los modelos de clasificación - Aprende IA">
            <a:extLst>
              <a:ext uri="{FF2B5EF4-FFF2-40B4-BE49-F238E27FC236}">
                <a16:creationId xmlns:a16="http://schemas.microsoft.com/office/drawing/2014/main" id="{D1460F14-6C8E-FB71-2577-F96EE6299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C308421-F655-3DE7-13F3-B7E51FCF67A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A6029CC-C978-0614-0428-7B975231D9D5}"/>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7201769-592F-78EF-F870-6B2AE9B2E4C8}"/>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8CCBD11-FB78-28C3-8FA9-87ACE486C2A5}"/>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5DD2167-2797-BE76-56F0-AA7BC15820C0}"/>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Desbalanceo de Clases</a:t>
            </a:r>
          </a:p>
        </p:txBody>
      </p:sp>
      <p:sp>
        <p:nvSpPr>
          <p:cNvPr id="8" name="Google Shape;136;p27">
            <a:extLst>
              <a:ext uri="{FF2B5EF4-FFF2-40B4-BE49-F238E27FC236}">
                <a16:creationId xmlns:a16="http://schemas.microsoft.com/office/drawing/2014/main" id="{E9C18F37-6AB5-0FC6-5837-4B01D5E41280}"/>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AAA8BAAA-9CA0-1826-2E6C-203FBD110027}"/>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Supongamos que estás tratando de predecir si un cliente abandonará un servicio (Amazon = 1) o no (Amazon = 0), y tus datos se ven así:</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b="1" dirty="0">
                <a:solidFill>
                  <a:srgbClr val="EAFEE8"/>
                </a:solidFill>
                <a:latin typeface="Fira Sans Condensed Light" panose="020B0604020202020204" charset="0"/>
                <a:cs typeface="Times New Roman" panose="02020603050405020304" pitchFamily="18" charset="0"/>
              </a:rPr>
              <a:t>*95% de los clientes no abandonan (clase 0)</a:t>
            </a:r>
          </a:p>
          <a:p>
            <a:pPr algn="just"/>
            <a:r>
              <a:rPr lang="es-ES" sz="1600" b="1" dirty="0">
                <a:solidFill>
                  <a:srgbClr val="EAFEE8"/>
                </a:solidFill>
                <a:latin typeface="Fira Sans Condensed Light" panose="020B0604020202020204" charset="0"/>
                <a:cs typeface="Times New Roman" panose="02020603050405020304" pitchFamily="18" charset="0"/>
              </a:rPr>
              <a:t>*5% de los clientes sí abandonan (clase 1)</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Este es un problema desbalanceado, porque el modelo podría simplemente predecir siempre "0" y aún así tener una alta precisión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 pero estaría ignorando la clase minoritaria, que suele ser la más interesante.</a:t>
            </a:r>
          </a:p>
        </p:txBody>
      </p:sp>
      <p:pic>
        <p:nvPicPr>
          <p:cNvPr id="1026" name="Picture 2" descr="Evaluando el error en los modelos de clasificación - Aprende IA">
            <a:extLst>
              <a:ext uri="{FF2B5EF4-FFF2-40B4-BE49-F238E27FC236}">
                <a16:creationId xmlns:a16="http://schemas.microsoft.com/office/drawing/2014/main" id="{B6A82877-4C58-FADD-FEB5-D24458208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67845"/>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0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A2951BE-A1A1-85BD-785D-F8CE074AFBD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4D9B52B-17C0-EAA2-269B-9101B22524A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6508B15-7F1F-E4B9-2FCE-1E81DE6934A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64CF851-0F67-6C9F-F09E-A940C4BC98BC}"/>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34C805A-F328-C787-A052-356B3003F921}"/>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Reponderación de Clases</a:t>
            </a:r>
          </a:p>
        </p:txBody>
      </p:sp>
      <p:sp>
        <p:nvSpPr>
          <p:cNvPr id="8" name="Google Shape;136;p27">
            <a:extLst>
              <a:ext uri="{FF2B5EF4-FFF2-40B4-BE49-F238E27FC236}">
                <a16:creationId xmlns:a16="http://schemas.microsoft.com/office/drawing/2014/main" id="{631EB62D-A38B-CF75-7F9B-8D2927E71C78}"/>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29CD40C-C1B5-3EC5-D4BE-EC934DB8AE42}"/>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método de reponderación de clases en regresión logística (o cualquier otro modelo de clasificación) se utiliza para corregir el desbalance de clases durante el entrenamiento. En lugar de darle el mismo peso a cada observación, se asignan pesos mayores a las clases minoritarias y menores a las clases mayoritarias.</a:t>
            </a:r>
          </a:p>
        </p:txBody>
      </p:sp>
      <p:pic>
        <p:nvPicPr>
          <p:cNvPr id="2" name="Picture 2" descr="Evaluando el error en los modelos de clasificación - Aprende IA">
            <a:extLst>
              <a:ext uri="{FF2B5EF4-FFF2-40B4-BE49-F238E27FC236}">
                <a16:creationId xmlns:a16="http://schemas.microsoft.com/office/drawing/2014/main" id="{E6E1990F-A6C2-DCE9-9F00-4F4A4A3CE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50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96D6D8F-EE0D-1350-752B-A3E104410F4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2E2C49C-7888-6BBD-22A0-27B44AC4BE3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D06C887-CF77-DB72-EED9-13ADADC3D34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CFBB660-F4F7-B777-E4C0-C3E66424DE8F}"/>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29A618F8-49DE-21EE-43EF-4CBE325B7CD8}"/>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hace exactamente la reponderación?</a:t>
            </a:r>
          </a:p>
        </p:txBody>
      </p:sp>
      <p:sp>
        <p:nvSpPr>
          <p:cNvPr id="8" name="Google Shape;136;p27">
            <a:extLst>
              <a:ext uri="{FF2B5EF4-FFF2-40B4-BE49-F238E27FC236}">
                <a16:creationId xmlns:a16="http://schemas.microsoft.com/office/drawing/2014/main" id="{3F6C962D-8FD6-D50F-D3EC-7F89F7BA0CC4}"/>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3D6DFE63-0E3E-4E52-3AC0-687170076D40}"/>
              </a:ext>
            </a:extLst>
          </p:cNvPr>
          <p:cNvSpPr txBox="1"/>
          <p:nvPr/>
        </p:nvSpPr>
        <p:spPr>
          <a:xfrm>
            <a:off x="327272" y="1788808"/>
            <a:ext cx="392820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Durante el entrenamiento, la función de pérdida </a:t>
            </a:r>
            <a:r>
              <a:rPr lang="es-ES" sz="1600" b="1" dirty="0">
                <a:solidFill>
                  <a:srgbClr val="EAFEE8"/>
                </a:solidFill>
                <a:latin typeface="Fira Sans Condensed Light" panose="020B0604020202020204" charset="0"/>
                <a:cs typeface="Times New Roman" panose="02020603050405020304" pitchFamily="18" charset="0"/>
              </a:rPr>
              <a:t>(como la log-</a:t>
            </a:r>
            <a:r>
              <a:rPr lang="es-ES" sz="1600" b="1" dirty="0" err="1">
                <a:solidFill>
                  <a:srgbClr val="EAFEE8"/>
                </a:solidFill>
                <a:latin typeface="Fira Sans Condensed Light" panose="020B0604020202020204" charset="0"/>
                <a:cs typeface="Times New Roman" panose="02020603050405020304" pitchFamily="18" charset="0"/>
              </a:rPr>
              <a:t>loss</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se ajusta para que los errores cometidos en la clase minoritaria "pesen más", forzando al modelo a prestarles más atención. Esto se logra multiplicando la pérdida de cada ejemplo por un peso asignado según su clase.</a:t>
            </a:r>
          </a:p>
        </p:txBody>
      </p:sp>
      <p:pic>
        <p:nvPicPr>
          <p:cNvPr id="2" name="Picture 2" descr="Evaluando el error en los modelos de clasificación - Aprende IA">
            <a:extLst>
              <a:ext uri="{FF2B5EF4-FFF2-40B4-BE49-F238E27FC236}">
                <a16:creationId xmlns:a16="http://schemas.microsoft.com/office/drawing/2014/main" id="{8183D083-134D-8CDB-D6B5-5AC2ACFD1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0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976AC77-8A2F-AC75-B58D-C1805050104A}"/>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0E8C574-B72F-6C88-4E31-B9BDC45B2CF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95A1D1A5-571E-85A3-EB8E-F01DC6DB9C51}"/>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69574FB-F005-981A-73E2-9740CE16F3C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DBEEDCB3-4927-E211-0ABA-9057CA1AE72B}"/>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CC00D18D-D2B3-CB82-0EF5-2BA2BBA5F3DB}"/>
              </a:ext>
            </a:extLst>
          </p:cNvPr>
          <p:cNvSpPr txBox="1"/>
          <p:nvPr/>
        </p:nvSpPr>
        <p:spPr>
          <a:xfrm>
            <a:off x="373702" y="1899611"/>
            <a:ext cx="8524626"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 un conjunto de datos donde:</a:t>
            </a:r>
          </a:p>
          <a:p>
            <a:pPr algn="just"/>
            <a:r>
              <a:rPr lang="es-ES" sz="1600" b="1"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50 muestras</a:t>
            </a:r>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da una proporción 95% clase 0 y 5% clase 1. Sin reponderación, el modelo podría predecir siempre clase 0 y aún tener 95% de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a:t>
            </a:r>
          </a:p>
          <a:p>
            <a:pPr algn="just"/>
            <a:r>
              <a:rPr lang="es-ES" sz="1600" dirty="0">
                <a:solidFill>
                  <a:srgbClr val="EAFEE8"/>
                </a:solidFill>
                <a:latin typeface="Fira Sans Condensed Light" panose="020B0604020202020204" charset="0"/>
                <a:cs typeface="Times New Roman" panose="02020603050405020304" pitchFamily="18" charset="0"/>
              </a:rPr>
              <a:t>Con reponderación, se puede hacer algo como:</a:t>
            </a:r>
          </a:p>
          <a:p>
            <a:pPr algn="just"/>
            <a:r>
              <a:rPr lang="es-ES" sz="1600" b="1" dirty="0">
                <a:solidFill>
                  <a:srgbClr val="EAFEE8"/>
                </a:solidFill>
                <a:latin typeface="Fira Sans Condensed Light" panose="020B0604020202020204" charset="0"/>
                <a:cs typeface="Times New Roman" panose="02020603050405020304" pitchFamily="18" charset="0"/>
              </a:rPr>
              <a:t>Peso para clase 0 = 1</a:t>
            </a:r>
          </a:p>
          <a:p>
            <a:pPr algn="just"/>
            <a:r>
              <a:rPr lang="es-ES" sz="1600" b="1" dirty="0">
                <a:solidFill>
                  <a:srgbClr val="EAFEE8"/>
                </a:solidFill>
                <a:latin typeface="Fira Sans Condensed Light" panose="020B0604020202020204" charset="0"/>
                <a:cs typeface="Times New Roman" panose="02020603050405020304" pitchFamily="18" charset="0"/>
              </a:rPr>
              <a:t>Peso para clase 1 = 950 / 50 = 19</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significa que cada error en la clase 1 cuenta 19 veces más en la función de pérdida que un error en la clase 0.</a:t>
            </a:r>
          </a:p>
        </p:txBody>
      </p:sp>
      <p:sp>
        <p:nvSpPr>
          <p:cNvPr id="4" name="Google Shape;1603;p42">
            <a:extLst>
              <a:ext uri="{FF2B5EF4-FFF2-40B4-BE49-F238E27FC236}">
                <a16:creationId xmlns:a16="http://schemas.microsoft.com/office/drawing/2014/main" id="{D5F0C7A6-2BFD-4ED6-2D58-4088F658D248}"/>
              </a:ext>
            </a:extLst>
          </p:cNvPr>
          <p:cNvSpPr txBox="1"/>
          <p:nvPr/>
        </p:nvSpPr>
        <p:spPr>
          <a:xfrm>
            <a:off x="373702" y="1582615"/>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a:t>
            </a:r>
          </a:p>
        </p:txBody>
      </p:sp>
    </p:spTree>
    <p:extLst>
      <p:ext uri="{BB962C8B-B14F-4D97-AF65-F5344CB8AC3E}">
        <p14:creationId xmlns:p14="http://schemas.microsoft.com/office/powerpoint/2010/main" val="315717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5748076-6F35-43B0-3675-49C801D51AA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031B46C-52D0-64E6-7AD4-A4E41E51A13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737FDEB-99E4-E110-4697-6CC4A71455B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B50B170-EC36-F807-8352-854320EC53B9}"/>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68A4AAC7-75CC-9BC9-A165-B0087433CD0C}"/>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8" name="Google Shape;136;p27">
            <a:extLst>
              <a:ext uri="{FF2B5EF4-FFF2-40B4-BE49-F238E27FC236}">
                <a16:creationId xmlns:a16="http://schemas.microsoft.com/office/drawing/2014/main" id="{5D019DC1-1EC2-5DB4-8F22-7BE1B762A49D}"/>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D8C4DFB-28C2-6CD6-28E3-D6FF3ADB41AD}"/>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Los métodos de submuestreo (</a:t>
            </a:r>
            <a:r>
              <a:rPr lang="es-ES" sz="1600" dirty="0" err="1">
                <a:solidFill>
                  <a:srgbClr val="EAFEE8"/>
                </a:solidFill>
                <a:latin typeface="Fira Sans Condensed Light" panose="020B0604020202020204" charset="0"/>
                <a:cs typeface="Times New Roman" panose="02020603050405020304" pitchFamily="18" charset="0"/>
              </a:rPr>
              <a:t>undersampling</a:t>
            </a:r>
            <a:r>
              <a:rPr lang="es-ES" sz="1600" dirty="0">
                <a:solidFill>
                  <a:srgbClr val="EAFEE8"/>
                </a:solidFill>
                <a:latin typeface="Fira Sans Condensed Light" panose="020B0604020202020204" charset="0"/>
                <a:cs typeface="Times New Roman" panose="02020603050405020304" pitchFamily="18" charset="0"/>
              </a:rPr>
              <a:t>) y </a:t>
            </a:r>
            <a:r>
              <a:rPr lang="es-ES" sz="1600" dirty="0" err="1">
                <a:solidFill>
                  <a:srgbClr val="EAFEE8"/>
                </a:solidFill>
                <a:latin typeface="Fira Sans Condensed Light" panose="020B0604020202020204" charset="0"/>
                <a:cs typeface="Times New Roman" panose="02020603050405020304" pitchFamily="18" charset="0"/>
              </a:rPr>
              <a:t>sobremuestreo</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en regresión logística y en general, en cualquier modelo de clasificación, son estrategias para tratar el desbalance de clases antes de entrenar el modelo, </a:t>
            </a:r>
            <a:r>
              <a:rPr lang="es-ES" sz="1600" b="1" dirty="0">
                <a:solidFill>
                  <a:srgbClr val="EAFEE8"/>
                </a:solidFill>
                <a:latin typeface="Fira Sans Condensed Light" panose="020B0604020202020204" charset="0"/>
                <a:cs typeface="Times New Roman" panose="02020603050405020304" pitchFamily="18" charset="0"/>
              </a:rPr>
              <a:t>modificando el conjunto de datos en lugar de cambiar la función de pérdida</a:t>
            </a:r>
            <a:r>
              <a:rPr lang="es-ES" sz="1600" dirty="0">
                <a:solidFill>
                  <a:srgbClr val="EAFEE8"/>
                </a:solidFill>
                <a:latin typeface="Fira Sans Condensed Light" panose="020B0604020202020204" charset="0"/>
                <a:cs typeface="Times New Roman" panose="02020603050405020304" pitchFamily="18" charset="0"/>
              </a:rPr>
              <a:t> (como hace la reponderación).</a:t>
            </a:r>
          </a:p>
        </p:txBody>
      </p:sp>
      <p:pic>
        <p:nvPicPr>
          <p:cNvPr id="2" name="Picture 2" descr="Evaluando el error en los modelos de clasificación - Aprende IA">
            <a:extLst>
              <a:ext uri="{FF2B5EF4-FFF2-40B4-BE49-F238E27FC236}">
                <a16:creationId xmlns:a16="http://schemas.microsoft.com/office/drawing/2014/main" id="{3486E962-7F87-2ADD-B36E-90AB701D6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2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B4C648C-3049-1E4C-E0B1-BAC8A302F0CB}"/>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120037D-0EC7-7C47-43CE-F8990B59D827}"/>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5730847E-CC5D-0745-AEFA-57ADE80E859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F6E03F1-B645-B224-BF89-18D45ACF06F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A81CEB36-FAA7-0C03-3A51-52B3BBFA671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undersampling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CCA446DE-F808-C9C2-F3C6-E00F7FF8813E}"/>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E78BFE9D-99C4-1C4A-40C9-836B95F28B4C}"/>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reduce el número de muestras de la clase mayoritaria para igualarlo al de la clase minoritaria.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b="1" dirty="0">
                <a:solidFill>
                  <a:srgbClr val="EAFEE8"/>
                </a:solidFill>
                <a:latin typeface="Fira Sans Condensed Light" panose="020B0604020202020204" charset="0"/>
                <a:cs typeface="Times New Roman" panose="02020603050405020304" pitchFamily="18" charset="0"/>
              </a:rPr>
              <a:t>Clase 0 (mayoritaria):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(minoritaria): 50 muestras</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El submuestreo podría reducir la clase 0 a solo 50 muestras, obteniendo un conjunto balanceado de 100 muestras.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Rápido y fácil. Reduce el tiempo de entrenamiento.</a:t>
            </a:r>
          </a:p>
          <a:p>
            <a:pPr algn="just"/>
            <a:r>
              <a:rPr lang="es-ES" sz="1600" dirty="0">
                <a:solidFill>
                  <a:srgbClr val="FF0000"/>
                </a:solidFill>
                <a:latin typeface="Fira Sans Condensed Light" panose="020B0604020202020204" charset="0"/>
                <a:cs typeface="Times New Roman" panose="02020603050405020304" pitchFamily="18" charset="0"/>
              </a:rPr>
              <a:t>Desventajas</a:t>
            </a:r>
            <a:r>
              <a:rPr lang="es-ES" sz="1600" dirty="0">
                <a:solidFill>
                  <a:srgbClr val="EAFEE8"/>
                </a:solidFill>
                <a:latin typeface="Fira Sans Condensed Light" panose="020B0604020202020204" charset="0"/>
                <a:cs typeface="Times New Roman" panose="02020603050405020304" pitchFamily="18" charset="0"/>
              </a:rPr>
              <a:t>: Puede eliminar información útil de la clase mayoritaria. Riesgo de </a:t>
            </a:r>
            <a:r>
              <a:rPr lang="es-ES" sz="1600" dirty="0" err="1">
                <a:solidFill>
                  <a:srgbClr val="EAFEE8"/>
                </a:solidFill>
                <a:latin typeface="Fira Sans Condensed Light" panose="020B0604020202020204" charset="0"/>
                <a:cs typeface="Times New Roman" panose="02020603050405020304" pitchFamily="18" charset="0"/>
              </a:rPr>
              <a:t>subajuste</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underfitting</a:t>
            </a:r>
            <a:r>
              <a:rPr lang="es-ES" sz="1600" dirty="0">
                <a:solidFill>
                  <a:srgbClr val="EAFEE8"/>
                </a:solidFill>
                <a:latin typeface="Fira Sans Condensed Light" panose="020B0604020202020204" charset="0"/>
                <a:cs typeface="Times New Roman" panose="02020603050405020304" pitchFamily="18" charset="0"/>
              </a:rPr>
              <a:t>), especialmente si los datos son escasos.</a:t>
            </a:r>
          </a:p>
        </p:txBody>
      </p:sp>
    </p:spTree>
    <p:extLst>
      <p:ext uri="{BB962C8B-B14F-4D97-AF65-F5344CB8AC3E}">
        <p14:creationId xmlns:p14="http://schemas.microsoft.com/office/powerpoint/2010/main" val="116418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C68D52-9132-53E7-8A15-791FD3C8D40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A2011EEA-15C2-A2F5-2F09-F16C8A3469F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FB51D096-9B4A-00BC-0EAB-836CFC72A6B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59C47E6-C932-6782-2D34-746DED71477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44B3D5A3-3837-4FCE-1000-AADF1856BBA7}"/>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oversampling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61BF2AA4-B400-54EB-C1C2-4858E044532F}"/>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B7112E40-4C4B-FD5C-F17E-63EB04FE3987}"/>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aumenta la cantidad de muestras de la clase minoritaria para igualarla con la mayoritaria.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dirty="0">
                <a:solidFill>
                  <a:srgbClr val="EAFEE8"/>
                </a:solidFill>
                <a:latin typeface="Fira Sans Condensed Light" panose="020B0604020202020204" charset="0"/>
                <a:cs typeface="Times New Roman" panose="02020603050405020304" pitchFamily="18" charset="0"/>
              </a:rPr>
              <a:t>Clase 1: 50 muestras</a:t>
            </a:r>
          </a:p>
          <a:p>
            <a:pPr algn="just"/>
            <a:r>
              <a:rPr lang="es-ES" sz="1600" dirty="0">
                <a:solidFill>
                  <a:srgbClr val="EAFEE8"/>
                </a:solidFill>
                <a:latin typeface="Fira Sans Condensed Light" panose="020B0604020202020204" charset="0"/>
                <a:cs typeface="Times New Roman" panose="02020603050405020304" pitchFamily="18" charset="0"/>
              </a:rPr>
              <a:t>Se replican (o sintetizan) ejemplos de la clase 1 hasta tener 950 muestras de cada clase.</a:t>
            </a:r>
          </a:p>
          <a:p>
            <a:pPr algn="just"/>
            <a:r>
              <a:rPr lang="es-ES" sz="1600" dirty="0">
                <a:solidFill>
                  <a:srgbClr val="EAFEE8"/>
                </a:solidFill>
                <a:latin typeface="Fira Sans Condensed Light" panose="020B0604020202020204" charset="0"/>
                <a:cs typeface="Times New Roman" panose="02020603050405020304" pitchFamily="18" charset="0"/>
              </a:rPr>
              <a:t>Formas comunes:</a:t>
            </a:r>
          </a:p>
          <a:p>
            <a:pPr algn="just"/>
            <a:r>
              <a:rPr lang="es-ES" sz="1600" dirty="0">
                <a:solidFill>
                  <a:srgbClr val="EAFEE8"/>
                </a:solidFill>
                <a:latin typeface="Fira Sans Condensed Light" panose="020B0604020202020204" charset="0"/>
                <a:cs typeface="Times New Roman" panose="02020603050405020304" pitchFamily="18" charset="0"/>
              </a:rPr>
              <a:t>Replicación simple de ejemplos (riesgo de sobreajuste).</a:t>
            </a:r>
          </a:p>
          <a:p>
            <a:pPr algn="just"/>
            <a:r>
              <a:rPr lang="es-ES" sz="1600" dirty="0">
                <a:solidFill>
                  <a:srgbClr val="EAFEE8"/>
                </a:solidFill>
                <a:latin typeface="Fira Sans Condensed Light" panose="020B0604020202020204" charset="0"/>
                <a:cs typeface="Times New Roman" panose="02020603050405020304" pitchFamily="18" charset="0"/>
              </a:rPr>
              <a:t>SMOTE (</a:t>
            </a:r>
            <a:r>
              <a:rPr lang="es-ES" sz="1600" dirty="0" err="1">
                <a:solidFill>
                  <a:srgbClr val="EAFEE8"/>
                </a:solidFill>
                <a:latin typeface="Fira Sans Condensed Light" panose="020B0604020202020204" charset="0"/>
                <a:cs typeface="Times New Roman" panose="02020603050405020304" pitchFamily="18" charset="0"/>
              </a:rPr>
              <a:t>Synthetic</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Minority</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Technique</a:t>
            </a:r>
            <a:r>
              <a:rPr lang="es-ES" sz="1600" dirty="0">
                <a:solidFill>
                  <a:srgbClr val="EAFEE8"/>
                </a:solidFill>
                <a:latin typeface="Fira Sans Condensed Light" panose="020B0604020202020204" charset="0"/>
                <a:cs typeface="Times New Roman" panose="02020603050405020304" pitchFamily="18" charset="0"/>
              </a:rPr>
              <a:t>): genera ejemplos sintéticos basados en los existentes.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Utiliza toda la información disponible de la clase </a:t>
            </a:r>
            <a:r>
              <a:rPr lang="es-ES" sz="1600" dirty="0" err="1">
                <a:solidFill>
                  <a:srgbClr val="EAFEE8"/>
                </a:solidFill>
                <a:latin typeface="Fira Sans Condensed Light" panose="020B0604020202020204" charset="0"/>
                <a:cs typeface="Times New Roman" panose="02020603050405020304" pitchFamily="18" charset="0"/>
              </a:rPr>
              <a:t>mayoritaria.Mejora</a:t>
            </a:r>
            <a:r>
              <a:rPr lang="es-ES" sz="1600" dirty="0">
                <a:solidFill>
                  <a:srgbClr val="EAFEE8"/>
                </a:solidFill>
                <a:latin typeface="Fira Sans Condensed Light" panose="020B0604020202020204" charset="0"/>
                <a:cs typeface="Times New Roman" panose="02020603050405020304" pitchFamily="18" charset="0"/>
              </a:rPr>
              <a:t> la detección de la clase minoritaria.</a:t>
            </a:r>
          </a:p>
          <a:p>
            <a:pPr algn="just"/>
            <a:r>
              <a:rPr lang="es-ES" sz="1600" dirty="0">
                <a:solidFill>
                  <a:srgbClr val="FF0000"/>
                </a:solidFill>
                <a:latin typeface="Fira Sans Condensed Light" panose="020B0604020202020204" charset="0"/>
                <a:cs typeface="Times New Roman" panose="02020603050405020304" pitchFamily="18" charset="0"/>
              </a:rPr>
              <a:t>Desventajas: </a:t>
            </a:r>
            <a:r>
              <a:rPr lang="es-ES" sz="1600" dirty="0">
                <a:solidFill>
                  <a:srgbClr val="EAFEE8"/>
                </a:solidFill>
                <a:latin typeface="Fira Sans Condensed Light" panose="020B0604020202020204" charset="0"/>
                <a:cs typeface="Times New Roman" panose="02020603050405020304" pitchFamily="18" charset="0"/>
              </a:rPr>
              <a:t>Mayor tiempo de entrenamiento. Riesgo de sobreajuste si se replica demasiado.</a:t>
            </a:r>
          </a:p>
        </p:txBody>
      </p:sp>
    </p:spTree>
    <p:extLst>
      <p:ext uri="{BB962C8B-B14F-4D97-AF65-F5344CB8AC3E}">
        <p14:creationId xmlns:p14="http://schemas.microsoft.com/office/powerpoint/2010/main" val="149297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8441D1C6-7205-D3C5-75CB-F27EF5CDAE20}"/>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C973C1C7-0D12-548C-79CD-52D3419E739F}"/>
              </a:ext>
            </a:extLst>
          </p:cNvPr>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7814B8BE-AA21-3F27-16E2-8EC8C3BE872C}"/>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-DESPLIEGUE</a:t>
            </a:r>
          </a:p>
        </p:txBody>
      </p:sp>
      <p:sp>
        <p:nvSpPr>
          <p:cNvPr id="176" name="Google Shape;176;p30">
            <a:extLst>
              <a:ext uri="{FF2B5EF4-FFF2-40B4-BE49-F238E27FC236}">
                <a16:creationId xmlns:a16="http://schemas.microsoft.com/office/drawing/2014/main" id="{1A68C5A8-82EF-3C64-FD28-6A09878A6458}"/>
              </a:ext>
            </a:extLst>
          </p:cNvPr>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a:extLst>
              <a:ext uri="{FF2B5EF4-FFF2-40B4-BE49-F238E27FC236}">
                <a16:creationId xmlns:a16="http://schemas.microsoft.com/office/drawing/2014/main" id="{8AD5122C-86DB-8818-50D1-080E5E580BB7}"/>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8C02C187-31AA-7108-5E05-BC18187FDF46}"/>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B6A07E7D-33D3-2C65-6AAE-0A6B2934913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8632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1" y="662222"/>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CARGA Y PROCESAMIENTO DE DATOS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La importancia de un proceso ETL en el Business Intelligence - Algoritmia">
            <a:extLst>
              <a:ext uri="{FF2B5EF4-FFF2-40B4-BE49-F238E27FC236}">
                <a16:creationId xmlns:a16="http://schemas.microsoft.com/office/drawing/2014/main" id="{2504ED96-EB9B-B5FD-68E1-02307241F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107" y="1726135"/>
            <a:ext cx="5427785" cy="3053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660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BD4776B-BA87-EC1C-D3DD-052937A9E7C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14650734-A15E-F665-3512-7B9D8E9AEBE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A348C3B9-C58A-665B-CDDB-976229FB736B}"/>
              </a:ext>
            </a:extLst>
          </p:cNvPr>
          <p:cNvSpPr txBox="1">
            <a:spLocks/>
          </p:cNvSpPr>
          <p:nvPr/>
        </p:nvSpPr>
        <p:spPr>
          <a:xfrm>
            <a:off x="373702" y="494095"/>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DESPLIEGE DEL FRAME INICIAL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F221CEB-DABF-68B7-E7D3-E7B3CFCEB98D}"/>
              </a:ext>
            </a:extLst>
          </p:cNvPr>
          <p:cNvCxnSpPr>
            <a:cxnSpLocks/>
          </p:cNvCxnSpPr>
          <p:nvPr/>
        </p:nvCxnSpPr>
        <p:spPr>
          <a:xfrm flipH="1">
            <a:off x="373702" y="648418"/>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B34CC481-8177-C529-52E1-EC64F94E30DD}"/>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7ED9EBCA-6863-5AE1-A466-2439BF5F4EB2}"/>
              </a:ext>
            </a:extLst>
          </p:cNvPr>
          <p:cNvPicPr>
            <a:picLocks noChangeAspect="1"/>
          </p:cNvPicPr>
          <p:nvPr/>
        </p:nvPicPr>
        <p:blipFill>
          <a:blip r:embed="rId4"/>
          <a:stretch>
            <a:fillRect/>
          </a:stretch>
        </p:blipFill>
        <p:spPr>
          <a:xfrm>
            <a:off x="1676400" y="1613732"/>
            <a:ext cx="5908432" cy="3194232"/>
          </a:xfrm>
          <a:prstGeom prst="rect">
            <a:avLst/>
          </a:prstGeom>
        </p:spPr>
      </p:pic>
      <p:sp>
        <p:nvSpPr>
          <p:cNvPr id="5" name="Elipse 4">
            <a:extLst>
              <a:ext uri="{FF2B5EF4-FFF2-40B4-BE49-F238E27FC236}">
                <a16:creationId xmlns:a16="http://schemas.microsoft.com/office/drawing/2014/main" id="{0D91C880-C167-CFDD-9F37-2755587C2C0D}"/>
              </a:ext>
            </a:extLst>
          </p:cNvPr>
          <p:cNvSpPr/>
          <p:nvPr/>
        </p:nvSpPr>
        <p:spPr>
          <a:xfrm>
            <a:off x="2110154" y="1699798"/>
            <a:ext cx="844061" cy="2637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a:extLst>
              <a:ext uri="{FF2B5EF4-FFF2-40B4-BE49-F238E27FC236}">
                <a16:creationId xmlns:a16="http://schemas.microsoft.com/office/drawing/2014/main" id="{E43DDF1B-1970-2107-B6DF-B111B8A2A2AD}"/>
              </a:ext>
            </a:extLst>
          </p:cNvPr>
          <p:cNvCxnSpPr>
            <a:cxnSpLocks/>
          </p:cNvCxnSpPr>
          <p:nvPr/>
        </p:nvCxnSpPr>
        <p:spPr>
          <a:xfrm flipH="1">
            <a:off x="1348154" y="1963592"/>
            <a:ext cx="762000" cy="6081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1CD443C5-A44D-119E-220A-6D092F2075A3}"/>
              </a:ext>
            </a:extLst>
          </p:cNvPr>
          <p:cNvSpPr txBox="1"/>
          <p:nvPr/>
        </p:nvSpPr>
        <p:spPr>
          <a:xfrm>
            <a:off x="76200" y="2686570"/>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URL del localhost</a:t>
            </a:r>
            <a:endParaRPr lang="es-MX" b="1" dirty="0"/>
          </a:p>
        </p:txBody>
      </p:sp>
    </p:spTree>
    <p:extLst>
      <p:ext uri="{BB962C8B-B14F-4D97-AF65-F5344CB8AC3E}">
        <p14:creationId xmlns:p14="http://schemas.microsoft.com/office/powerpoint/2010/main" val="1866933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14B454A-2D90-CF4B-500A-547B6DCC4F9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AFAE0853-4092-BAE5-BCCF-EABE0008FE2B}"/>
              </a:ext>
            </a:extLst>
          </p:cNvPr>
          <p:cNvPicPr>
            <a:picLocks noChangeAspect="1"/>
          </p:cNvPicPr>
          <p:nvPr/>
        </p:nvPicPr>
        <p:blipFill>
          <a:blip r:embed="rId3"/>
          <a:stretch>
            <a:fillRect/>
          </a:stretch>
        </p:blipFill>
        <p:spPr>
          <a:xfrm>
            <a:off x="2068540" y="1509282"/>
            <a:ext cx="6783358" cy="3326102"/>
          </a:xfrm>
          <a:prstGeom prst="rect">
            <a:avLst/>
          </a:prstGeom>
        </p:spPr>
      </p:pic>
      <p:pic>
        <p:nvPicPr>
          <p:cNvPr id="48" name="Picture 4" descr="The Learning Gate | Tec de Monterrey">
            <a:extLst>
              <a:ext uri="{FF2B5EF4-FFF2-40B4-BE49-F238E27FC236}">
                <a16:creationId xmlns:a16="http://schemas.microsoft.com/office/drawing/2014/main" id="{3A31AC6C-FA62-7483-3762-C845D8751501}"/>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61C1AD4-D6DB-B460-9ECA-86E49F3A89EB}"/>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SIDEBAR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1B81253-EF03-CB51-F40A-34EB896ECB5E}"/>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DD037882-F812-3EE5-F770-93D936CA4259}"/>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A038837C-82B1-2904-EE32-9370BDE7E857}"/>
              </a:ext>
            </a:extLst>
          </p:cNvPr>
          <p:cNvCxnSpPr>
            <a:cxnSpLocks/>
          </p:cNvCxnSpPr>
          <p:nvPr/>
        </p:nvCxnSpPr>
        <p:spPr>
          <a:xfrm>
            <a:off x="3574818" y="2436603"/>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4F9EB868-09F4-B171-4226-A9079AC512D2}"/>
              </a:ext>
            </a:extLst>
          </p:cNvPr>
          <p:cNvSpPr txBox="1"/>
          <p:nvPr/>
        </p:nvSpPr>
        <p:spPr>
          <a:xfrm>
            <a:off x="5206575" y="3655952"/>
            <a:ext cx="1652954" cy="30777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SIDEBAR</a:t>
            </a:r>
            <a:endParaRPr lang="es-MX" b="1" dirty="0"/>
          </a:p>
        </p:txBody>
      </p:sp>
      <p:sp>
        <p:nvSpPr>
          <p:cNvPr id="15" name="Elipse 14">
            <a:extLst>
              <a:ext uri="{FF2B5EF4-FFF2-40B4-BE49-F238E27FC236}">
                <a16:creationId xmlns:a16="http://schemas.microsoft.com/office/drawing/2014/main" id="{84764792-4FA8-A6BE-BE0D-55A4288EE3D3}"/>
              </a:ext>
            </a:extLst>
          </p:cNvPr>
          <p:cNvSpPr/>
          <p:nvPr/>
        </p:nvSpPr>
        <p:spPr>
          <a:xfrm>
            <a:off x="2068540" y="2121877"/>
            <a:ext cx="838783" cy="2702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Conector recto de flecha 15">
            <a:extLst>
              <a:ext uri="{FF2B5EF4-FFF2-40B4-BE49-F238E27FC236}">
                <a16:creationId xmlns:a16="http://schemas.microsoft.com/office/drawing/2014/main" id="{39BBEF1F-73E2-FB04-1C0D-3E0691F527DE}"/>
              </a:ext>
            </a:extLst>
          </p:cNvPr>
          <p:cNvCxnSpPr>
            <a:cxnSpLocks/>
          </p:cNvCxnSpPr>
          <p:nvPr/>
        </p:nvCxnSpPr>
        <p:spPr>
          <a:xfrm flipH="1" flipV="1">
            <a:off x="1594338" y="2053883"/>
            <a:ext cx="392141" cy="17846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5016B84-C873-9DBA-9FC8-F9F99798664D}"/>
              </a:ext>
            </a:extLst>
          </p:cNvPr>
          <p:cNvSpPr txBox="1"/>
          <p:nvPr/>
        </p:nvSpPr>
        <p:spPr>
          <a:xfrm>
            <a:off x="427001" y="1870507"/>
            <a:ext cx="1093468" cy="30777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TITLE</a:t>
            </a:r>
            <a:endParaRPr lang="es-MX" b="1" dirty="0"/>
          </a:p>
        </p:txBody>
      </p:sp>
      <p:sp>
        <p:nvSpPr>
          <p:cNvPr id="21" name="Elipse 20">
            <a:extLst>
              <a:ext uri="{FF2B5EF4-FFF2-40B4-BE49-F238E27FC236}">
                <a16:creationId xmlns:a16="http://schemas.microsoft.com/office/drawing/2014/main" id="{A82B9E75-48E7-F3B6-4402-475C6930E429}"/>
              </a:ext>
            </a:extLst>
          </p:cNvPr>
          <p:cNvSpPr/>
          <p:nvPr/>
        </p:nvSpPr>
        <p:spPr>
          <a:xfrm>
            <a:off x="2068540" y="2460049"/>
            <a:ext cx="510537" cy="22732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F7D5B09C-2FF9-49EE-74C0-C8F55EE81F42}"/>
              </a:ext>
            </a:extLst>
          </p:cNvPr>
          <p:cNvCxnSpPr>
            <a:cxnSpLocks/>
          </p:cNvCxnSpPr>
          <p:nvPr/>
        </p:nvCxnSpPr>
        <p:spPr>
          <a:xfrm flipH="1">
            <a:off x="1594338" y="2571750"/>
            <a:ext cx="40650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408EBE95-A63F-844D-C750-8EAC09D1D922}"/>
              </a:ext>
            </a:extLst>
          </p:cNvPr>
          <p:cNvSpPr txBox="1"/>
          <p:nvPr/>
        </p:nvSpPr>
        <p:spPr>
          <a:xfrm>
            <a:off x="408680" y="2392172"/>
            <a:ext cx="1093468" cy="30777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HEADER</a:t>
            </a:r>
            <a:endParaRPr lang="es-MX" b="1" dirty="0"/>
          </a:p>
        </p:txBody>
      </p:sp>
      <p:sp>
        <p:nvSpPr>
          <p:cNvPr id="25" name="Elipse 24">
            <a:extLst>
              <a:ext uri="{FF2B5EF4-FFF2-40B4-BE49-F238E27FC236}">
                <a16:creationId xmlns:a16="http://schemas.microsoft.com/office/drawing/2014/main" id="{50B76EE7-ECD6-38C4-EC25-D135BD88F4DC}"/>
              </a:ext>
            </a:extLst>
          </p:cNvPr>
          <p:cNvSpPr/>
          <p:nvPr/>
        </p:nvSpPr>
        <p:spPr>
          <a:xfrm>
            <a:off x="2068540" y="2722710"/>
            <a:ext cx="838783" cy="22732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C36590D2-274A-D924-9510-F32A35161418}"/>
              </a:ext>
            </a:extLst>
          </p:cNvPr>
          <p:cNvCxnSpPr>
            <a:cxnSpLocks/>
          </p:cNvCxnSpPr>
          <p:nvPr/>
        </p:nvCxnSpPr>
        <p:spPr>
          <a:xfrm flipH="1">
            <a:off x="1582092" y="2864827"/>
            <a:ext cx="418749" cy="2707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4A7836E-0699-FF15-C61C-FCB6D9522FE2}"/>
              </a:ext>
            </a:extLst>
          </p:cNvPr>
          <p:cNvSpPr txBox="1"/>
          <p:nvPr/>
        </p:nvSpPr>
        <p:spPr>
          <a:xfrm>
            <a:off x="408680" y="2892965"/>
            <a:ext cx="1093468"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SUB- HEADER</a:t>
            </a:r>
            <a:endParaRPr lang="es-MX" b="1" dirty="0"/>
          </a:p>
        </p:txBody>
      </p:sp>
    </p:spTree>
    <p:extLst>
      <p:ext uri="{BB962C8B-B14F-4D97-AF65-F5344CB8AC3E}">
        <p14:creationId xmlns:p14="http://schemas.microsoft.com/office/powerpoint/2010/main" val="298629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DBFD1B2-E860-BEF7-2D7F-16582D94BC0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53A1F9E1-5DB0-18EC-6E92-7322EA1ACC74}"/>
              </a:ext>
            </a:extLst>
          </p:cNvPr>
          <p:cNvPicPr>
            <a:picLocks noChangeAspect="1"/>
          </p:cNvPicPr>
          <p:nvPr/>
        </p:nvPicPr>
        <p:blipFill>
          <a:blip r:embed="rId3"/>
          <a:stretch>
            <a:fillRect/>
          </a:stretch>
        </p:blipFill>
        <p:spPr>
          <a:xfrm>
            <a:off x="1172308" y="1499824"/>
            <a:ext cx="6517135" cy="3190942"/>
          </a:xfrm>
          <a:prstGeom prst="rect">
            <a:avLst/>
          </a:prstGeom>
        </p:spPr>
      </p:pic>
      <p:pic>
        <p:nvPicPr>
          <p:cNvPr id="48" name="Picture 4" descr="The Learning Gate | Tec de Monterrey">
            <a:extLst>
              <a:ext uri="{FF2B5EF4-FFF2-40B4-BE49-F238E27FC236}">
                <a16:creationId xmlns:a16="http://schemas.microsoft.com/office/drawing/2014/main" id="{5D5E641A-54DC-974F-2B7A-D1C70D0C5B8D}"/>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21234CC6-82F5-14D8-F527-7A29FC1FCA7C}"/>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FRAME PRINCIPAL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82BCEF1-1990-198B-58EB-438972400E20}"/>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41B6E8F3-0671-F75D-D930-51F0E7755F5D}"/>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031E1D7B-3BDB-EBCB-99A7-7478316A1392}"/>
              </a:ext>
            </a:extLst>
          </p:cNvPr>
          <p:cNvCxnSpPr>
            <a:cxnSpLocks/>
          </p:cNvCxnSpPr>
          <p:nvPr/>
        </p:nvCxnSpPr>
        <p:spPr>
          <a:xfrm flipH="1">
            <a:off x="1934308" y="3759439"/>
            <a:ext cx="1770184" cy="6554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FFE386F-FA65-9E4D-DD37-84A41FC88A58}"/>
              </a:ext>
            </a:extLst>
          </p:cNvPr>
          <p:cNvSpPr txBox="1"/>
          <p:nvPr/>
        </p:nvSpPr>
        <p:spPr>
          <a:xfrm>
            <a:off x="145235" y="4153324"/>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FRAME PRINCIPAL</a:t>
            </a:r>
            <a:endParaRPr lang="es-MX" b="1" dirty="0"/>
          </a:p>
        </p:txBody>
      </p:sp>
    </p:spTree>
    <p:extLst>
      <p:ext uri="{BB962C8B-B14F-4D97-AF65-F5344CB8AC3E}">
        <p14:creationId xmlns:p14="http://schemas.microsoft.com/office/powerpoint/2010/main" val="1289365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DAFE3B8-A5A4-CAA7-FCA7-434F3A54651D}"/>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5CB8A191-74C5-5D94-1251-4EDF9733F82C}"/>
              </a:ext>
            </a:extLst>
          </p:cNvPr>
          <p:cNvPicPr>
            <a:picLocks noChangeAspect="1"/>
          </p:cNvPicPr>
          <p:nvPr/>
        </p:nvPicPr>
        <p:blipFill>
          <a:blip r:embed="rId3"/>
          <a:stretch>
            <a:fillRect/>
          </a:stretch>
        </p:blipFill>
        <p:spPr>
          <a:xfrm>
            <a:off x="794700" y="1561025"/>
            <a:ext cx="7554600" cy="3125104"/>
          </a:xfrm>
          <a:prstGeom prst="rect">
            <a:avLst/>
          </a:prstGeom>
        </p:spPr>
      </p:pic>
      <p:pic>
        <p:nvPicPr>
          <p:cNvPr id="48" name="Picture 4" descr="The Learning Gate | Tec de Monterrey">
            <a:extLst>
              <a:ext uri="{FF2B5EF4-FFF2-40B4-BE49-F238E27FC236}">
                <a16:creationId xmlns:a16="http://schemas.microsoft.com/office/drawing/2014/main" id="{BC22BD4D-C74C-4D7A-B7EE-B4DFE4E70DAA}"/>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C315ADD-6B9C-757C-5AE2-9B1D2F1518EC}"/>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SELECT BOX</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CCB468A-F0CF-DC63-FC18-278D4AAFEAE4}"/>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5786A5FA-43FA-57BC-7443-631B007A0C6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7F3B08F5-1C8A-01B4-CCD4-6A6DA270CBDC}"/>
              </a:ext>
            </a:extLst>
          </p:cNvPr>
          <p:cNvCxnSpPr>
            <a:cxnSpLocks/>
          </p:cNvCxnSpPr>
          <p:nvPr/>
        </p:nvCxnSpPr>
        <p:spPr>
          <a:xfrm>
            <a:off x="2284471" y="3123577"/>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B1EF7117-3043-53A5-61A9-87F926E4983E}"/>
              </a:ext>
            </a:extLst>
          </p:cNvPr>
          <p:cNvSpPr txBox="1"/>
          <p:nvPr/>
        </p:nvSpPr>
        <p:spPr>
          <a:xfrm>
            <a:off x="3745523" y="4281237"/>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MÚLTIPLES OPCIONES</a:t>
            </a:r>
            <a:endParaRPr lang="es-MX" b="1" dirty="0"/>
          </a:p>
        </p:txBody>
      </p:sp>
    </p:spTree>
    <p:extLst>
      <p:ext uri="{BB962C8B-B14F-4D97-AF65-F5344CB8AC3E}">
        <p14:creationId xmlns:p14="http://schemas.microsoft.com/office/powerpoint/2010/main" val="333746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FD4D285-46C5-3332-7529-356A58211E25}"/>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A4E5383B-611B-4F86-9840-53057C825A13}"/>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711F1CC2-FA55-9790-8511-C2A4903A5272}"/>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a:t>
            </a:r>
            <a:r>
              <a:rPr lang="en-US" sz="3000" b="1" dirty="0">
                <a:solidFill>
                  <a:schemeClr val="bg1">
                    <a:lumMod val="60000"/>
                    <a:lumOff val="40000"/>
                  </a:schemeClr>
                </a:solidFill>
                <a:latin typeface="Rajdhani"/>
                <a:ea typeface="Rajdhani"/>
                <a:cs typeface="Rajdhani"/>
                <a:sym typeface="Rajdhani"/>
              </a:rPr>
              <a:t>CHECK</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BOX</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5B6B7DC-5BD6-F26F-4C43-E8F60F99CF71}"/>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pic>
        <p:nvPicPr>
          <p:cNvPr id="6" name="Imagen 5">
            <a:extLst>
              <a:ext uri="{FF2B5EF4-FFF2-40B4-BE49-F238E27FC236}">
                <a16:creationId xmlns:a16="http://schemas.microsoft.com/office/drawing/2014/main" id="{40DCE0A5-1DC4-9888-8615-A5D9002014C9}"/>
              </a:ext>
            </a:extLst>
          </p:cNvPr>
          <p:cNvPicPr>
            <a:picLocks noChangeAspect="1"/>
          </p:cNvPicPr>
          <p:nvPr/>
        </p:nvPicPr>
        <p:blipFill>
          <a:blip r:embed="rId4"/>
          <a:stretch>
            <a:fillRect/>
          </a:stretch>
        </p:blipFill>
        <p:spPr>
          <a:xfrm>
            <a:off x="2051325" y="1579120"/>
            <a:ext cx="4144005" cy="2162653"/>
          </a:xfrm>
          <a:prstGeom prst="rect">
            <a:avLst/>
          </a:prstGeom>
        </p:spPr>
      </p:pic>
      <p:sp>
        <p:nvSpPr>
          <p:cNvPr id="8" name="Google Shape;136;p27">
            <a:extLst>
              <a:ext uri="{FF2B5EF4-FFF2-40B4-BE49-F238E27FC236}">
                <a16:creationId xmlns:a16="http://schemas.microsoft.com/office/drawing/2014/main" id="{31FACB4E-CBC6-A52F-1309-71DA90043B7F}"/>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20FA7A61-043A-BAED-9453-770BE7CF6B9A}"/>
              </a:ext>
            </a:extLst>
          </p:cNvPr>
          <p:cNvCxnSpPr>
            <a:cxnSpLocks/>
          </p:cNvCxnSpPr>
          <p:nvPr/>
        </p:nvCxnSpPr>
        <p:spPr>
          <a:xfrm>
            <a:off x="2661138" y="3161982"/>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6CE4860-A48F-F257-933C-603505A14AD8}"/>
              </a:ext>
            </a:extLst>
          </p:cNvPr>
          <p:cNvSpPr txBox="1"/>
          <p:nvPr/>
        </p:nvSpPr>
        <p:spPr>
          <a:xfrm>
            <a:off x="4380098" y="4312164"/>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CUADRO DE SELECCIÓN </a:t>
            </a:r>
            <a:endParaRPr lang="es-MX" b="1" dirty="0"/>
          </a:p>
        </p:txBody>
      </p:sp>
    </p:spTree>
    <p:extLst>
      <p:ext uri="{BB962C8B-B14F-4D97-AF65-F5344CB8AC3E}">
        <p14:creationId xmlns:p14="http://schemas.microsoft.com/office/powerpoint/2010/main" val="175974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0EE9DCE-A4EC-FAAA-456B-4A223F8815A9}"/>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01FA95F6-F1A6-FF0D-6F66-59E312C4A78F}"/>
              </a:ext>
            </a:extLst>
          </p:cNvPr>
          <p:cNvPicPr>
            <a:picLocks noChangeAspect="1"/>
          </p:cNvPicPr>
          <p:nvPr/>
        </p:nvPicPr>
        <p:blipFill>
          <a:blip r:embed="rId3"/>
          <a:stretch>
            <a:fillRect/>
          </a:stretch>
        </p:blipFill>
        <p:spPr>
          <a:xfrm>
            <a:off x="2513350" y="1549074"/>
            <a:ext cx="3352799" cy="3103675"/>
          </a:xfrm>
          <a:prstGeom prst="rect">
            <a:avLst/>
          </a:prstGeom>
        </p:spPr>
      </p:pic>
      <p:pic>
        <p:nvPicPr>
          <p:cNvPr id="48" name="Picture 4" descr="The Learning Gate | Tec de Monterrey">
            <a:extLst>
              <a:ext uri="{FF2B5EF4-FFF2-40B4-BE49-F238E27FC236}">
                <a16:creationId xmlns:a16="http://schemas.microsoft.com/office/drawing/2014/main" id="{785DB77A-40C8-61D9-C539-323BCCF082D2}"/>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8EC96F23-DE21-7CDD-51FD-65261189DC29}"/>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BOX MULTISELECT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561EDB0-D120-500C-3D41-D302FB232C2E}"/>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71D55467-FA28-2CD0-B3AB-79BC28105F5B}"/>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E8124A75-52D5-909E-12FD-EA0C7C399E64}"/>
              </a:ext>
            </a:extLst>
          </p:cNvPr>
          <p:cNvCxnSpPr>
            <a:cxnSpLocks/>
          </p:cNvCxnSpPr>
          <p:nvPr/>
        </p:nvCxnSpPr>
        <p:spPr>
          <a:xfrm>
            <a:off x="4948667" y="2572161"/>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FB06DF80-1CAF-06CD-E3B2-B291DC8C581F}"/>
              </a:ext>
            </a:extLst>
          </p:cNvPr>
          <p:cNvSpPr txBox="1"/>
          <p:nvPr/>
        </p:nvSpPr>
        <p:spPr>
          <a:xfrm>
            <a:off x="6615998" y="3714564"/>
            <a:ext cx="1652954" cy="738664"/>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CUADRO DE SELECCIÓN MÚLTIPLE </a:t>
            </a:r>
            <a:endParaRPr lang="es-MX" b="1" dirty="0"/>
          </a:p>
        </p:txBody>
      </p:sp>
    </p:spTree>
    <p:extLst>
      <p:ext uri="{BB962C8B-B14F-4D97-AF65-F5344CB8AC3E}">
        <p14:creationId xmlns:p14="http://schemas.microsoft.com/office/powerpoint/2010/main" val="3284330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BCB8EF1-F307-CBA2-315D-0BC7F3807CE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237A1A3B-4199-048D-195F-79464F8365AB}"/>
              </a:ext>
            </a:extLst>
          </p:cNvPr>
          <p:cNvPicPr>
            <a:picLocks noChangeAspect="1"/>
          </p:cNvPicPr>
          <p:nvPr/>
        </p:nvPicPr>
        <p:blipFill>
          <a:blip r:embed="rId3"/>
          <a:stretch>
            <a:fillRect/>
          </a:stretch>
        </p:blipFill>
        <p:spPr>
          <a:xfrm>
            <a:off x="2026564" y="1774653"/>
            <a:ext cx="4333073" cy="2309243"/>
          </a:xfrm>
          <a:prstGeom prst="rect">
            <a:avLst/>
          </a:prstGeom>
        </p:spPr>
      </p:pic>
      <p:pic>
        <p:nvPicPr>
          <p:cNvPr id="48" name="Picture 4" descr="The Learning Gate | Tec de Monterrey">
            <a:extLst>
              <a:ext uri="{FF2B5EF4-FFF2-40B4-BE49-F238E27FC236}">
                <a16:creationId xmlns:a16="http://schemas.microsoft.com/office/drawing/2014/main" id="{AB378F40-897D-6521-445D-D6DEBB543074}"/>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B88A1B32-10D7-8251-32B1-1C779314501D}"/>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BUTTON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83FF7E3-8861-C64B-21DB-F270C5A4F112}"/>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9F2E0585-7B82-5DAD-F8C4-C75456E334D9}"/>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908B7464-77AA-5BA0-579A-2127A9D99079}"/>
              </a:ext>
            </a:extLst>
          </p:cNvPr>
          <p:cNvCxnSpPr>
            <a:cxnSpLocks/>
          </p:cNvCxnSpPr>
          <p:nvPr/>
        </p:nvCxnSpPr>
        <p:spPr>
          <a:xfrm>
            <a:off x="4948667" y="3381407"/>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45195BAE-9B06-1BB2-6788-CB04BC6268D3}"/>
              </a:ext>
            </a:extLst>
          </p:cNvPr>
          <p:cNvSpPr txBox="1"/>
          <p:nvPr/>
        </p:nvSpPr>
        <p:spPr>
          <a:xfrm>
            <a:off x="7198944" y="4096720"/>
            <a:ext cx="1652954" cy="738664"/>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BOTÓN DE ACTIVACIÓN DE FUNCIÓN</a:t>
            </a:r>
            <a:endParaRPr lang="es-MX" b="1" dirty="0"/>
          </a:p>
        </p:txBody>
      </p:sp>
    </p:spTree>
    <p:extLst>
      <p:ext uri="{BB962C8B-B14F-4D97-AF65-F5344CB8AC3E}">
        <p14:creationId xmlns:p14="http://schemas.microsoft.com/office/powerpoint/2010/main" val="1949068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9EAC924-D48E-FACA-92BC-1CAAF5C793FD}"/>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132F0117-A665-E40A-D676-B5F03722643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51AC564-56DC-EC50-B023-5EA3C53D5140}"/>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LINE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4A5BEFA2-E0CF-D4B6-880B-86D302893478}"/>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3036D5A8-189C-AB6B-9A34-BE4A3F1EEDFE}"/>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C7179A40-CD06-2622-5510-9EAD460A4392}"/>
              </a:ext>
            </a:extLst>
          </p:cNvPr>
          <p:cNvPicPr>
            <a:picLocks noChangeAspect="1"/>
          </p:cNvPicPr>
          <p:nvPr/>
        </p:nvPicPr>
        <p:blipFill>
          <a:blip r:embed="rId4"/>
          <a:stretch>
            <a:fillRect/>
          </a:stretch>
        </p:blipFill>
        <p:spPr>
          <a:xfrm>
            <a:off x="826477" y="1432405"/>
            <a:ext cx="7491046" cy="3402979"/>
          </a:xfrm>
          <a:prstGeom prst="rect">
            <a:avLst/>
          </a:prstGeom>
        </p:spPr>
      </p:pic>
      <p:cxnSp>
        <p:nvCxnSpPr>
          <p:cNvPr id="7" name="Conector recto de flecha 6">
            <a:extLst>
              <a:ext uri="{FF2B5EF4-FFF2-40B4-BE49-F238E27FC236}">
                <a16:creationId xmlns:a16="http://schemas.microsoft.com/office/drawing/2014/main" id="{016E9E80-2FB8-77C8-0E04-ABFD9C8AF62F}"/>
              </a:ext>
            </a:extLst>
          </p:cNvPr>
          <p:cNvCxnSpPr>
            <a:cxnSpLocks/>
          </p:cNvCxnSpPr>
          <p:nvPr/>
        </p:nvCxnSpPr>
        <p:spPr>
          <a:xfrm>
            <a:off x="5533142" y="4115529"/>
            <a:ext cx="1903471" cy="641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85FE8F5-465E-5245-7705-DB7F1F7848AD}"/>
              </a:ext>
            </a:extLst>
          </p:cNvPr>
          <p:cNvSpPr txBox="1"/>
          <p:nvPr/>
        </p:nvSpPr>
        <p:spPr>
          <a:xfrm>
            <a:off x="7491046" y="4189393"/>
            <a:ext cx="1652954" cy="95410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 variable “x” debe ser categórica irrepetible</a:t>
            </a:r>
            <a:endParaRPr lang="es-MX" b="1" dirty="0"/>
          </a:p>
        </p:txBody>
      </p:sp>
    </p:spTree>
    <p:extLst>
      <p:ext uri="{BB962C8B-B14F-4D97-AF65-F5344CB8AC3E}">
        <p14:creationId xmlns:p14="http://schemas.microsoft.com/office/powerpoint/2010/main" val="2424050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C47AFDC-8B1B-F9AF-3625-C78C413E4D7B}"/>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EAE6968D-1055-BDBF-E55E-352214DD050E}"/>
              </a:ext>
            </a:extLst>
          </p:cNvPr>
          <p:cNvPicPr>
            <a:picLocks noChangeAspect="1"/>
          </p:cNvPicPr>
          <p:nvPr/>
        </p:nvPicPr>
        <p:blipFill>
          <a:blip r:embed="rId3"/>
          <a:stretch>
            <a:fillRect/>
          </a:stretch>
        </p:blipFill>
        <p:spPr>
          <a:xfrm>
            <a:off x="1518799" y="1511293"/>
            <a:ext cx="5917814" cy="3245467"/>
          </a:xfrm>
          <a:prstGeom prst="rect">
            <a:avLst/>
          </a:prstGeom>
        </p:spPr>
      </p:pic>
      <p:pic>
        <p:nvPicPr>
          <p:cNvPr id="48" name="Picture 4" descr="The Learning Gate | Tec de Monterrey">
            <a:extLst>
              <a:ext uri="{FF2B5EF4-FFF2-40B4-BE49-F238E27FC236}">
                <a16:creationId xmlns:a16="http://schemas.microsoft.com/office/drawing/2014/main" id="{4E05799C-24E7-EE75-C7DE-36B685A7D23D}"/>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76037F46-84A4-05E9-584C-A5E3ABEF8429}"/>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a:t>
            </a:r>
            <a:r>
              <a:rPr lang="en-US" sz="3000" b="1" dirty="0">
                <a:solidFill>
                  <a:schemeClr val="bg1">
                    <a:lumMod val="60000"/>
                    <a:lumOff val="40000"/>
                  </a:schemeClr>
                </a:solidFill>
                <a:latin typeface="Rajdhani"/>
                <a:ea typeface="Rajdhani"/>
                <a:cs typeface="Rajdhani"/>
                <a:sym typeface="Rajdhani"/>
              </a:rPr>
              <a:t>BAR</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07DD400-2031-7C0F-E9A7-4EF09D5ECAEA}"/>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6B45F9C1-D667-72C2-2BE5-6D82275CF740}"/>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7C67929A-070A-5B41-BFD5-B885353B71A6}"/>
              </a:ext>
            </a:extLst>
          </p:cNvPr>
          <p:cNvCxnSpPr>
            <a:cxnSpLocks/>
          </p:cNvCxnSpPr>
          <p:nvPr/>
        </p:nvCxnSpPr>
        <p:spPr>
          <a:xfrm>
            <a:off x="5329668" y="4313287"/>
            <a:ext cx="2161378" cy="44347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C32B8A5-0105-AC15-FD77-536AF63D3C43}"/>
              </a:ext>
            </a:extLst>
          </p:cNvPr>
          <p:cNvSpPr txBox="1"/>
          <p:nvPr/>
        </p:nvSpPr>
        <p:spPr>
          <a:xfrm>
            <a:off x="7491046" y="4189393"/>
            <a:ext cx="1652954" cy="95410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 variable “x” debe ser categórica irrepetible</a:t>
            </a:r>
            <a:endParaRPr lang="es-MX" b="1" dirty="0"/>
          </a:p>
        </p:txBody>
      </p:sp>
    </p:spTree>
    <p:extLst>
      <p:ext uri="{BB962C8B-B14F-4D97-AF65-F5344CB8AC3E}">
        <p14:creationId xmlns:p14="http://schemas.microsoft.com/office/powerpoint/2010/main" val="1130433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3B19DAF-C662-AEE9-5C5D-BDD22F672043}"/>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60465FC-B1ED-99CF-EA97-2CA97857426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3FF7CDEE-B2AD-F21B-86B8-AA0CE49AC52C}"/>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SCATTER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3FB527E6-8065-6A88-492E-1797ABCAC2D0}"/>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B3370A05-095C-F205-32E9-1B8EB7B170D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51BE9EB5-7B14-EC8F-E623-95766ECA98FE}"/>
              </a:ext>
            </a:extLst>
          </p:cNvPr>
          <p:cNvPicPr>
            <a:picLocks noChangeAspect="1"/>
          </p:cNvPicPr>
          <p:nvPr/>
        </p:nvPicPr>
        <p:blipFill>
          <a:blip r:embed="rId4"/>
          <a:stretch>
            <a:fillRect/>
          </a:stretch>
        </p:blipFill>
        <p:spPr>
          <a:xfrm>
            <a:off x="1397522" y="1433541"/>
            <a:ext cx="6040926" cy="3366420"/>
          </a:xfrm>
          <a:prstGeom prst="rect">
            <a:avLst/>
          </a:prstGeom>
        </p:spPr>
      </p:pic>
      <p:cxnSp>
        <p:nvCxnSpPr>
          <p:cNvPr id="7" name="Conector recto de flecha 6">
            <a:extLst>
              <a:ext uri="{FF2B5EF4-FFF2-40B4-BE49-F238E27FC236}">
                <a16:creationId xmlns:a16="http://schemas.microsoft.com/office/drawing/2014/main" id="{6E80BC9F-B39F-61C6-871F-C82A9F0F5F0F}"/>
              </a:ext>
            </a:extLst>
          </p:cNvPr>
          <p:cNvCxnSpPr>
            <a:cxnSpLocks/>
          </p:cNvCxnSpPr>
          <p:nvPr/>
        </p:nvCxnSpPr>
        <p:spPr>
          <a:xfrm>
            <a:off x="6564774" y="3673726"/>
            <a:ext cx="1752749" cy="6403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1021CA7-AD41-3AB8-2292-0C81E6A3D3B1}"/>
              </a:ext>
            </a:extLst>
          </p:cNvPr>
          <p:cNvSpPr txBox="1"/>
          <p:nvPr/>
        </p:nvSpPr>
        <p:spPr>
          <a:xfrm>
            <a:off x="7491046" y="4399907"/>
            <a:ext cx="1652954" cy="738664"/>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Las variables “x” y “y” deben ser numéricas</a:t>
            </a:r>
            <a:endParaRPr lang="es-MX" b="1" dirty="0"/>
          </a:p>
        </p:txBody>
      </p:sp>
    </p:spTree>
    <p:extLst>
      <p:ext uri="{BB962C8B-B14F-4D97-AF65-F5344CB8AC3E}">
        <p14:creationId xmlns:p14="http://schemas.microsoft.com/office/powerpoint/2010/main" val="3487068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7AB672C-B8B1-2894-D3E8-A90AC71AA973}"/>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79F54C1-03A7-3D05-7E7D-ACB7678720A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F75E3A94-7FEF-89DC-B475-5850E219FD2A}"/>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PIE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D8B3E853-E3B5-AD0A-CD4F-AEBC4E590D51}"/>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C548D5BA-B897-0A7E-3806-CFD6BA912A0B}"/>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9835279F-9E66-9E9C-93DB-B88952D61C5A}"/>
              </a:ext>
            </a:extLst>
          </p:cNvPr>
          <p:cNvPicPr>
            <a:picLocks noChangeAspect="1"/>
          </p:cNvPicPr>
          <p:nvPr/>
        </p:nvPicPr>
        <p:blipFill>
          <a:blip r:embed="rId4"/>
          <a:stretch>
            <a:fillRect/>
          </a:stretch>
        </p:blipFill>
        <p:spPr>
          <a:xfrm>
            <a:off x="1154572" y="1464320"/>
            <a:ext cx="6664720" cy="3324172"/>
          </a:xfrm>
          <a:prstGeom prst="rect">
            <a:avLst/>
          </a:prstGeom>
        </p:spPr>
      </p:pic>
      <p:cxnSp>
        <p:nvCxnSpPr>
          <p:cNvPr id="7" name="Conector recto de flecha 6">
            <a:extLst>
              <a:ext uri="{FF2B5EF4-FFF2-40B4-BE49-F238E27FC236}">
                <a16:creationId xmlns:a16="http://schemas.microsoft.com/office/drawing/2014/main" id="{6786F0FA-A34E-8498-82F0-EFD1D7E797AD}"/>
              </a:ext>
            </a:extLst>
          </p:cNvPr>
          <p:cNvCxnSpPr>
            <a:cxnSpLocks/>
          </p:cNvCxnSpPr>
          <p:nvPr/>
        </p:nvCxnSpPr>
        <p:spPr>
          <a:xfrm>
            <a:off x="5689726" y="4148787"/>
            <a:ext cx="1752749" cy="6403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B36F6453-9E84-04B4-2B7A-CCC3CBA2008E}"/>
              </a:ext>
            </a:extLst>
          </p:cNvPr>
          <p:cNvSpPr txBox="1"/>
          <p:nvPr/>
        </p:nvSpPr>
        <p:spPr>
          <a:xfrm>
            <a:off x="7491046" y="4189393"/>
            <a:ext cx="1652954" cy="95410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 variable “x” debe ser categórica irrepetible</a:t>
            </a:r>
            <a:endParaRPr lang="es-MX" b="1" dirty="0"/>
          </a:p>
        </p:txBody>
      </p:sp>
    </p:spTree>
    <p:extLst>
      <p:ext uri="{BB962C8B-B14F-4D97-AF65-F5344CB8AC3E}">
        <p14:creationId xmlns:p14="http://schemas.microsoft.com/office/powerpoint/2010/main" val="1636846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lvl="1"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No Lineal</a:t>
            </a: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la ciudad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10 casos de correlación logística que existe entre diferentes variables de nuestra base de datos,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lvl="1" algn="just"/>
            <a:endParaRPr lang="es-ES" sz="1600" b="1" dirty="0">
              <a:solidFill>
                <a:srgbClr val="EAFEE8"/>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ajuste de correlación logística que existe entre las variables dicotómicas de nuestra base de datos (</a:t>
            </a:r>
            <a:r>
              <a:rPr lang="es-ES" sz="1600" b="1" dirty="0">
                <a:solidFill>
                  <a:schemeClr val="tx2"/>
                </a:solidFill>
                <a:latin typeface="Fira Sans Condensed Light" panose="020B0604020202020204" charset="0"/>
                <a:cs typeface="Times New Roman" panose="02020603050405020304" pitchFamily="18" charset="0"/>
              </a:rPr>
              <a:t>3 casos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aplicando las herramientas de  </a:t>
            </a:r>
            <a:r>
              <a:rPr lang="es-ES" sz="1600" b="1" dirty="0">
                <a:solidFill>
                  <a:srgbClr val="EAFEE8"/>
                </a:solidFill>
                <a:latin typeface="Fira Sans Condensed Light" panose="020B0604020202020204" charset="0"/>
                <a:cs typeface="Times New Roman" panose="02020603050405020304" pitchFamily="18" charset="0"/>
              </a:rPr>
              <a:t>“Reponderación de clases” u “</a:t>
            </a:r>
            <a:r>
              <a:rPr lang="es-ES" sz="1600" b="1" dirty="0" err="1">
                <a:solidFill>
                  <a:srgbClr val="EAFEE8"/>
                </a:solidFill>
                <a:latin typeface="Fira Sans Condensed Light" panose="020B0604020202020204" charset="0"/>
                <a:cs typeface="Times New Roman" panose="02020603050405020304" pitchFamily="18" charset="0"/>
              </a:rPr>
              <a:t>Oversampling</a:t>
            </a:r>
            <a:r>
              <a:rPr lang="es-ES" sz="1600" b="1" dirty="0">
                <a:solidFill>
                  <a:srgbClr val="EAFEE8"/>
                </a:solidFill>
                <a:latin typeface="Fira Sans Condensed Light" panose="020B0604020202020204" charset="0"/>
                <a:cs typeface="Times New Roman" panose="02020603050405020304" pitchFamily="18" charset="0"/>
              </a:rPr>
              <a:t>”</a:t>
            </a:r>
          </a:p>
          <a:p>
            <a:pPr lvl="1" algn="just"/>
            <a:endParaRPr lang="es-ES" sz="1600" b="1" dirty="0">
              <a:solidFill>
                <a:srgbClr val="EAFEE8"/>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Convertir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las variables </a:t>
            </a:r>
            <a:r>
              <a:rPr lang="es-ES" sz="1600" b="1" dirty="0">
                <a:solidFill>
                  <a:schemeClr val="tx2"/>
                </a:solidFill>
                <a:latin typeface="Fira Sans Condensed Light" panose="020B0604020202020204" charset="0"/>
                <a:cs typeface="Times New Roman" panose="02020603050405020304" pitchFamily="18" charset="0"/>
              </a:rPr>
              <a:t>que sean necesarias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variables de tipo  dicotómica con las categorías que se consideren pertinentes,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lvl="1" algn="just"/>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829384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33538"/>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Actividad</a:t>
            </a:r>
            <a:r>
              <a:rPr lang="en-US" sz="3000" b="1" dirty="0">
                <a:solidFill>
                  <a:srgbClr val="F3F3F3"/>
                </a:solidFill>
                <a:latin typeface="Rajdhani"/>
                <a:ea typeface="Rajdhani"/>
                <a:cs typeface="Rajdhani"/>
                <a:sym typeface="Rajdhani"/>
              </a:rPr>
              <a:t> 3</a:t>
            </a:r>
            <a:r>
              <a:rPr lang="en-US" sz="3000" b="1" dirty="0">
                <a:solidFill>
                  <a:schemeClr val="tx2"/>
                </a:solidFill>
                <a:latin typeface="Rajdhani"/>
                <a:ea typeface="Rajdhani"/>
                <a:cs typeface="Rajdhani"/>
                <a:sym typeface="Rajdhani"/>
              </a:rPr>
              <a:t> </a:t>
            </a:r>
            <a:r>
              <a:rPr lang="en-US" sz="3000" b="1" dirty="0">
                <a:solidFill>
                  <a:srgbClr val="F3F3F3"/>
                </a:solidFill>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lang="en-US" sz="3000" b="1" dirty="0">
                <a:solidFill>
                  <a:srgbClr val="F3F3F3"/>
                </a:solidFill>
                <a:latin typeface="Rajdhani"/>
                <a:ea typeface="Rajdhani"/>
                <a:cs typeface="Rajdhani"/>
                <a:sym typeface="Rajdhani"/>
              </a:rPr>
              <a:t>)</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precisión</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exactitud</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sensibilidad</a:t>
            </a:r>
            <a:r>
              <a:rPr lang="en-US" sz="1600" b="1" dirty="0">
                <a:solidFill>
                  <a:schemeClr val="accent4"/>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9.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142356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93701" y="542737"/>
            <a:ext cx="8473376"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4</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DESPLIEGUE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82994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9152" y="901903"/>
            <a:ext cx="8662473" cy="3602083"/>
          </a:xfrm>
          <a:prstGeom prst="rect">
            <a:avLst/>
          </a:prstGeom>
          <a:noFill/>
          <a:ln>
            <a:noFill/>
          </a:ln>
        </p:spPr>
        <p:txBody>
          <a:bodyPr spcFirstLastPara="1" wrap="square" lIns="91425" tIns="182875" rIns="91425" bIns="0" anchor="t" anchorCtr="0">
            <a:noAutofit/>
          </a:bodyPr>
          <a:lstStyle/>
          <a:p>
            <a:pPr lvl="1"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Despliegue</a:t>
            </a:r>
            <a:endParaRPr lang="en-US" sz="1600" b="1" dirty="0">
              <a:solidFill>
                <a:schemeClr val="tx2"/>
              </a:solidFill>
              <a:latin typeface="Fira Sans Condensed Light" panose="020B0604020202020204" charset="0"/>
              <a:cs typeface="Times New Roman" panose="02020603050405020304" pitchFamily="18" charset="0"/>
            </a:endParaRP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la ciudad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implementación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un Dashboard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muestre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hallazgos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análisis de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etapa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Etapa I. Modelado explicativo</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a)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características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Análisis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univariado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variables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categóricas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significativas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(10)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para la ciudad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Etapa II. Modelado predictivo</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b). </a:t>
            </a:r>
            <a:r>
              <a:rPr lang="en-US" sz="1600" b="1" dirty="0" err="1">
                <a:solidFill>
                  <a:schemeClr val="tx2"/>
                </a:solidFill>
                <a:latin typeface="Fira Sans Condensed Light" panose="020B0604020202020204" charset="0"/>
                <a:cs typeface="Times New Roman" panose="02020603050405020304" pitchFamily="18" charset="0"/>
              </a:rPr>
              <a:t>Análisis</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correlaciones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aplicando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distintos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regresion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vistos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curso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rgbClr val="FFFF00"/>
                </a:solidFill>
                <a:latin typeface="Fira Sans Condensed Light" panose="020B0604020202020204" charset="0"/>
                <a:cs typeface="Times New Roman" panose="02020603050405020304" pitchFamily="18" charset="0"/>
              </a:rPr>
              <a:t>superponiendo</a:t>
            </a:r>
            <a:r>
              <a:rPr lang="en-US" sz="1600" dirty="0">
                <a:solidFill>
                  <a:srgbClr val="FFFF00"/>
                </a:solidFill>
                <a:latin typeface="Fira Sans Condensed Light" panose="020B0604020202020204" charset="0"/>
                <a:cs typeface="Times New Roman" panose="02020603050405020304" pitchFamily="18" charset="0"/>
              </a:rPr>
              <a:t> </a:t>
            </a:r>
            <a:r>
              <a:rPr lang="en-US" sz="1600" dirty="0" err="1">
                <a:solidFill>
                  <a:srgbClr val="FFFF00"/>
                </a:solidFill>
                <a:latin typeface="Fira Sans Condensed Light" panose="020B0604020202020204" charset="0"/>
                <a:cs typeface="Times New Roman" panose="02020603050405020304" pitchFamily="18" charset="0"/>
              </a:rPr>
              <a:t>cada</a:t>
            </a:r>
            <a:r>
              <a:rPr lang="en-US" sz="1600" dirty="0">
                <a:solidFill>
                  <a:srgbClr val="FFFF00"/>
                </a:solidFill>
                <a:latin typeface="Fira Sans Condensed Light" panose="020B0604020202020204" charset="0"/>
                <a:cs typeface="Times New Roman" panose="02020603050405020304" pitchFamily="18" charset="0"/>
              </a:rPr>
              <a:t> </a:t>
            </a:r>
            <a:r>
              <a:rPr lang="en-US" sz="1600" dirty="0" err="1">
                <a:solidFill>
                  <a:srgbClr val="FFFF00"/>
                </a:solidFill>
                <a:latin typeface="Fira Sans Condensed Light" panose="020B0604020202020204" charset="0"/>
                <a:cs typeface="Times New Roman" panose="02020603050405020304" pitchFamily="18" charset="0"/>
              </a:rPr>
              <a:t>gráfico</a:t>
            </a:r>
            <a:r>
              <a:rPr lang="en-US" sz="1600" dirty="0">
                <a:solidFill>
                  <a:srgbClr val="FFFF00"/>
                </a:solidFill>
                <a:latin typeface="Fira Sans Condensed Light" panose="020B0604020202020204" charset="0"/>
                <a:cs typeface="Times New Roman" panose="02020603050405020304" pitchFamily="18" charset="0"/>
              </a:rPr>
              <a:t> la dispersion de </a:t>
            </a:r>
            <a:r>
              <a:rPr lang="en-US" sz="1600" dirty="0" err="1">
                <a:solidFill>
                  <a:srgbClr val="FFFF00"/>
                </a:solidFill>
                <a:latin typeface="Fira Sans Condensed Light" panose="020B0604020202020204" charset="0"/>
                <a:cs typeface="Times New Roman" panose="02020603050405020304" pitchFamily="18" charset="0"/>
              </a:rPr>
              <a:t>los</a:t>
            </a:r>
            <a:r>
              <a:rPr lang="en-US" sz="1600" dirty="0">
                <a:solidFill>
                  <a:srgbClr val="FFFF00"/>
                </a:solidFill>
                <a:latin typeface="Fira Sans Condensed Light" panose="020B0604020202020204" charset="0"/>
                <a:cs typeface="Times New Roman" panose="02020603050405020304" pitchFamily="18" charset="0"/>
              </a:rPr>
              <a:t> </a:t>
            </a:r>
            <a:r>
              <a:rPr lang="en-US" sz="1600" dirty="0" err="1">
                <a:solidFill>
                  <a:srgbClr val="FFFF00"/>
                </a:solidFill>
                <a:latin typeface="Fira Sans Condensed Light" panose="020B0604020202020204" charset="0"/>
                <a:cs typeface="Times New Roman" panose="02020603050405020304" pitchFamily="18" charset="0"/>
              </a:rPr>
              <a:t>datos</a:t>
            </a:r>
            <a:r>
              <a:rPr lang="en-US" sz="1600" dirty="0">
                <a:solidFill>
                  <a:srgbClr val="FFFF00"/>
                </a:solidFill>
                <a:latin typeface="Fira Sans Condensed Light" panose="020B0604020202020204" charset="0"/>
                <a:cs typeface="Times New Roman" panose="02020603050405020304" pitchFamily="18" charset="0"/>
              </a:rPr>
              <a:t> </a:t>
            </a:r>
            <a:r>
              <a:rPr lang="en-US" sz="1600" dirty="0" err="1">
                <a:solidFill>
                  <a:srgbClr val="FFFF00"/>
                </a:solidFill>
                <a:latin typeface="Fira Sans Condensed Light" panose="020B0604020202020204" charset="0"/>
                <a:cs typeface="Times New Roman" panose="02020603050405020304" pitchFamily="18" charset="0"/>
              </a:rPr>
              <a:t>predecidos</a:t>
            </a:r>
            <a:r>
              <a:rPr lang="en-US" sz="1600" dirty="0">
                <a:solidFill>
                  <a:srgbClr val="FFFF00"/>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lineal simple</a:t>
            </a:r>
            <a:r>
              <a:rPr lang="en-US" sz="1600" dirty="0">
                <a:solidFill>
                  <a:srgbClr val="FFFF00"/>
                </a:solidFill>
                <a:latin typeface="Fira Sans Condensed Light" panose="020B0604020202020204" charset="0"/>
                <a:cs typeface="Times New Roman" panose="02020603050405020304" pitchFamily="18" charset="0"/>
              </a:rPr>
              <a: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lineal multiple</a:t>
            </a:r>
            <a:r>
              <a:rPr lang="en-US" sz="1600" dirty="0">
                <a:solidFill>
                  <a:srgbClr val="FFFF00"/>
                </a:solidFill>
                <a:latin typeface="Fira Sans Condensed Light" panose="020B0604020202020204" charset="0"/>
                <a:cs typeface="Times New Roman" panose="02020603050405020304" pitchFamily="18" charset="0"/>
              </a:rPr>
              <a: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no lineal</a:t>
            </a:r>
            <a:r>
              <a:rPr lang="en-US" sz="1600" dirty="0">
                <a:solidFill>
                  <a:srgbClr val="FFFF00"/>
                </a:solidFill>
                <a:latin typeface="Fira Sans Condensed Light" panose="020B0604020202020204" charset="0"/>
                <a:cs typeface="Times New Roman" panose="02020603050405020304" pitchFamily="18" charset="0"/>
              </a:rPr>
              <a:t>*</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logistica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5016568"/>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5711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423DCB4-9B0C-F4DD-F2C0-63FD771CA1E8}"/>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B53443E8-1C27-D578-773E-2162FEAF913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BF99C162-26D7-CA29-9585-176B0689C983}"/>
              </a:ext>
            </a:extLst>
          </p:cNvPr>
          <p:cNvSpPr txBox="1">
            <a:spLocks/>
          </p:cNvSpPr>
          <p:nvPr/>
        </p:nvSpPr>
        <p:spPr>
          <a:xfrm>
            <a:off x="378522" y="768707"/>
            <a:ext cx="8261386"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lang="en-US" sz="3000" b="1" dirty="0" err="1">
                <a:solidFill>
                  <a:srgbClr val="F3F3F3"/>
                </a:solidFill>
                <a:latin typeface="Rajdhani"/>
                <a:ea typeface="Rajdhani"/>
                <a:cs typeface="Rajdhani"/>
                <a:sym typeface="Rajdhani"/>
              </a:rPr>
              <a:t>Actividad</a:t>
            </a:r>
            <a:r>
              <a:rPr lang="en-US" sz="3000" b="1" dirty="0">
                <a:solidFill>
                  <a:srgbClr val="F3F3F3"/>
                </a:solidFill>
                <a:latin typeface="Rajdhani"/>
                <a:ea typeface="Rajdhani"/>
                <a:cs typeface="Rajdhani"/>
                <a:sym typeface="Rajdhani"/>
              </a:rPr>
              <a:t> 4 (DESPLIEGUE)</a:t>
            </a:r>
            <a:endParaRPr lang="en-US" sz="3000" b="1" dirty="0">
              <a:solidFill>
                <a:schemeClr val="tx2"/>
              </a:solidFill>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588A70C-FAEE-EA5E-DDF8-6A503726DD40}"/>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AD73F887-2196-4305-C037-FD90A6E23B31}"/>
              </a:ext>
            </a:extLst>
          </p:cNvPr>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En la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considerará</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bonus extra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modificación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diseño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implementación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widgets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adicionales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que se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presenten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Plantilla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clase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ejemplo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HEATMAP, BOXPLOT, TABLAS, SELECTORES, ICONOS, COLOR, ETC</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Penalizaciónes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Se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penalizarán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dashboard </a:t>
            </a:r>
            <a:r>
              <a:rPr lang="en-US" sz="1600" b="1" dirty="0" err="1">
                <a:solidFill>
                  <a:srgbClr val="FFFF00"/>
                </a:solidFill>
                <a:latin typeface="Fira Sans Condensed Light" panose="020B0604020202020204" charset="0"/>
                <a:cs typeface="Times New Roman" panose="02020603050405020304" pitchFamily="18" charset="0"/>
              </a:rPr>
              <a:t>idénticos</a:t>
            </a:r>
            <a:r>
              <a:rPr lang="en-US" sz="1600" b="1" dirty="0">
                <a:solidFill>
                  <a:srgbClr val="FFFF00"/>
                </a:solidFill>
                <a:latin typeface="Fira Sans Condensed Light" panose="020B0604020202020204" charset="0"/>
                <a:cs typeface="Times New Roman" panose="02020603050405020304" pitchFamily="18" charset="0"/>
              </a:rPr>
              <a:t>, </a:t>
            </a:r>
            <a:r>
              <a:rPr lang="en-US" sz="1600" b="1" dirty="0" err="1">
                <a:solidFill>
                  <a:srgbClr val="FFFF00"/>
                </a:solidFill>
                <a:latin typeface="Fira Sans Condensed Light" panose="020B0604020202020204" charset="0"/>
                <a:cs typeface="Times New Roman" panose="02020603050405020304" pitchFamily="18" charset="0"/>
              </a:rPr>
              <a:t>copiados</a:t>
            </a:r>
            <a:r>
              <a:rPr lang="en-US" sz="1600" b="1" dirty="0">
                <a:solidFill>
                  <a:srgbClr val="FFFF00"/>
                </a:solidFill>
                <a:latin typeface="Fira Sans Condensed Light" panose="020B0604020202020204" charset="0"/>
                <a:cs typeface="Times New Roman" panose="02020603050405020304" pitchFamily="18" charset="0"/>
              </a:rPr>
              <a:t> o </a:t>
            </a:r>
            <a:r>
              <a:rPr lang="en-US" sz="1600" b="1" dirty="0" err="1">
                <a:solidFill>
                  <a:srgbClr val="FFFF00"/>
                </a:solidFill>
                <a:latin typeface="Fira Sans Condensed Light" panose="020B0604020202020204" charset="0"/>
                <a:cs typeface="Times New Roman" panose="02020603050405020304" pitchFamily="18" charset="0"/>
              </a:rPr>
              <a:t>duplicados</a:t>
            </a:r>
            <a:r>
              <a:rPr lang="en-US" sz="1600" b="1" dirty="0">
                <a:solidFill>
                  <a:srgbClr val="FFFF00"/>
                </a:solidFill>
                <a:latin typeface="Fira Sans Condensed Light" panose="020B0604020202020204" charset="0"/>
                <a:cs typeface="Times New Roman" panose="02020603050405020304" pitchFamily="18" charset="0"/>
              </a:rPr>
              <a:t>. </a:t>
            </a:r>
          </a:p>
          <a:p>
            <a:pPr algn="just"/>
            <a:endParaRPr lang="en-US" sz="1600" b="1" dirty="0">
              <a:solidFill>
                <a:srgbClr val="FFFF00"/>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Ponderación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 </a:t>
            </a:r>
            <a:r>
              <a:rPr lang="es-ES" sz="1600" dirty="0">
                <a:solidFill>
                  <a:srgbClr val="FFFF00"/>
                </a:solidFill>
                <a:latin typeface="Fira Sans Condensed Light" panose="020B0604020202020204" charset="0"/>
                <a:cs typeface="Times New Roman" panose="02020603050405020304" pitchFamily="18" charset="0"/>
              </a:rPr>
              <a:t>El valor de esta actividad equivale al </a:t>
            </a:r>
            <a:r>
              <a:rPr lang="es-ES" sz="1600" b="1" dirty="0">
                <a:solidFill>
                  <a:srgbClr val="FFFF00"/>
                </a:solidFill>
                <a:latin typeface="Fira Sans Condensed Light" panose="020B0604020202020204" charset="0"/>
                <a:cs typeface="Times New Roman" panose="02020603050405020304" pitchFamily="18" charset="0"/>
              </a:rPr>
              <a:t>40% del porcentaje de los módulos 1 y 3 </a:t>
            </a:r>
          </a:p>
          <a:p>
            <a:pPr algn="just"/>
            <a:endParaRPr lang="es-ES" sz="1600" b="1" dirty="0">
              <a:solidFill>
                <a:srgbClr val="FFFF00"/>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s-ES" sz="1600" b="1" dirty="0">
              <a:solidFill>
                <a:srgbClr val="FFFF00"/>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00631014-0FFD-AF30-CB4F-5C1EC508961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02515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BD668899-D2F3-CF60-C8A6-0AE00B56167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9417CB76-9FE7-3B88-988A-33F8AE79D14A}"/>
              </a:ext>
            </a:extLst>
          </p:cNvPr>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6B1904F8-0339-51E4-4B39-AF6A6D383F8E}"/>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-Regresión Logística</a:t>
            </a:r>
          </a:p>
        </p:txBody>
      </p:sp>
      <p:sp>
        <p:nvSpPr>
          <p:cNvPr id="176" name="Google Shape;176;p30">
            <a:extLst>
              <a:ext uri="{FF2B5EF4-FFF2-40B4-BE49-F238E27FC236}">
                <a16:creationId xmlns:a16="http://schemas.microsoft.com/office/drawing/2014/main" id="{59EB8B6A-FD3F-0FC0-4333-1AE9CDEC43AD}"/>
              </a:ext>
            </a:extLst>
          </p:cNvPr>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A2F1EADC-F32A-73A4-9CC3-C76119054296}"/>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A625CC1C-ED8B-8902-BA21-983814A111FE}"/>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3238517E-C55B-84D5-C04E-5DB956535DA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0372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9368</TotalTime>
  <Words>2199</Words>
  <Application>Microsoft Office PowerPoint</Application>
  <PresentationFormat>Presentación en pantalla (16:9)</PresentationFormat>
  <Paragraphs>342</Paragraphs>
  <Slides>41</Slides>
  <Notes>41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41</vt:i4>
      </vt:variant>
    </vt:vector>
  </HeadingPairs>
  <TitlesOfParts>
    <vt:vector size="48" baseType="lpstr">
      <vt:lpstr>Anton</vt:lpstr>
      <vt:lpstr>Fira Sans Condensed Light</vt:lpstr>
      <vt:lpstr>Advent Pro Light</vt:lpstr>
      <vt:lpstr>Rajdhani</vt:lpstr>
      <vt:lpstr>Arial</vt:lpstr>
      <vt:lpstr>Calibri</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263</cp:revision>
  <dcterms:modified xsi:type="dcterms:W3CDTF">2025-10-15T04:47:05Z</dcterms:modified>
</cp:coreProperties>
</file>