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42"/>
  </p:notesMasterIdLst>
  <p:sldIdLst>
    <p:sldId id="256" r:id="rId2"/>
    <p:sldId id="357" r:id="rId3"/>
    <p:sldId id="358" r:id="rId4"/>
    <p:sldId id="426" r:id="rId5"/>
    <p:sldId id="365" r:id="rId6"/>
    <p:sldId id="424" r:id="rId7"/>
    <p:sldId id="427" r:id="rId8"/>
    <p:sldId id="417" r:id="rId9"/>
    <p:sldId id="418" r:id="rId10"/>
    <p:sldId id="419" r:id="rId11"/>
    <p:sldId id="420" r:id="rId12"/>
    <p:sldId id="437" r:id="rId13"/>
    <p:sldId id="438" r:id="rId14"/>
    <p:sldId id="374" r:id="rId15"/>
    <p:sldId id="395" r:id="rId16"/>
    <p:sldId id="396" r:id="rId17"/>
    <p:sldId id="397" r:id="rId18"/>
    <p:sldId id="398" r:id="rId19"/>
    <p:sldId id="387" r:id="rId20"/>
    <p:sldId id="388" r:id="rId21"/>
    <p:sldId id="399" r:id="rId22"/>
    <p:sldId id="400" r:id="rId23"/>
    <p:sldId id="386" r:id="rId24"/>
    <p:sldId id="439" r:id="rId25"/>
    <p:sldId id="444" r:id="rId26"/>
    <p:sldId id="445" r:id="rId27"/>
    <p:sldId id="446" r:id="rId28"/>
    <p:sldId id="447" r:id="rId29"/>
    <p:sldId id="448" r:id="rId30"/>
    <p:sldId id="451" r:id="rId31"/>
    <p:sldId id="452" r:id="rId32"/>
    <p:sldId id="453" r:id="rId33"/>
    <p:sldId id="454" r:id="rId34"/>
    <p:sldId id="455" r:id="rId35"/>
    <p:sldId id="456" r:id="rId36"/>
    <p:sldId id="457" r:id="rId37"/>
    <p:sldId id="458" r:id="rId38"/>
    <p:sldId id="449" r:id="rId39"/>
    <p:sldId id="450" r:id="rId40"/>
    <p:sldId id="280" r:id="rId41"/>
  </p:sldIdLst>
  <p:sldSz cx="9144000" cy="5143500" type="screen16x9"/>
  <p:notesSz cx="6858000" cy="9144000"/>
  <p:embeddedFontLst>
    <p:embeddedFont>
      <p:font typeface="Advent Pro Light" panose="020B0604020202020204" charset="0"/>
      <p:regular r:id="rId43"/>
      <p:bold r:id="rId44"/>
    </p:embeddedFont>
    <p:embeddedFont>
      <p:font typeface="Anton" pitchFamily="2" charset="0"/>
      <p:regular r:id="rId45"/>
    </p:embeddedFont>
    <p:embeddedFont>
      <p:font typeface="Cambria Math" panose="02040503050406030204" pitchFamily="18" charset="0"/>
      <p:regular r:id="rId46"/>
    </p:embeddedFont>
    <p:embeddedFont>
      <p:font typeface="Fira Sans Condensed Light" panose="020B0403050000020004" pitchFamily="34" charset="0"/>
      <p:regular r:id="rId47"/>
      <p:bold r:id="rId48"/>
      <p:italic r:id="rId49"/>
      <p:boldItalic r:id="rId50"/>
    </p:embeddedFont>
    <p:embeddedFont>
      <p:font typeface="Rajdhani" panose="020B0604020202020204" charset="0"/>
      <p:regular r:id="rId51"/>
      <p:bold r:id="rId52"/>
    </p:embeddedFont>
    <p:embeddedFont>
      <p:font typeface="Segoe UI Semilight" panose="020B0402040204020203" pitchFamily="34" charset="0"/>
      <p:regular r:id="rId53"/>
      <p:italic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1994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5435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93337577-087C-F55D-AC50-05777423FA65}"/>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7A8533A3-780D-F94C-AF20-34434164A7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EAF0E044-2524-C3A0-BD67-90FB37E94C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5509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6D5B4C3B-43A3-C0BF-05BD-767038D683C9}"/>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452227A-6CAB-5F14-8D55-1C2A9C073B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432D3059-CE10-B2F0-7088-5286422DE2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2464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5129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8510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9579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16589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26390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6492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0055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51295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90161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85101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3370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6829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13231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64852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2878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9092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20982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18120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01088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55101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8645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0055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58053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5889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647661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8.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4.jpe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24.png"/><Relationship Id="rId5" Type="http://schemas.openxmlformats.org/officeDocument/2006/relationships/image" Target="../media/image230.png"/><Relationship Id="rId4" Type="http://schemas.openxmlformats.org/officeDocument/2006/relationships/image" Target="../media/image220.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9.xml"/><Relationship Id="rId5" Type="http://schemas.openxmlformats.org/officeDocument/2006/relationships/image" Target="../media/image27.png"/><Relationship Id="rId4" Type="http://schemas.openxmlformats.org/officeDocument/2006/relationships/image" Target="../media/image100.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31.jpe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37.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9.xml"/><Relationship Id="rId4" Type="http://schemas.openxmlformats.org/officeDocument/2006/relationships/hyperlink" Target="http://insideairbnb.com/get-the-data/"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jpeg"/></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4.gi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5.gi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6.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TC2003B</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Gestión de Proyectos de Plataformas Tecnológicas</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01 de Octubre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Coeficiente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Correlación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vs Causa-</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Efecto</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88193" y="1560705"/>
            <a:ext cx="3347394"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RELACIÓN CAUSAL</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Una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relación causal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entre dos eventos existe si la ocurrencia del primero causa el otro. El primer evento es llamado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la causa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y el segundo evento es llamado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efecto</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Una correlación entre dos variables no implica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causalidad</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 Por otro lado, </a:t>
            </a:r>
            <a:r>
              <a:rPr lang="es-ES" sz="1600" b="1" dirty="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si hay una relación causal entre dos variables, estas deben estar correlacionadas</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t>
            </a:r>
            <a:endPar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4098" name="Picture 2" descr="Causalidad, Validez y Confiabilidad | Concise Medical Knowledge">
            <a:extLst>
              <a:ext uri="{FF2B5EF4-FFF2-40B4-BE49-F238E27FC236}">
                <a16:creationId xmlns:a16="http://schemas.microsoft.com/office/drawing/2014/main" id="{05749E93-0926-2ED1-B5FF-295D585FAF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7811" y="2007991"/>
            <a:ext cx="5130323" cy="1954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14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Coeficiente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Correlación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vs Causa-</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Efecto</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2102" y="1287121"/>
            <a:ext cx="8458197"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1: Correlación, pero no causalidad:</a:t>
            </a:r>
          </a:p>
          <a:p>
            <a:pPr algn="just"/>
            <a:r>
              <a:rPr lang="es-ES" sz="1600" b="1" dirty="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Observación: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En los días lluviosos, se observa que más personas llevan paraguas, y también hay un aumento en el número de accidentes de tráfico.</a:t>
            </a: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descr="Descargar Hombrecon Paraguas Bajo La Lluvia Con Luces De La Ciudad Durante  Un Día Lluvioso. | Wallpapers.com">
            <a:extLst>
              <a:ext uri="{FF2B5EF4-FFF2-40B4-BE49-F238E27FC236}">
                <a16:creationId xmlns:a16="http://schemas.microsoft.com/office/drawing/2014/main" id="{7AB6E8E3-04B6-D050-C366-99C890DF0C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2913" y="2224255"/>
            <a:ext cx="3688373" cy="2458915"/>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603;p42">
            <a:extLst>
              <a:ext uri="{FF2B5EF4-FFF2-40B4-BE49-F238E27FC236}">
                <a16:creationId xmlns:a16="http://schemas.microsoft.com/office/drawing/2014/main" id="{4FFB778F-7F34-7E6B-8905-9335161F36B4}"/>
              </a:ext>
            </a:extLst>
          </p:cNvPr>
          <p:cNvSpPr txBox="1"/>
          <p:nvPr/>
        </p:nvSpPr>
        <p:spPr>
          <a:xfrm>
            <a:off x="281598" y="2111354"/>
            <a:ext cx="5151315"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Correlación: </a:t>
            </a:r>
            <a:r>
              <a:rPr lang="es-ES" sz="1600" dirty="0">
                <a:solidFill>
                  <a:schemeClr val="tx2"/>
                </a:solidFill>
                <a:latin typeface="Fira Sans Condensed Light" panose="020B0604020202020204" charset="0"/>
                <a:cs typeface="Times New Roman" panose="02020603050405020304" pitchFamily="18" charset="0"/>
              </a:rPr>
              <a:t>Existe una correlación entre el hecho de que las personas lleven paraguas y el aumento de accidentes de tráfico.</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Por qué no hay causalidad: </a:t>
            </a:r>
            <a:r>
              <a:rPr lang="es-ES" sz="1600" dirty="0">
                <a:solidFill>
                  <a:schemeClr val="tx2"/>
                </a:solidFill>
                <a:latin typeface="Fira Sans Condensed Light" panose="020B0604020202020204" charset="0"/>
                <a:cs typeface="Times New Roman" panose="02020603050405020304" pitchFamily="18" charset="0"/>
              </a:rPr>
              <a:t>El hecho de que las personas lleven paraguas no causa los accidentes de tráfico. La causa real del aumento de accidentes es la lluvia. La lluvia afecta la visibilidad y la condición de las carreteras, lo que aumenta el riesgo de accidentes. En resumen, el paraguas es solo un indicador de que está lloviendo, pero no es la causa de los accidentes.</a:t>
            </a:r>
            <a:endParaRPr lang="es-ES" sz="1600"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endParaRPr>
          </a:p>
        </p:txBody>
      </p:sp>
    </p:spTree>
    <p:extLst>
      <p:ext uri="{BB962C8B-B14F-4D97-AF65-F5344CB8AC3E}">
        <p14:creationId xmlns:p14="http://schemas.microsoft.com/office/powerpoint/2010/main" val="1193790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3B325A2A-095B-5E2B-E2F7-70E6A72A5045}"/>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3160D7D5-ABEF-96B6-D527-E6E5B99C442D}"/>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8DBB7F1A-030E-7994-D151-D1B676E507B8}"/>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Coeficiente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Correlación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vs Causa-</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Efecto</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F471A2DC-7E9D-5048-5D40-9549FDB2CE37}"/>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7EAF8514-A7C8-660D-6C19-8C8D9BD630F6}"/>
              </a:ext>
            </a:extLst>
          </p:cNvPr>
          <p:cNvSpPr txBox="1"/>
          <p:nvPr/>
        </p:nvSpPr>
        <p:spPr>
          <a:xfrm>
            <a:off x="292102" y="1287121"/>
            <a:ext cx="8458197"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1: Correlación, pero no causalidad:</a:t>
            </a:r>
          </a:p>
          <a:p>
            <a:pPr algn="just"/>
            <a:r>
              <a:rPr lang="es-ES" sz="1600" b="1" dirty="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Observación: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En los días lluviosos, se observa que más personas llevan paraguas, y también hay un aumento en el número de accidentes de tráfico.</a:t>
            </a:r>
          </a:p>
        </p:txBody>
      </p:sp>
      <p:sp>
        <p:nvSpPr>
          <p:cNvPr id="10" name="Google Shape;136;p27">
            <a:extLst>
              <a:ext uri="{FF2B5EF4-FFF2-40B4-BE49-F238E27FC236}">
                <a16:creationId xmlns:a16="http://schemas.microsoft.com/office/drawing/2014/main" id="{044EFB8F-3FE9-B7AA-7FFC-BDC41D738574}"/>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descr="Descargar Hombrecon Paraguas Bajo La Lluvia Con Luces De La Ciudad Durante  Un Día Lluvioso. | Wallpapers.com">
            <a:extLst>
              <a:ext uri="{FF2B5EF4-FFF2-40B4-BE49-F238E27FC236}">
                <a16:creationId xmlns:a16="http://schemas.microsoft.com/office/drawing/2014/main" id="{5284F159-2630-F784-AAF7-4A86AA49B6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231" y="2133146"/>
            <a:ext cx="4349994" cy="2899996"/>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603;p42">
            <a:extLst>
              <a:ext uri="{FF2B5EF4-FFF2-40B4-BE49-F238E27FC236}">
                <a16:creationId xmlns:a16="http://schemas.microsoft.com/office/drawing/2014/main" id="{95027CA9-1299-F315-9554-556F10CEF813}"/>
              </a:ext>
            </a:extLst>
          </p:cNvPr>
          <p:cNvSpPr txBox="1"/>
          <p:nvPr/>
        </p:nvSpPr>
        <p:spPr>
          <a:xfrm>
            <a:off x="600301" y="2620030"/>
            <a:ext cx="3844925" cy="824233"/>
          </a:xfrm>
          <a:prstGeom prst="rect">
            <a:avLst/>
          </a:prstGeom>
          <a:noFill/>
          <a:ln>
            <a:noFill/>
          </a:ln>
        </p:spPr>
        <p:txBody>
          <a:bodyPr spcFirstLastPara="1" wrap="square" lIns="91425" tIns="182875" rIns="91425" bIns="0" anchor="t" anchorCtr="0">
            <a:noAutofit/>
          </a:bodyPr>
          <a:lstStyle/>
          <a:p>
            <a:pPr algn="just"/>
            <a:r>
              <a:rPr lang="es-ES" sz="1600" dirty="0">
                <a:solidFill>
                  <a:schemeClr val="tx2"/>
                </a:solidFill>
                <a:latin typeface="Fira Sans Condensed Light" panose="020B0604020202020204" charset="0"/>
                <a:cs typeface="Times New Roman" panose="02020603050405020304" pitchFamily="18" charset="0"/>
              </a:rPr>
              <a:t>Este es un ejemplo clásico de lo que se llama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correlación espuria</a:t>
            </a:r>
            <a:r>
              <a:rPr lang="es-ES" sz="1600" dirty="0">
                <a:solidFill>
                  <a:schemeClr val="tx2"/>
                </a:solidFill>
                <a:latin typeface="Fira Sans Condensed Light" panose="020B0604020202020204" charset="0"/>
                <a:cs typeface="Times New Roman" panose="02020603050405020304" pitchFamily="18" charset="0"/>
              </a:rPr>
              <a:t>, donde dos variables están relacionadas debido a un factor común (en este caso, la lluvia) pero no existe una relación causal directa entre ellas.</a:t>
            </a: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Tree>
    <p:extLst>
      <p:ext uri="{BB962C8B-B14F-4D97-AF65-F5344CB8AC3E}">
        <p14:creationId xmlns:p14="http://schemas.microsoft.com/office/powerpoint/2010/main" val="507440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4537802D-B98E-B875-C4DB-665CA14E294F}"/>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D02F1F3E-D2AD-406E-CFA1-5248035DF5B6}"/>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DD91D8EC-3EED-3C69-ADFA-997E9D63FA00}"/>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Coeficiente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Correlación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vs Causa-</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Efecto</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9D20F5FF-31C4-C266-4E6B-E3AF76E4280E}"/>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11748CD8-2AD7-0E97-3727-C96EEEEA5159}"/>
              </a:ext>
            </a:extLst>
          </p:cNvPr>
          <p:cNvSpPr txBox="1"/>
          <p:nvPr/>
        </p:nvSpPr>
        <p:spPr>
          <a:xfrm>
            <a:off x="292102" y="1287121"/>
            <a:ext cx="8458197"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2: Correlación y causalidad:</a:t>
            </a:r>
          </a:p>
          <a:p>
            <a:pPr algn="just"/>
            <a:r>
              <a:rPr lang="es-ES" sz="1600" b="1" dirty="0">
                <a:solidFill>
                  <a:schemeClr val="bg1">
                    <a:lumMod val="60000"/>
                    <a:lumOff val="40000"/>
                  </a:schemeClr>
                </a:solidFill>
                <a:latin typeface="Fira Sans Condensed Light" panose="020B0604020202020204" charset="0"/>
                <a:ea typeface="Fira Sans Condensed Light"/>
                <a:cs typeface="Times New Roman" panose="02020603050405020304" pitchFamily="18" charset="0"/>
                <a:sym typeface="Fira Sans Condensed Light"/>
              </a:rPr>
              <a:t>Observación: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Estudiantes que dedican más tiempo a estudiar tienen un mejor rendimiento académico.</a:t>
            </a:r>
          </a:p>
        </p:txBody>
      </p:sp>
      <p:sp>
        <p:nvSpPr>
          <p:cNvPr id="10" name="Google Shape;136;p27">
            <a:extLst>
              <a:ext uri="{FF2B5EF4-FFF2-40B4-BE49-F238E27FC236}">
                <a16:creationId xmlns:a16="http://schemas.microsoft.com/office/drawing/2014/main" id="{5179A9ED-61FC-51CC-09B7-C38CD534029A}"/>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3" name="Google Shape;1603;p42">
            <a:extLst>
              <a:ext uri="{FF2B5EF4-FFF2-40B4-BE49-F238E27FC236}">
                <a16:creationId xmlns:a16="http://schemas.microsoft.com/office/drawing/2014/main" id="{46BE88F3-9E0C-3B29-9ECB-73403C312C5B}"/>
              </a:ext>
            </a:extLst>
          </p:cNvPr>
          <p:cNvSpPr txBox="1"/>
          <p:nvPr/>
        </p:nvSpPr>
        <p:spPr>
          <a:xfrm>
            <a:off x="281598" y="2111354"/>
            <a:ext cx="5009173"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Correlación: </a:t>
            </a:r>
            <a:r>
              <a:rPr lang="es-ES" sz="1600" dirty="0">
                <a:solidFill>
                  <a:schemeClr val="tx2"/>
                </a:solidFill>
                <a:latin typeface="Fira Sans Condensed Light" panose="020B0604020202020204" charset="0"/>
                <a:cs typeface="Times New Roman" panose="02020603050405020304" pitchFamily="18" charset="0"/>
              </a:rPr>
              <a:t>Existe una correlación entre el tiempo de estudio y las calificaciones. A medida que aumenta el tiempo que los estudiantes pasan estudiando, sus notas tienden a mejorar.</a:t>
            </a: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Causalidad: </a:t>
            </a:r>
            <a:r>
              <a:rPr lang="es-ES" sz="1600" dirty="0">
                <a:solidFill>
                  <a:schemeClr val="tx2"/>
                </a:solidFill>
                <a:latin typeface="Fira Sans Condensed Light" panose="020B0604020202020204" charset="0"/>
                <a:cs typeface="Times New Roman" panose="02020603050405020304" pitchFamily="18" charset="0"/>
              </a:rPr>
              <a:t>El tiempo que un estudiante dedica a estudiar causa una mejora en sus calificaciones. Estudiar más permite entender mejor los temas, retener información y realizar mejores exámenes, lo que directamente influye en el rendimiento académico.</a:t>
            </a:r>
            <a:endParaRPr lang="es-ES" sz="1600" dirty="0">
              <a:solidFill>
                <a:schemeClr val="tx2"/>
              </a:solidFill>
              <a:latin typeface="Fira Sans Condensed Light" panose="020B0604020202020204" charset="0"/>
              <a:ea typeface="Fira Sans Condensed Light"/>
              <a:cs typeface="Times New Roman" panose="02020603050405020304" pitchFamily="18" charset="0"/>
              <a:sym typeface="Fira Sans Condensed Light"/>
            </a:endParaRPr>
          </a:p>
        </p:txBody>
      </p:sp>
      <p:pic>
        <p:nvPicPr>
          <p:cNvPr id="8" name="Imagen 7">
            <a:extLst>
              <a:ext uri="{FF2B5EF4-FFF2-40B4-BE49-F238E27FC236}">
                <a16:creationId xmlns:a16="http://schemas.microsoft.com/office/drawing/2014/main" id="{F4B610DB-DE64-87BB-B5A4-EB63C20605A8}"/>
              </a:ext>
            </a:extLst>
          </p:cNvPr>
          <p:cNvPicPr>
            <a:picLocks noChangeAspect="1"/>
          </p:cNvPicPr>
          <p:nvPr/>
        </p:nvPicPr>
        <p:blipFill>
          <a:blip r:embed="rId4"/>
          <a:srcRect l="8119" r="7308"/>
          <a:stretch>
            <a:fillRect/>
          </a:stretch>
        </p:blipFill>
        <p:spPr>
          <a:xfrm>
            <a:off x="5311286" y="2281036"/>
            <a:ext cx="3751207" cy="2150287"/>
          </a:xfrm>
          <a:prstGeom prst="rect">
            <a:avLst/>
          </a:prstGeom>
        </p:spPr>
      </p:pic>
    </p:spTree>
    <p:extLst>
      <p:ext uri="{BB962C8B-B14F-4D97-AF65-F5344CB8AC3E}">
        <p14:creationId xmlns:p14="http://schemas.microsoft.com/office/powerpoint/2010/main" val="71540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a:t>
            </a:r>
            <a:r>
              <a:rPr lang="es-ES" sz="1600" dirty="0">
                <a:solidFill>
                  <a:srgbClr val="EAFEE8"/>
                </a:solidFill>
                <a:latin typeface="Fira Sans Condensed Light" panose="020B0604020202020204" charset="0"/>
                <a:cs typeface="Times New Roman" panose="02020603050405020304" pitchFamily="18" charset="0"/>
              </a:rPr>
              <a:t>Dentro del </a:t>
            </a:r>
            <a:r>
              <a:rPr lang="es-ES" sz="1600" dirty="0" err="1">
                <a:solidFill>
                  <a:srgbClr val="EAFEE8"/>
                </a:solidFill>
                <a:latin typeface="Fira Sans Condensed Light" panose="020B0604020202020204" charset="0"/>
                <a:cs typeface="Times New Roman" panose="02020603050405020304" pitchFamily="18" charset="0"/>
              </a:rPr>
              <a:t>dataset</a:t>
            </a:r>
            <a:r>
              <a:rPr lang="es-ES" sz="1600" dirty="0">
                <a:solidFill>
                  <a:srgbClr val="EAFEE8"/>
                </a:solidFill>
                <a:latin typeface="Fira Sans Condensed Light" panose="020B0604020202020204" charset="0"/>
                <a:cs typeface="Times New Roman" panose="02020603050405020304" pitchFamily="18" charset="0"/>
              </a:rPr>
              <a:t> que estoy trabajando se elige una variable dependiente u objetivo (“</a:t>
            </a:r>
            <a:r>
              <a:rPr lang="es-ES" sz="1600" b="1" dirty="0">
                <a:solidFill>
                  <a:srgbClr val="EAFEE8"/>
                </a:solidFill>
                <a:latin typeface="Fira Sans Condensed Light" panose="020B0604020202020204" charset="0"/>
                <a:cs typeface="Times New Roman" panose="02020603050405020304" pitchFamily="18" charset="0"/>
              </a:rPr>
              <a:t>y</a:t>
            </a:r>
            <a:r>
              <a:rPr lang="es-ES" sz="1600" dirty="0">
                <a:solidFill>
                  <a:srgbClr val="EAFEE8"/>
                </a:solidFill>
                <a:latin typeface="Fira Sans Condensed Light" panose="020B0604020202020204" charset="0"/>
                <a:cs typeface="Times New Roman" panose="02020603050405020304" pitchFamily="18" charset="0"/>
              </a:rPr>
              <a:t>”) y una variable independiente (</a:t>
            </a:r>
            <a:r>
              <a:rPr lang="es-ES" sz="1600" b="1" dirty="0">
                <a:solidFill>
                  <a:srgbClr val="EAFEE8"/>
                </a:solidFill>
                <a:latin typeface="Fira Sans Condensed Light" panose="020B0604020202020204" charset="0"/>
                <a:cs typeface="Times New Roman" panose="02020603050405020304" pitchFamily="18" charset="0"/>
              </a:rPr>
              <a:t>“X”</a:t>
            </a:r>
            <a:r>
              <a:rPr lang="es-ES" sz="1600" dirty="0">
                <a:solidFill>
                  <a:srgbClr val="EAFEE8"/>
                </a:solidFill>
                <a:latin typeface="Fira Sans Condensed Light" panose="020B0604020202020204" charset="0"/>
                <a:cs typeface="Times New Roman" panose="02020603050405020304" pitchFamily="18" charset="0"/>
              </a:rPr>
              <a:t>) </a:t>
            </a:r>
            <a:r>
              <a:rPr lang="es-ES" sz="1600" b="1" dirty="0">
                <a:solidFill>
                  <a:srgbClr val="EAFEE8"/>
                </a:solidFill>
                <a:latin typeface="Fira Sans Condensed Light" panose="020B0604020202020204" charset="0"/>
                <a:cs typeface="Times New Roman" panose="02020603050405020304" pitchFamily="18" charset="0"/>
              </a:rPr>
              <a:t> </a:t>
            </a:r>
            <a:endParaRPr lang="es-ES" sz="1600" dirty="0">
              <a:solidFill>
                <a:srgbClr val="EAFEE8"/>
              </a:solidFill>
              <a:latin typeface="Fira Sans Condensed Light" panose="020B0604020202020204" charset="0"/>
              <a:cs typeface="Times New Roman" panose="02020603050405020304" pitchFamily="18" charset="0"/>
            </a:endParaRPr>
          </a:p>
        </p:txBody>
      </p:sp>
      <p:pic>
        <p:nvPicPr>
          <p:cNvPr id="7" name="Imagen 6">
            <a:extLst>
              <a:ext uri="{FF2B5EF4-FFF2-40B4-BE49-F238E27FC236}">
                <a16:creationId xmlns:a16="http://schemas.microsoft.com/office/drawing/2014/main" id="{83E71EA9-B997-5E9B-FF1B-86FFF97623FC}"/>
              </a:ext>
            </a:extLst>
          </p:cNvPr>
          <p:cNvPicPr>
            <a:picLocks noChangeAspect="1"/>
          </p:cNvPicPr>
          <p:nvPr/>
        </p:nvPicPr>
        <p:blipFill>
          <a:blip r:embed="rId4"/>
          <a:stretch>
            <a:fillRect/>
          </a:stretch>
        </p:blipFill>
        <p:spPr>
          <a:xfrm>
            <a:off x="1817427" y="2830292"/>
            <a:ext cx="5509146" cy="1834883"/>
          </a:xfrm>
          <a:prstGeom prst="rect">
            <a:avLst/>
          </a:prstGeom>
        </p:spPr>
      </p:pic>
      <p:cxnSp>
        <p:nvCxnSpPr>
          <p:cNvPr id="10" name="Conector recto de flecha 9">
            <a:extLst>
              <a:ext uri="{FF2B5EF4-FFF2-40B4-BE49-F238E27FC236}">
                <a16:creationId xmlns:a16="http://schemas.microsoft.com/office/drawing/2014/main" id="{8F47749E-4C77-7485-9E30-2103782C1FDC}"/>
              </a:ext>
            </a:extLst>
          </p:cNvPr>
          <p:cNvCxnSpPr>
            <a:cxnSpLocks/>
            <a:stCxn id="11" idx="2"/>
          </p:cNvCxnSpPr>
          <p:nvPr/>
        </p:nvCxnSpPr>
        <p:spPr>
          <a:xfrm flipH="1" flipV="1">
            <a:off x="1254020" y="3318247"/>
            <a:ext cx="914750" cy="16981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2717D59D-C9DC-C907-276C-F9E027EB6C88}"/>
              </a:ext>
            </a:extLst>
          </p:cNvPr>
          <p:cNvSpPr/>
          <p:nvPr/>
        </p:nvSpPr>
        <p:spPr>
          <a:xfrm>
            <a:off x="2168770" y="3381166"/>
            <a:ext cx="504092" cy="2137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0000"/>
              </a:solidFill>
            </a:endParaRP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93785" y="2774763"/>
            <a:ext cx="1277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variable dependiente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y</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4" name="Elipse 13">
            <a:extLst>
              <a:ext uri="{FF2B5EF4-FFF2-40B4-BE49-F238E27FC236}">
                <a16:creationId xmlns:a16="http://schemas.microsoft.com/office/drawing/2014/main" id="{2A555920-4E29-52AF-2C1D-756C3347D00B}"/>
              </a:ext>
            </a:extLst>
          </p:cNvPr>
          <p:cNvSpPr/>
          <p:nvPr/>
        </p:nvSpPr>
        <p:spPr>
          <a:xfrm>
            <a:off x="3135748" y="3381166"/>
            <a:ext cx="504092" cy="2137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0000"/>
              </a:solidFill>
            </a:endParaRP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7463080" y="2698289"/>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variable independiente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X</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V="1">
            <a:off x="3639840" y="3318247"/>
            <a:ext cx="3921545" cy="1661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a:t>
            </a:r>
            <a:r>
              <a:rPr lang="es-ES" sz="1600" dirty="0">
                <a:solidFill>
                  <a:srgbClr val="EAFEE8"/>
                </a:solidFill>
                <a:latin typeface="Fira Sans Condensed Light" panose="020B0604020202020204" charset="0"/>
                <a:cs typeface="Times New Roman" panose="02020603050405020304" pitchFamily="18" charset="0"/>
              </a:rPr>
              <a:t>La variable dependiente (“</a:t>
            </a:r>
            <a:r>
              <a:rPr lang="es-ES" sz="1600" b="1" dirty="0">
                <a:solidFill>
                  <a:srgbClr val="EAFEE8"/>
                </a:solidFill>
                <a:latin typeface="Fira Sans Condensed Light" panose="020B0604020202020204" charset="0"/>
                <a:cs typeface="Times New Roman" panose="02020603050405020304" pitchFamily="18" charset="0"/>
              </a:rPr>
              <a:t>y</a:t>
            </a:r>
            <a:r>
              <a:rPr lang="es-ES" sz="1600" dirty="0">
                <a:solidFill>
                  <a:srgbClr val="EAFEE8"/>
                </a:solidFill>
                <a:latin typeface="Fira Sans Condensed Light" panose="020B0604020202020204" charset="0"/>
                <a:cs typeface="Times New Roman" panose="02020603050405020304" pitchFamily="18" charset="0"/>
              </a:rPr>
              <a:t>”) y la variable independiente (</a:t>
            </a:r>
            <a:r>
              <a:rPr lang="es-ES" sz="1600" b="1" dirty="0">
                <a:solidFill>
                  <a:srgbClr val="EAFEE8"/>
                </a:solidFill>
                <a:latin typeface="Fira Sans Condensed Light" panose="020B0604020202020204" charset="0"/>
                <a:cs typeface="Times New Roman" panose="02020603050405020304" pitchFamily="18" charset="0"/>
              </a:rPr>
              <a:t>“X”</a:t>
            </a:r>
            <a:r>
              <a:rPr lang="es-ES" sz="1600" dirty="0">
                <a:solidFill>
                  <a:srgbClr val="EAFEE8"/>
                </a:solidFill>
                <a:latin typeface="Fira Sans Condensed Light" panose="020B0604020202020204" charset="0"/>
                <a:cs typeface="Times New Roman" panose="02020603050405020304" pitchFamily="18" charset="0"/>
              </a:rPr>
              <a:t>) se ingresan como argumentos de entrada a la función de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regresión lineal simple</a:t>
            </a:r>
            <a:r>
              <a:rPr lang="es-ES" sz="1600" dirty="0">
                <a:solidFill>
                  <a:srgbClr val="EAFEE8"/>
                </a:solidFill>
                <a:latin typeface="Fira Sans Condensed Light" panose="020B0604020202020204" charset="0"/>
                <a:cs typeface="Times New Roman" panose="02020603050405020304" pitchFamily="18" charset="0"/>
              </a:rPr>
              <a:t>”, esta función calcula los coeficientes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rgbClr val="EAFEE8"/>
                </a:solidFill>
                <a:latin typeface="Fira Sans Condensed Light" panose="020B0604020202020204" charset="0"/>
                <a:cs typeface="Times New Roman" panose="02020603050405020304" pitchFamily="18" charset="0"/>
              </a:rPr>
              <a:t>” y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rgbClr val="EAFEE8"/>
                </a:solidFill>
                <a:latin typeface="Fira Sans Condensed Light" panose="020B0604020202020204" charset="0"/>
                <a:cs typeface="Times New Roman" panose="02020603050405020304" pitchFamily="18" charset="0"/>
              </a:rPr>
              <a:t>” del siguiente modelo:  </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2731477" y="3896855"/>
            <a:ext cx="1113692" cy="36867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1314515" y="3974533"/>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7334126" y="2877921"/>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V="1">
            <a:off x="5064369" y="3318247"/>
            <a:ext cx="2497016" cy="42810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1603;p42">
            <a:extLst>
              <a:ext uri="{FF2B5EF4-FFF2-40B4-BE49-F238E27FC236}">
                <a16:creationId xmlns:a16="http://schemas.microsoft.com/office/drawing/2014/main" id="{239D8841-78B1-81ED-472B-30D8E4448EEE}"/>
              </a:ext>
            </a:extLst>
          </p:cNvPr>
          <p:cNvSpPr txBox="1"/>
          <p:nvPr/>
        </p:nvSpPr>
        <p:spPr>
          <a:xfrm>
            <a:off x="3112477" y="3267600"/>
            <a:ext cx="2580219" cy="478748"/>
          </a:xfrm>
          <a:prstGeom prst="rect">
            <a:avLst/>
          </a:prstGeom>
          <a:noFill/>
          <a:ln>
            <a:noFill/>
          </a:ln>
        </p:spPr>
        <p:txBody>
          <a:bodyPr spcFirstLastPara="1" wrap="square" lIns="91425" tIns="182875" rIns="91425" bIns="0" anchor="t" anchorCtr="0">
            <a:noAutofit/>
          </a:bodyPr>
          <a:lstStyle/>
          <a:p>
            <a:pPr algn="just"/>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y= </a:t>
            </a:r>
            <a:r>
              <a:rPr lang="es-ES" sz="4000" b="1" dirty="0" err="1">
                <a:solidFill>
                  <a:schemeClr val="bg1">
                    <a:lumMod val="60000"/>
                    <a:lumOff val="40000"/>
                  </a:schemeClr>
                </a:solidFill>
                <a:latin typeface="Fira Sans Condensed Light" panose="020B0604020202020204" charset="0"/>
                <a:cs typeface="Times New Roman" panose="02020603050405020304" pitchFamily="18" charset="0"/>
              </a:rPr>
              <a:t>ax</a:t>
            </a:r>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 + b</a:t>
            </a:r>
          </a:p>
        </p:txBody>
      </p:sp>
    </p:spTree>
    <p:extLst>
      <p:ext uri="{BB962C8B-B14F-4D97-AF65-F5344CB8AC3E}">
        <p14:creationId xmlns:p14="http://schemas.microsoft.com/office/powerpoint/2010/main" val="91084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a:t>
            </a:r>
            <a:r>
              <a:rPr lang="es-ES" sz="1600" dirty="0">
                <a:solidFill>
                  <a:srgbClr val="EAFEE8"/>
                </a:solidFill>
                <a:latin typeface="Fira Sans Condensed Light" panose="020B0604020202020204" charset="0"/>
                <a:cs typeface="Times New Roman" panose="02020603050405020304" pitchFamily="18" charset="0"/>
              </a:rPr>
              <a:t>Con el modelo resultante se puede empezar a hacer predicciones y se puede calcular el coeficiente de correlación para determinar que tan eficiente es el modelo obtenido  :  </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flipV="1">
            <a:off x="1510365" y="3402975"/>
            <a:ext cx="1448377" cy="34337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89294" y="2894425"/>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Predicciones obtenidas</a:t>
            </a:r>
          </a:p>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s-ES" sz="1600" dirty="0">
                <a:solidFill>
                  <a:srgbClr val="EAFEE8"/>
                </a:solidFill>
                <a:latin typeface="Fira Sans Condensed Light" panose="020B0604020202020204" charset="0"/>
                <a:cs typeface="Times New Roman" panose="02020603050405020304" pitchFamily="18" charset="0"/>
              </a:rPr>
              <a:t>total de accidentes</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6469460" y="3861751"/>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Valores de la variable independiente (</a:t>
            </a:r>
            <a:r>
              <a:rPr lang="es-ES" sz="1600" dirty="0">
                <a:solidFill>
                  <a:srgbClr val="EAFEE8"/>
                </a:solidFill>
                <a:latin typeface="Fira Sans Condensed Light" panose="020B0604020202020204" charset="0"/>
                <a:cs typeface="Times New Roman" panose="02020603050405020304" pitchFamily="18" charset="0"/>
              </a:rPr>
              <a:t>alcohol</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a:off x="4829908" y="3997569"/>
            <a:ext cx="1853750" cy="44462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1603;p42">
            <a:extLst>
              <a:ext uri="{FF2B5EF4-FFF2-40B4-BE49-F238E27FC236}">
                <a16:creationId xmlns:a16="http://schemas.microsoft.com/office/drawing/2014/main" id="{239D8841-78B1-81ED-472B-30D8E4448EEE}"/>
              </a:ext>
            </a:extLst>
          </p:cNvPr>
          <p:cNvSpPr txBox="1"/>
          <p:nvPr/>
        </p:nvSpPr>
        <p:spPr>
          <a:xfrm>
            <a:off x="2855081" y="3267600"/>
            <a:ext cx="3569166" cy="478748"/>
          </a:xfrm>
          <a:prstGeom prst="rect">
            <a:avLst/>
          </a:prstGeom>
          <a:noFill/>
          <a:ln>
            <a:noFill/>
          </a:ln>
        </p:spPr>
        <p:txBody>
          <a:bodyPr spcFirstLastPara="1" wrap="square" lIns="91425" tIns="182875" rIns="91425" bIns="0" anchor="t" anchorCtr="0">
            <a:noAutofit/>
          </a:bodyPr>
          <a:lstStyle/>
          <a:p>
            <a:pPr algn="just"/>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y= 2.032x + 5.857</a:t>
            </a:r>
          </a:p>
        </p:txBody>
      </p:sp>
      <p:pic>
        <p:nvPicPr>
          <p:cNvPr id="13" name="Imagen 12">
            <a:extLst>
              <a:ext uri="{FF2B5EF4-FFF2-40B4-BE49-F238E27FC236}">
                <a16:creationId xmlns:a16="http://schemas.microsoft.com/office/drawing/2014/main" id="{879BA2DC-0E71-1F63-62E1-8B1535403274}"/>
              </a:ext>
            </a:extLst>
          </p:cNvPr>
          <p:cNvPicPr>
            <a:picLocks noChangeAspect="1"/>
          </p:cNvPicPr>
          <p:nvPr/>
        </p:nvPicPr>
        <p:blipFill rotWithShape="1">
          <a:blip r:embed="rId4"/>
          <a:srcRect t="-10908" r="7187" b="1"/>
          <a:stretch/>
        </p:blipFill>
        <p:spPr>
          <a:xfrm>
            <a:off x="6506470" y="2822971"/>
            <a:ext cx="2524986" cy="645482"/>
          </a:xfrm>
          <a:prstGeom prst="rect">
            <a:avLst/>
          </a:prstGeom>
        </p:spPr>
      </p:pic>
    </p:spTree>
    <p:extLst>
      <p:ext uri="{BB962C8B-B14F-4D97-AF65-F5344CB8AC3E}">
        <p14:creationId xmlns:p14="http://schemas.microsoft.com/office/powerpoint/2010/main" val="1109643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a:t>
            </a:r>
            <a:r>
              <a:rPr lang="es-ES" sz="1600" dirty="0">
                <a:solidFill>
                  <a:srgbClr val="EAFEE8"/>
                </a:solidFill>
                <a:latin typeface="Fira Sans Condensed Light" panose="020B0604020202020204" charset="0"/>
                <a:cs typeface="Times New Roman" panose="02020603050405020304" pitchFamily="18" charset="0"/>
              </a:rPr>
              <a:t>Se agregan las predicciones obtenidas al </a:t>
            </a:r>
            <a:r>
              <a:rPr lang="es-ES" sz="1600" dirty="0" err="1">
                <a:solidFill>
                  <a:srgbClr val="EAFEE8"/>
                </a:solidFill>
                <a:latin typeface="Fira Sans Condensed Light" panose="020B0604020202020204" charset="0"/>
                <a:cs typeface="Times New Roman" panose="02020603050405020304" pitchFamily="18" charset="0"/>
              </a:rPr>
              <a:t>dataframe</a:t>
            </a:r>
            <a:r>
              <a:rPr lang="es-ES" sz="1600" dirty="0">
                <a:solidFill>
                  <a:srgbClr val="EAFEE8"/>
                </a:solidFill>
                <a:latin typeface="Fira Sans Condensed Light" panose="020B0604020202020204" charset="0"/>
                <a:cs typeface="Times New Roman" panose="02020603050405020304" pitchFamily="18" charset="0"/>
              </a:rPr>
              <a:t> original para compararlas con los valores reales:  </a:t>
            </a: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89294" y="2894425"/>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Predicciones obtenidas</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113439" y="3799098"/>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Valores reales</a:t>
            </a:r>
          </a:p>
        </p:txBody>
      </p:sp>
      <p:pic>
        <p:nvPicPr>
          <p:cNvPr id="4" name="Imagen 3">
            <a:extLst>
              <a:ext uri="{FF2B5EF4-FFF2-40B4-BE49-F238E27FC236}">
                <a16:creationId xmlns:a16="http://schemas.microsoft.com/office/drawing/2014/main" id="{784A18D7-1808-ED27-0AD4-F45847115012}"/>
              </a:ext>
            </a:extLst>
          </p:cNvPr>
          <p:cNvPicPr>
            <a:picLocks noChangeAspect="1"/>
          </p:cNvPicPr>
          <p:nvPr/>
        </p:nvPicPr>
        <p:blipFill>
          <a:blip r:embed="rId4"/>
          <a:stretch>
            <a:fillRect/>
          </a:stretch>
        </p:blipFill>
        <p:spPr>
          <a:xfrm>
            <a:off x="2230314" y="2824929"/>
            <a:ext cx="4839690" cy="1980303"/>
          </a:xfrm>
          <a:prstGeom prst="rect">
            <a:avLst/>
          </a:prstGeom>
        </p:spPr>
      </p:pic>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H="1">
            <a:off x="1493094" y="2995750"/>
            <a:ext cx="2022325" cy="101354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1493094" y="2977662"/>
            <a:ext cx="1050814" cy="24040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874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7" name="Imagen 6">
            <a:extLst>
              <a:ext uri="{FF2B5EF4-FFF2-40B4-BE49-F238E27FC236}">
                <a16:creationId xmlns:a16="http://schemas.microsoft.com/office/drawing/2014/main" id="{0029E185-248C-62D2-5F96-B585ADD289B3}"/>
              </a:ext>
            </a:extLst>
          </p:cNvPr>
          <p:cNvPicPr>
            <a:picLocks noChangeAspect="1"/>
          </p:cNvPicPr>
          <p:nvPr/>
        </p:nvPicPr>
        <p:blipFill>
          <a:blip r:embed="rId3"/>
          <a:stretch>
            <a:fillRect/>
          </a:stretch>
        </p:blipFill>
        <p:spPr>
          <a:xfrm>
            <a:off x="3299214" y="2613490"/>
            <a:ext cx="3537582" cy="2293995"/>
          </a:xfrm>
          <a:prstGeom prst="rect">
            <a:avLst/>
          </a:prstGeom>
        </p:spPr>
      </p:pic>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5. </a:t>
            </a:r>
            <a:r>
              <a:rPr lang="es-ES" sz="1600" dirty="0">
                <a:solidFill>
                  <a:srgbClr val="EAFEE8"/>
                </a:solidFill>
                <a:latin typeface="Fira Sans Condensed Light" panose="020B0604020202020204" charset="0"/>
                <a:cs typeface="Times New Roman" panose="02020603050405020304" pitchFamily="18" charset="0"/>
              </a:rPr>
              <a:t>Se grafican las predicciones obtenidas para compararlas con los valores reales:  </a:t>
            </a: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1062308" y="2799168"/>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rgbClr val="FF0000"/>
                </a:solidFill>
                <a:latin typeface="Fira Sans Condensed Light" panose="020B0604020202020204" charset="0"/>
                <a:cs typeface="Times New Roman" panose="02020603050405020304" pitchFamily="18" charset="0"/>
              </a:rPr>
              <a:t>Predicciones obtenidas</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859575" y="3803782"/>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rgbClr val="00B0F0"/>
                </a:solidFill>
                <a:latin typeface="Fira Sans Condensed Light" panose="020B0604020202020204" charset="0"/>
                <a:cs typeface="Times New Roman" panose="02020603050405020304" pitchFamily="18" charset="0"/>
              </a:rPr>
              <a:t>Valores reales</a:t>
            </a:r>
          </a:p>
        </p:txBody>
      </p:sp>
    </p:spTree>
    <p:extLst>
      <p:ext uri="{BB962C8B-B14F-4D97-AF65-F5344CB8AC3E}">
        <p14:creationId xmlns:p14="http://schemas.microsoft.com/office/powerpoint/2010/main" val="2558789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349985" y="869059"/>
            <a:ext cx="6551558" cy="572700"/>
          </a:xfrm>
          <a:prstGeom prst="rect">
            <a:avLst/>
          </a:prstGeom>
        </p:spPr>
        <p:txBody>
          <a:bodyPr spcFirstLastPara="1" wrap="square" lIns="91425" tIns="91425" rIns="91425" bIns="91425" anchor="t" anchorCtr="0">
            <a:noAutofit/>
          </a:bodyPr>
          <a:lstStyle/>
          <a:p>
            <a:pPr lvl="0"/>
            <a:r>
              <a:rPr lang="en" dirty="0"/>
              <a:t>Coeficiente de Correlación de Pearson</a:t>
            </a:r>
            <a:endParaRPr dirty="0"/>
          </a:p>
        </p:txBody>
      </p:sp>
      <p:sp>
        <p:nvSpPr>
          <p:cNvPr id="17" name="Google Shape;1603;p42"/>
          <p:cNvSpPr txBox="1"/>
          <p:nvPr/>
        </p:nvSpPr>
        <p:spPr>
          <a:xfrm>
            <a:off x="1371644" y="1523281"/>
            <a:ext cx="7108328" cy="947781"/>
          </a:xfrm>
          <a:prstGeom prst="rect">
            <a:avLst/>
          </a:prstGeom>
          <a:noFill/>
          <a:ln>
            <a:noFill/>
          </a:ln>
        </p:spPr>
        <p:txBody>
          <a:bodyPr spcFirstLastPara="1" wrap="square" lIns="91425" tIns="182875" rIns="91425" bIns="0" anchor="t" anchorCtr="0">
            <a:noAutofit/>
          </a:bodyPr>
          <a:lstStyle/>
          <a:p>
            <a:pPr algn="just">
              <a:spcAft>
                <a:spcPts val="1600"/>
              </a:spcAft>
            </a:pPr>
            <a:r>
              <a:rPr lang="es-ES" sz="1600" dirty="0">
                <a:solidFill>
                  <a:schemeClr val="tx2"/>
                </a:solidFill>
                <a:latin typeface="Fira Sans Condensed Light" panose="020B0604020202020204" charset="0"/>
              </a:rPr>
              <a:t>El coeficiente de correlación de </a:t>
            </a:r>
            <a:r>
              <a:rPr lang="es-ES" sz="1600" dirty="0" err="1">
                <a:solidFill>
                  <a:schemeClr val="tx2"/>
                </a:solidFill>
                <a:latin typeface="Fira Sans Condensed Light" panose="020B0604020202020204" charset="0"/>
              </a:rPr>
              <a:t>Pearson</a:t>
            </a:r>
            <a:r>
              <a:rPr lang="es-ES" sz="1600" dirty="0">
                <a:solidFill>
                  <a:schemeClr val="tx2"/>
                </a:solidFill>
                <a:latin typeface="Fira Sans Condensed Light" panose="020B0604020202020204" charset="0"/>
              </a:rPr>
              <a:t> (</a:t>
            </a:r>
            <a:r>
              <a:rPr lang="es-ES" sz="1600" b="1" dirty="0">
                <a:solidFill>
                  <a:schemeClr val="tx2"/>
                </a:solidFill>
                <a:latin typeface="Fira Sans Condensed Light" panose="020B0604020202020204" charset="0"/>
              </a:rPr>
              <a:t>R</a:t>
            </a:r>
            <a:r>
              <a:rPr lang="es-ES" sz="1600" dirty="0">
                <a:solidFill>
                  <a:schemeClr val="tx2"/>
                </a:solidFill>
                <a:latin typeface="Fira Sans Condensed Light" panose="020B0604020202020204" charset="0"/>
              </a:rPr>
              <a:t>) es una prueba estadística que permite analizar la relación entre dos variables medidas en un nivel por intervalos o de razón </a:t>
            </a:r>
            <a:r>
              <a:rPr lang="es-ES" sz="1600" dirty="0" err="1">
                <a:solidFill>
                  <a:schemeClr val="tx2"/>
                </a:solidFill>
                <a:latin typeface="Fira Sans Condensed Light" panose="020B0604020202020204" charset="0"/>
              </a:rPr>
              <a:t>Pearson</a:t>
            </a:r>
            <a:r>
              <a:rPr lang="es-ES" sz="1600" dirty="0">
                <a:solidFill>
                  <a:schemeClr val="tx2"/>
                </a:solidFill>
                <a:latin typeface="Fira Sans Condensed Light" panose="020B0604020202020204" charset="0"/>
              </a:rPr>
              <a:t>. </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70747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1"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43" name="Google Shape;682;p35"/>
          <p:cNvSpPr txBox="1">
            <a:spLocks noGrp="1"/>
          </p:cNvSpPr>
          <p:nvPr>
            <p:ph type="title" idx="15"/>
          </p:nvPr>
        </p:nvSpPr>
        <p:spPr>
          <a:xfrm>
            <a:off x="328209" y="2806763"/>
            <a:ext cx="6551558" cy="572700"/>
          </a:xfrm>
          <a:prstGeom prst="rect">
            <a:avLst/>
          </a:prstGeom>
        </p:spPr>
        <p:txBody>
          <a:bodyPr spcFirstLastPara="1" wrap="square" lIns="91425" tIns="91425" rIns="91425" bIns="91425" anchor="t" anchorCtr="0">
            <a:noAutofit/>
          </a:bodyPr>
          <a:lstStyle/>
          <a:p>
            <a:pPr lvl="0"/>
            <a:r>
              <a:rPr lang="en" dirty="0"/>
              <a:t>Coeficiente de Determinación</a:t>
            </a:r>
            <a:endParaRPr dirty="0"/>
          </a:p>
        </p:txBody>
      </p:sp>
      <p:sp>
        <p:nvSpPr>
          <p:cNvPr id="45" name="Google Shape;1603;p42"/>
          <p:cNvSpPr txBox="1"/>
          <p:nvPr/>
        </p:nvSpPr>
        <p:spPr>
          <a:xfrm>
            <a:off x="1349868" y="3460985"/>
            <a:ext cx="7108328" cy="947781"/>
          </a:xfrm>
          <a:prstGeom prst="rect">
            <a:avLst/>
          </a:prstGeom>
          <a:noFill/>
          <a:ln>
            <a:noFill/>
          </a:ln>
        </p:spPr>
        <p:txBody>
          <a:bodyPr spcFirstLastPara="1" wrap="square" lIns="91425" tIns="182875" rIns="91425" bIns="0" anchor="t" anchorCtr="0">
            <a:noAutofit/>
          </a:bodyPr>
          <a:lstStyle/>
          <a:p>
            <a:pPr algn="just">
              <a:spcAft>
                <a:spcPts val="1600"/>
              </a:spcAft>
            </a:pPr>
            <a:r>
              <a:rPr lang="es-ES" sz="1600" dirty="0">
                <a:solidFill>
                  <a:schemeClr val="tx2"/>
                </a:solidFill>
                <a:latin typeface="Fira Sans Condensed Light" panose="020B0604020202020204" charset="0"/>
              </a:rPr>
              <a:t>El coeficiente de determinación (</a:t>
            </a:r>
            <a:r>
              <a:rPr lang="es-ES" sz="1600" b="1" dirty="0">
                <a:solidFill>
                  <a:schemeClr val="tx2"/>
                </a:solidFill>
                <a:latin typeface="Fira Sans Condensed Light" panose="020B0604020202020204" charset="0"/>
              </a:rPr>
              <a:t>R cuadrado</a:t>
            </a:r>
            <a:r>
              <a:rPr lang="es-ES" sz="1600" dirty="0">
                <a:solidFill>
                  <a:schemeClr val="tx2"/>
                </a:solidFill>
                <a:latin typeface="Fira Sans Condensed Light" panose="020B0604020202020204" charset="0"/>
              </a:rPr>
              <a:t>) indica la cantidad proporcional de variación en la variable de respuesta y, explicada según las variables independientes X en el modelo de regresión lineal. Cuanto mayor sea el R cuadrado, mayor será la variabilidad explicada por el modelo de regresión lineal.. </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51" name="Google Shape;1605;p42"/>
          <p:cNvGrpSpPr/>
          <p:nvPr/>
        </p:nvGrpSpPr>
        <p:grpSpPr>
          <a:xfrm>
            <a:off x="598157" y="3645180"/>
            <a:ext cx="635477" cy="633411"/>
            <a:chOff x="6039282" y="1042577"/>
            <a:chExt cx="734315" cy="731929"/>
          </a:xfrm>
        </p:grpSpPr>
        <p:sp>
          <p:nvSpPr>
            <p:cNvPr id="52"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28316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5019262" y="2454286"/>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8" name="Google Shape;135;p27"/>
          <p:cNvSpPr txBox="1">
            <a:spLocks noGrp="1"/>
          </p:cNvSpPr>
          <p:nvPr>
            <p:ph type="title"/>
          </p:nvPr>
        </p:nvSpPr>
        <p:spPr>
          <a:xfrm>
            <a:off x="4997243"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7" name="Picture 3"/>
          <p:cNvPicPr>
            <a:picLocks noChangeAspect="1" noChangeArrowheads="1"/>
          </p:cNvPicPr>
          <p:nvPr/>
        </p:nvPicPr>
        <p:blipFill>
          <a:blip r:embed="rId4"/>
          <a:srcRect/>
          <a:stretch>
            <a:fillRect/>
          </a:stretch>
        </p:blipFill>
        <p:spPr bwMode="auto">
          <a:xfrm>
            <a:off x="76202" y="1013958"/>
            <a:ext cx="2173638" cy="1457098"/>
          </a:xfrm>
          <a:prstGeom prst="rect">
            <a:avLst/>
          </a:prstGeom>
          <a:noFill/>
          <a:ln w="9525">
            <a:noFill/>
            <a:miter lim="800000"/>
            <a:headEnd/>
            <a:tailEnd/>
          </a:ln>
          <a:effectLst/>
        </p:spPr>
      </p:pic>
      <p:pic>
        <p:nvPicPr>
          <p:cNvPr id="1030" name="Picture 6" descr="Qué es Power BI de Office 365"/>
          <p:cNvPicPr>
            <a:picLocks noChangeAspect="1" noChangeArrowheads="1"/>
          </p:cNvPicPr>
          <p:nvPr/>
        </p:nvPicPr>
        <p:blipFill>
          <a:blip r:embed="rId5"/>
          <a:srcRect/>
          <a:stretch>
            <a:fillRect/>
          </a:stretch>
        </p:blipFill>
        <p:spPr bwMode="auto">
          <a:xfrm>
            <a:off x="87088" y="2775165"/>
            <a:ext cx="2206624" cy="1241662"/>
          </a:xfrm>
          <a:prstGeom prst="rect">
            <a:avLst/>
          </a:prstGeom>
          <a:noFill/>
        </p:spPr>
      </p:pic>
      <p:pic>
        <p:nvPicPr>
          <p:cNvPr id="1033" name="Picture 9" descr="Qlik: ¿qué es y cómo funciona esta herramienta de BI?"/>
          <p:cNvPicPr>
            <a:picLocks noChangeAspect="1" noChangeArrowheads="1"/>
          </p:cNvPicPr>
          <p:nvPr/>
        </p:nvPicPr>
        <p:blipFill>
          <a:blip r:embed="rId6"/>
          <a:srcRect l="3401"/>
          <a:stretch>
            <a:fillRect/>
          </a:stretch>
        </p:blipFill>
        <p:spPr bwMode="auto">
          <a:xfrm>
            <a:off x="2373086" y="1072226"/>
            <a:ext cx="2325655" cy="1324142"/>
          </a:xfrm>
          <a:prstGeom prst="rect">
            <a:avLst/>
          </a:prstGeom>
          <a:noFill/>
        </p:spPr>
      </p:pic>
      <p:pic>
        <p:nvPicPr>
          <p:cNvPr id="1035" name="Picture 11" descr="Las 8 herramientas de Data Analytics más usadas"/>
          <p:cNvPicPr>
            <a:picLocks noChangeAspect="1" noChangeArrowheads="1"/>
          </p:cNvPicPr>
          <p:nvPr/>
        </p:nvPicPr>
        <p:blipFill>
          <a:blip r:embed="rId7"/>
          <a:srcRect l="23453" r="18783" b="6905"/>
          <a:stretch>
            <a:fillRect/>
          </a:stretch>
        </p:blipFill>
        <p:spPr bwMode="auto">
          <a:xfrm>
            <a:off x="2405743" y="2778351"/>
            <a:ext cx="2318657" cy="124437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349985" y="662225"/>
            <a:ext cx="3579758" cy="572700"/>
          </a:xfrm>
          <a:prstGeom prst="rect">
            <a:avLst/>
          </a:prstGeom>
        </p:spPr>
        <p:txBody>
          <a:bodyPr spcFirstLastPara="1" wrap="square" lIns="91425" tIns="91425" rIns="91425" bIns="91425" anchor="t" anchorCtr="0">
            <a:noAutofit/>
          </a:bodyPr>
          <a:lstStyle/>
          <a:p>
            <a:pPr lvl="0"/>
            <a:r>
              <a:rPr lang="en" dirty="0"/>
              <a:t>Escala de Correlación</a:t>
            </a:r>
            <a:endParaRPr dirty="0"/>
          </a:p>
        </p:txBody>
      </p:sp>
      <p:sp>
        <p:nvSpPr>
          <p:cNvPr id="17" name="Google Shape;1603;p42"/>
          <p:cNvSpPr txBox="1"/>
          <p:nvPr/>
        </p:nvSpPr>
        <p:spPr>
          <a:xfrm>
            <a:off x="1382529" y="1120505"/>
            <a:ext cx="7108328" cy="633300"/>
          </a:xfrm>
          <a:prstGeom prst="rect">
            <a:avLst/>
          </a:prstGeom>
          <a:noFill/>
          <a:ln>
            <a:noFill/>
          </a:ln>
        </p:spPr>
        <p:txBody>
          <a:bodyPr spcFirstLastPara="1" wrap="square" lIns="91425" tIns="182875" rIns="91425" bIns="0" anchor="t" anchorCtr="0">
            <a:noAutofit/>
          </a:bodyPr>
          <a:lstStyle/>
          <a:p>
            <a:pPr algn="just">
              <a:spcAft>
                <a:spcPts val="1600"/>
              </a:spcAft>
            </a:pPr>
            <a:r>
              <a:rPr lang="es-ES" dirty="0">
                <a:solidFill>
                  <a:schemeClr val="tx2"/>
                </a:solidFill>
                <a:latin typeface="Fira Sans Condensed Light" panose="020B0604020202020204" charset="0"/>
              </a:rPr>
              <a:t>El coeficiente puede variar de -1 a 1, donde el signo indica la dirección de la correlación y el valor numérico, la magnitud de la correlación. En este contexto se resumen algunos criterios de interpretación:</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32646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1"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graphicFrame>
        <p:nvGraphicFramePr>
          <p:cNvPr id="40" name="Google Shape;8935;p54"/>
          <p:cNvGraphicFramePr/>
          <p:nvPr>
            <p:extLst>
              <p:ext uri="{D42A27DB-BD31-4B8C-83A1-F6EECF244321}">
                <p14:modId xmlns:p14="http://schemas.microsoft.com/office/powerpoint/2010/main" val="2223714566"/>
              </p:ext>
            </p:extLst>
          </p:nvPr>
        </p:nvGraphicFramePr>
        <p:xfrm>
          <a:off x="1778845" y="2002062"/>
          <a:ext cx="2814212" cy="3108780"/>
        </p:xfrm>
        <a:graphic>
          <a:graphicData uri="http://schemas.openxmlformats.org/drawingml/2006/table">
            <a:tbl>
              <a:tblPr>
                <a:noFill/>
                <a:tableStyleId>{95E397FE-706D-4E7D-AA01-638484C1D090}</a:tableStyleId>
              </a:tblPr>
              <a:tblGrid>
                <a:gridCol w="671073">
                  <a:extLst>
                    <a:ext uri="{9D8B030D-6E8A-4147-A177-3AD203B41FA5}">
                      <a16:colId xmlns:a16="http://schemas.microsoft.com/office/drawing/2014/main" val="20000"/>
                    </a:ext>
                  </a:extLst>
                </a:gridCol>
                <a:gridCol w="2143139">
                  <a:extLst>
                    <a:ext uri="{9D8B030D-6E8A-4147-A177-3AD203B41FA5}">
                      <a16:colId xmlns:a16="http://schemas.microsoft.com/office/drawing/2014/main" val="20001"/>
                    </a:ext>
                  </a:extLst>
                </a:gridCol>
              </a:tblGrid>
              <a:tr h="311388">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-1</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negativa perfecta</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0"/>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-0,90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negativa muy fuerte</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22802">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-0,75</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considerable</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-0,50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media</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-0,10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débil</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311388">
                <a:tc>
                  <a:txBody>
                    <a:bodyPr/>
                    <a:lstStyle/>
                    <a:p>
                      <a:pPr marL="0" lvl="0" indent="0" algn="l" rtl="0">
                        <a:spcBef>
                          <a:spcPts val="0"/>
                        </a:spcBef>
                        <a:spcAft>
                          <a:spcPts val="0"/>
                        </a:spcAft>
                        <a:buNone/>
                      </a:pPr>
                      <a:r>
                        <a:rPr lang="en-US" sz="1200" dirty="0">
                          <a:solidFill>
                            <a:schemeClr val="tx2"/>
                          </a:solidFill>
                          <a:latin typeface="Fira Sans Condensed Light" panose="020B0604020202020204" charset="0"/>
                        </a:rPr>
                        <a:t>0</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nula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42" name="Google Shape;8935;p54"/>
          <p:cNvGraphicFramePr/>
          <p:nvPr>
            <p:extLst>
              <p:ext uri="{D42A27DB-BD31-4B8C-83A1-F6EECF244321}">
                <p14:modId xmlns:p14="http://schemas.microsoft.com/office/powerpoint/2010/main" val="3877050746"/>
              </p:ext>
            </p:extLst>
          </p:nvPr>
        </p:nvGraphicFramePr>
        <p:xfrm>
          <a:off x="4826762" y="2010191"/>
          <a:ext cx="2804845" cy="3071972"/>
        </p:xfrm>
        <a:graphic>
          <a:graphicData uri="http://schemas.openxmlformats.org/drawingml/2006/table">
            <a:tbl>
              <a:tblPr>
                <a:noFill/>
                <a:tableStyleId>{95E397FE-706D-4E7D-AA01-638484C1D090}</a:tableStyleId>
              </a:tblPr>
              <a:tblGrid>
                <a:gridCol w="668839">
                  <a:extLst>
                    <a:ext uri="{9D8B030D-6E8A-4147-A177-3AD203B41FA5}">
                      <a16:colId xmlns:a16="http://schemas.microsoft.com/office/drawing/2014/main" val="20000"/>
                    </a:ext>
                  </a:extLst>
                </a:gridCol>
                <a:gridCol w="2136006">
                  <a:extLst>
                    <a:ext uri="{9D8B030D-6E8A-4147-A177-3AD203B41FA5}">
                      <a16:colId xmlns:a16="http://schemas.microsoft.com/office/drawing/2014/main" val="20001"/>
                    </a:ext>
                  </a:extLst>
                </a:gridCol>
              </a:tblGrid>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+1</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positiva perfecta</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0"/>
                  </a:ext>
                </a:extLst>
              </a:tr>
              <a:tr h="662694">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+0,90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positiva muy fuerte</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62694">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+0,75</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considerable</a:t>
                      </a: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+0,50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media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+0,10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débil</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421235">
                <a:tc>
                  <a:txBody>
                    <a:bodyPr/>
                    <a:lstStyle/>
                    <a:p>
                      <a:pPr marL="0" lvl="0" indent="0" algn="l" rtl="0">
                        <a:spcBef>
                          <a:spcPts val="0"/>
                        </a:spcBef>
                        <a:spcAft>
                          <a:spcPts val="0"/>
                        </a:spcAft>
                        <a:buNone/>
                      </a:pPr>
                      <a:r>
                        <a:rPr lang="en-US" sz="1200" dirty="0">
                          <a:solidFill>
                            <a:schemeClr val="tx2"/>
                          </a:solidFill>
                          <a:latin typeface="Fira Sans Condensed Light" panose="020B0604020202020204" charset="0"/>
                        </a:rPr>
                        <a:t>0</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nula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83164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a:t>
            </a:r>
            <a:r>
              <a:rPr lang="es-ES" sz="3000" b="1" dirty="0">
                <a:solidFill>
                  <a:srgbClr val="F3F3F3"/>
                </a:solidFill>
                <a:latin typeface="Rajdhani"/>
                <a:ea typeface="Rajdhani"/>
                <a:cs typeface="Rajdhani"/>
                <a:sym typeface="Rajdhani"/>
              </a:rPr>
              <a:t>Múltiple</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373702" y="1867373"/>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la regresión Lineal Múltiple?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436643" y="1920432"/>
            <a:ext cx="8333655" cy="478748"/>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lineal múltiple es la extensión de el modelo de regresión lineal simple. Este tipo de regresión puede utilizarse cuando queremos conocer la fuerza del efecto que las variables independientes tienen en una variable dependiente. Por ejemplo, el tiempo de revisión, la ansiedad de la prueba, la asistencia a clase y el género, ¿tiene algún efecto en el examen de rendimiento de los estudiantes?</a:t>
            </a:r>
          </a:p>
        </p:txBody>
      </p:sp>
      <p:pic>
        <p:nvPicPr>
          <p:cNvPr id="1026" name="Picture 2" descr="▷ Regresión Lineal Múltiple | 2022 | Web y Empresas">
            <a:extLst>
              <a:ext uri="{FF2B5EF4-FFF2-40B4-BE49-F238E27FC236}">
                <a16:creationId xmlns:a16="http://schemas.microsoft.com/office/drawing/2014/main" id="{D043EE15-F4FF-3A8D-1774-63F396B2E0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082" y="3341471"/>
            <a:ext cx="1991115" cy="140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947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a:t>
            </a:r>
            <a:r>
              <a:rPr lang="es-ES" sz="3000" b="1" dirty="0">
                <a:solidFill>
                  <a:srgbClr val="F3F3F3"/>
                </a:solidFill>
                <a:latin typeface="Rajdhani"/>
                <a:ea typeface="Rajdhani"/>
                <a:cs typeface="Rajdhani"/>
                <a:sym typeface="Rajdhani"/>
              </a:rPr>
              <a:t>Múltiple</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Modelo matemático</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436643" y="1902107"/>
            <a:ext cx="8333655" cy="478748"/>
          </a:xfrm>
          <a:prstGeom prst="rect">
            <a:avLst/>
          </a:prstGeom>
          <a:noFill/>
          <a:ln>
            <a:noFill/>
          </a:ln>
        </p:spPr>
        <p:txBody>
          <a:bodyPr spcFirstLastPara="1" wrap="square" lIns="91425" tIns="182875" rIns="91425" bIns="0" anchor="t" anchorCtr="0">
            <a:noAutofit/>
          </a:bodyPr>
          <a:lstStyle/>
          <a:p>
            <a:pPr algn="just"/>
            <a:endParaRPr lang="es-ES" sz="1600" dirty="0">
              <a:solidFill>
                <a:srgbClr val="EAFEE8"/>
              </a:solidFill>
              <a:latin typeface="Fira Sans Condensed Light" panose="020B0604020202020204" charset="0"/>
              <a:cs typeface="Times New Roman" panose="02020603050405020304" pitchFamily="18" charset="0"/>
            </a:endParaRPr>
          </a:p>
        </p:txBody>
      </p:sp>
      <p:pic>
        <p:nvPicPr>
          <p:cNvPr id="2050" name="Picture 2" descr="Las Matemáticas del Machine Learning: Ejemplos de Regresión Lineal (II) y  Multilineal - Think Big Empresas">
            <a:extLst>
              <a:ext uri="{FF2B5EF4-FFF2-40B4-BE49-F238E27FC236}">
                <a16:creationId xmlns:a16="http://schemas.microsoft.com/office/drawing/2014/main" id="{EB715133-CEFE-AED7-B90B-CA3EB26FC5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6879" b="66503"/>
          <a:stretch/>
        </p:blipFill>
        <p:spPr bwMode="auto">
          <a:xfrm>
            <a:off x="1499981" y="2725460"/>
            <a:ext cx="5826942" cy="92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723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273780" y="509825"/>
            <a:ext cx="3340271" cy="572700"/>
          </a:xfrm>
          <a:prstGeom prst="rect">
            <a:avLst/>
          </a:prstGeom>
        </p:spPr>
        <p:txBody>
          <a:bodyPr spcFirstLastPara="1" wrap="square" lIns="91425" tIns="91425" rIns="91425" bIns="91425" anchor="t" anchorCtr="0">
            <a:noAutofit/>
          </a:bodyPr>
          <a:lstStyle/>
          <a:p>
            <a:pPr lvl="0"/>
            <a:r>
              <a:rPr lang="en" dirty="0"/>
              <a:t>Regresión lineal</a:t>
            </a:r>
            <a:endParaRPr dirty="0"/>
          </a:p>
        </p:txBody>
      </p:sp>
      <p:sp>
        <p:nvSpPr>
          <p:cNvPr id="17" name="Google Shape;1603;p42"/>
          <p:cNvSpPr txBox="1"/>
          <p:nvPr/>
        </p:nvSpPr>
        <p:spPr>
          <a:xfrm>
            <a:off x="1382529" y="1120505"/>
            <a:ext cx="7108328" cy="633300"/>
          </a:xfrm>
          <a:prstGeom prst="rect">
            <a:avLst/>
          </a:prstGeom>
          <a:noFill/>
          <a:ln>
            <a:noFill/>
          </a:ln>
        </p:spPr>
        <p:txBody>
          <a:bodyPr spcFirstLastPara="1" wrap="square" lIns="91425" tIns="182875" rIns="91425" bIns="0" anchor="t" anchorCtr="0">
            <a:noAutofit/>
          </a:bodyPr>
          <a:lstStyle/>
          <a:p>
            <a:pPr algn="just"/>
            <a:r>
              <a:rPr lang="es-ES" dirty="0">
                <a:solidFill>
                  <a:schemeClr val="accent4"/>
                </a:solidFill>
                <a:latin typeface="Fira Sans Condensed Light" panose="020B0604020202020204" charset="0"/>
                <a:cs typeface="Times New Roman" panose="02020603050405020304" pitchFamily="18" charset="0"/>
              </a:rPr>
              <a:t>Un modelo de regresión lineal describe la relación entre una variable dependiente "y" y una o más variables independientes "X". La variable dependiente también se denomina variable de respuesta. Las variables independientes también se denominan variables explicativas o </a:t>
            </a:r>
            <a:r>
              <a:rPr lang="es-ES" dirty="0" err="1">
                <a:solidFill>
                  <a:schemeClr val="accent4"/>
                </a:solidFill>
                <a:latin typeface="Fira Sans Condensed Light" panose="020B0604020202020204" charset="0"/>
                <a:cs typeface="Times New Roman" panose="02020603050405020304" pitchFamily="18" charset="0"/>
              </a:rPr>
              <a:t>predictoras</a:t>
            </a:r>
            <a:r>
              <a:rPr lang="es-ES" dirty="0">
                <a:solidFill>
                  <a:schemeClr val="accent4"/>
                </a:solidFill>
                <a:latin typeface="Fira Sans Condensed Light" panose="020B0604020202020204" charset="0"/>
                <a:cs typeface="Times New Roman" panose="02020603050405020304" pitchFamily="18" charset="0"/>
              </a:rPr>
              <a:t>. La matriz X de observaciones sobre variables </a:t>
            </a:r>
            <a:r>
              <a:rPr lang="es-ES" dirty="0" err="1">
                <a:solidFill>
                  <a:schemeClr val="accent4"/>
                </a:solidFill>
                <a:latin typeface="Fira Sans Condensed Light" panose="020B0604020202020204" charset="0"/>
                <a:cs typeface="Times New Roman" panose="02020603050405020304" pitchFamily="18" charset="0"/>
              </a:rPr>
              <a:t>predictoras</a:t>
            </a:r>
            <a:r>
              <a:rPr lang="es-ES" dirty="0">
                <a:solidFill>
                  <a:schemeClr val="accent4"/>
                </a:solidFill>
                <a:latin typeface="Fira Sans Condensed Light" panose="020B0604020202020204" charset="0"/>
                <a:cs typeface="Times New Roman" panose="02020603050405020304" pitchFamily="18" charset="0"/>
              </a:rPr>
              <a:t> suele denominarse matriz de diseño..</a:t>
            </a: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32646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mc:AlternateContent xmlns:mc="http://schemas.openxmlformats.org/markup-compatibility/2006" xmlns:a14="http://schemas.microsoft.com/office/drawing/2010/main">
        <mc:Choice Requires="a14">
          <p:sp>
            <p:nvSpPr>
              <p:cNvPr id="42" name="Rectángulo 41"/>
              <p:cNvSpPr/>
              <p:nvPr/>
            </p:nvSpPr>
            <p:spPr>
              <a:xfrm>
                <a:off x="2724111" y="2295800"/>
                <a:ext cx="40587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𝑌</m:t>
                      </m:r>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s-ES" sz="1800"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1800" dirty="0">
                  <a:solidFill>
                    <a:schemeClr val="accent4"/>
                  </a:solidFill>
                </a:endParaRPr>
              </a:p>
            </p:txBody>
          </p:sp>
        </mc:Choice>
        <mc:Fallback xmlns="">
          <p:sp>
            <p:nvSpPr>
              <p:cNvPr id="42" name="Rectángulo 41"/>
              <p:cNvSpPr>
                <a:spLocks noRot="1" noChangeAspect="1" noMove="1" noResize="1" noEditPoints="1" noAdjustHandles="1" noChangeArrowheads="1" noChangeShapeType="1" noTextEdit="1"/>
              </p:cNvSpPr>
              <p:nvPr/>
            </p:nvSpPr>
            <p:spPr>
              <a:xfrm>
                <a:off x="2724111" y="2295800"/>
                <a:ext cx="4058740" cy="369332"/>
              </a:xfrm>
              <a:prstGeom prst="rect">
                <a:avLst/>
              </a:prstGeom>
              <a:blipFill rotWithShape="0">
                <a:blip r:embed="rId3"/>
                <a:stretch>
                  <a:fillRect b="-1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4" name="Rectángulo 43"/>
              <p:cNvSpPr/>
              <p:nvPr/>
            </p:nvSpPr>
            <p:spPr>
              <a:xfrm>
                <a:off x="238623" y="2937315"/>
                <a:ext cx="2962799" cy="14038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𝑋</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1,1</m:t>
                                        </m:r>
                                      </m:sub>
                                    </m:sSub>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2,1</m:t>
                                        </m:r>
                                      </m:sub>
                                    </m:sSub>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1,2</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
                              <m:r>
                                <a:rPr lang="es-ES" sz="1400" i="0">
                                  <a:solidFill>
                                    <a:schemeClr val="accent4"/>
                                  </a:solidFill>
                                  <a:latin typeface="Cambria Math" panose="02040503050406030204" pitchFamily="18" charset="0"/>
                                </a:rPr>
                                <m:t>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,1</m:t>
                                        </m:r>
                                      </m:sub>
                                    </m:sSub>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,2</m:t>
                                        </m:r>
                                      </m:sub>
                                    </m:sSub>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
                            </m:e>
                            <m:e>
                              <m:r>
                                <a:rPr lang="es-ES" sz="1400" i="0">
                                  <a:solidFill>
                                    <a:schemeClr val="accent4"/>
                                  </a:solidFill>
                                  <a:latin typeface="Cambria Math" panose="02040503050406030204" pitchFamily="18" charset="0"/>
                                </a:rPr>
                                <m:t>&amp;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r>
                                          <a:rPr lang="es-ES" sz="1400" i="0">
                                            <a:solidFill>
                                              <a:schemeClr val="accent4"/>
                                            </a:solidFill>
                                            <a:latin typeface="Cambria Math" panose="02040503050406030204" pitchFamily="18" charset="0"/>
                                          </a:rPr>
                                          <m:t>−2</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r>
                                          <a:rPr lang="es-ES" sz="1400" i="0">
                                            <a:solidFill>
                                              <a:schemeClr val="accent4"/>
                                            </a:solidFill>
                                            <a:latin typeface="Cambria Math" panose="02040503050406030204" pitchFamily="18" charset="0"/>
                                          </a:rPr>
                                          <m:t>−1</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sub>
                                    </m:sSub>
                                  </m:e>
                                  <m:e>
                                    <m:r>
                                      <a:rPr lang="es-ES" sz="1400" i="0">
                                        <a:solidFill>
                                          <a:schemeClr val="accent4"/>
                                        </a:solidFill>
                                        <a:latin typeface="Cambria Math" panose="02040503050406030204" pitchFamily="18" charset="0"/>
                                      </a:rPr>
                                      <m:t>…</m:t>
                                    </m:r>
                                  </m:e>
                                </m:mr>
                              </m:m>
                              <m:r>
                                <a:rPr lang="es-ES" sz="1400" i="0">
                                  <a:solidFill>
                                    <a:schemeClr val="accent4"/>
                                  </a:solidFill>
                                  <a:latin typeface="Cambria Math" panose="02040503050406030204" pitchFamily="18" charset="0"/>
                                </a:rPr>
                                <m:t>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m:t>
                                        </m:r>
                                        <m:r>
                                          <a:rPr lang="es-ES" sz="1400" i="1">
                                            <a:solidFill>
                                              <a:schemeClr val="accent4"/>
                                            </a:solidFill>
                                            <a:latin typeface="Cambria Math" panose="02040503050406030204" pitchFamily="18" charset="0"/>
                                          </a:rPr>
                                          <m:t>𝑛</m:t>
                                        </m:r>
                                      </m:sub>
                                    </m:sSub>
                                  </m:e>
                                </m:mr>
                              </m:m>
                            </m:e>
                          </m:eqArr>
                        </m:e>
                      </m:d>
                    </m:oMath>
                  </m:oMathPara>
                </a14:m>
                <a:endParaRPr lang="es-ES" sz="1400" dirty="0">
                  <a:solidFill>
                    <a:schemeClr val="accent4"/>
                  </a:solidFill>
                </a:endParaRPr>
              </a:p>
            </p:txBody>
          </p:sp>
        </mc:Choice>
        <mc:Fallback xmlns="">
          <p:sp>
            <p:nvSpPr>
              <p:cNvPr id="44" name="Rectángulo 43"/>
              <p:cNvSpPr>
                <a:spLocks noRot="1" noChangeAspect="1" noMove="1" noResize="1" noEditPoints="1" noAdjustHandles="1" noChangeArrowheads="1" noChangeShapeType="1" noTextEdit="1"/>
              </p:cNvSpPr>
              <p:nvPr/>
            </p:nvSpPr>
            <p:spPr>
              <a:xfrm>
                <a:off x="238623" y="2937315"/>
                <a:ext cx="2962799" cy="1403846"/>
              </a:xfrm>
              <a:prstGeom prst="rect">
                <a:avLst/>
              </a:prstGeom>
              <a:blipFill rotWithShape="0">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6" name="Rectángulo 45"/>
              <p:cNvSpPr/>
              <p:nvPr/>
            </p:nvSpPr>
            <p:spPr>
              <a:xfrm>
                <a:off x="4056574" y="2738405"/>
                <a:ext cx="1031051" cy="17985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𝑌</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1"/>
                                                <m:mcJc m:val="center"/>
                                              </m:mcPr>
                                            </m:mc>
                                          </m:mcs>
                                          <m:ctrlPr>
                                            <a:rPr lang="es-ES" sz="1400" i="1">
                                              <a:solidFill>
                                                <a:schemeClr val="accent4"/>
                                              </a:solidFill>
                                              <a:latin typeface="Cambria Math" panose="02040503050406030204" pitchFamily="18" charset="0"/>
                                            </a:rPr>
                                          </m:ctrlPr>
                                        </m:mP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0</m:t>
                                                </m:r>
                                              </m:sub>
                                            </m:sSub>
                                          </m:e>
                                        </m:mr>
                                        <m:mr>
                                          <m:e>
                                            <m:r>
                                              <a:rPr lang="es-ES" sz="1400" i="0">
                                                <a:solidFill>
                                                  <a:schemeClr val="accent4"/>
                                                </a:solidFill>
                                                <a:latin typeface="Cambria Math" panose="02040503050406030204" pitchFamily="18" charset="0"/>
                                              </a:rPr>
                                              <m:t> </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1</m:t>
                                                </m:r>
                                              </m:sub>
                                            </m:sSub>
                                          </m:e>
                                        </m:m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2</m:t>
                                                </m:r>
                                              </m:sub>
                                            </m:sSub>
                                          </m:e>
                                        </m:mr>
                                      </m:m>
                                      <m:r>
                                        <a:rPr lang="es-ES" sz="1400" i="0">
                                          <a:solidFill>
                                            <a:schemeClr val="accent4"/>
                                          </a:solidFill>
                                          <a:latin typeface="Cambria Math" panose="02040503050406030204" pitchFamily="18" charset="0"/>
                                        </a:rPr>
                                        <m:t> </m:t>
                                      </m: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3</m:t>
                                          </m:r>
                                        </m:sub>
                                      </m:sSub>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4</m:t>
                                      </m:r>
                                    </m:sub>
                                  </m:sSub>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1">
                                      <a:solidFill>
                                        <a:schemeClr val="accent4"/>
                                      </a:solidFill>
                                      <a:latin typeface="Cambria Math" panose="02040503050406030204" pitchFamily="18" charset="0"/>
                                    </a:rPr>
                                    <m:t>𝑛</m:t>
                                  </m:r>
                                </m:sub>
                              </m:sSub>
                            </m:e>
                          </m:eqArr>
                        </m:e>
                      </m:d>
                      <m:r>
                        <a:rPr lang="es-ES" sz="1400" i="0">
                          <a:solidFill>
                            <a:schemeClr val="accent4"/>
                          </a:solidFill>
                          <a:latin typeface="Cambria Math" panose="02040503050406030204" pitchFamily="18" charset="0"/>
                        </a:rPr>
                        <m:t> </m:t>
                      </m:r>
                    </m:oMath>
                  </m:oMathPara>
                </a14:m>
                <a:endParaRPr lang="es-ES" sz="1400" dirty="0">
                  <a:solidFill>
                    <a:schemeClr val="accent4"/>
                  </a:solidFill>
                </a:endParaRPr>
              </a:p>
            </p:txBody>
          </p:sp>
        </mc:Choice>
        <mc:Fallback xmlns="">
          <p:sp>
            <p:nvSpPr>
              <p:cNvPr id="46" name="Rectángulo 45"/>
              <p:cNvSpPr>
                <a:spLocks noRot="1" noChangeAspect="1" noMove="1" noResize="1" noEditPoints="1" noAdjustHandles="1" noChangeArrowheads="1" noChangeShapeType="1" noTextEdit="1"/>
              </p:cNvSpPr>
              <p:nvPr/>
            </p:nvSpPr>
            <p:spPr>
              <a:xfrm>
                <a:off x="4056574" y="2738405"/>
                <a:ext cx="1031051" cy="1798506"/>
              </a:xfrm>
              <a:prstGeom prst="rect">
                <a:avLst/>
              </a:prstGeom>
              <a:blipFill rotWithShape="0">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7" name="Rectángulo 46"/>
              <p:cNvSpPr/>
              <p:nvPr/>
            </p:nvSpPr>
            <p:spPr>
              <a:xfrm>
                <a:off x="7111833" y="2593480"/>
                <a:ext cx="1052339" cy="1975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𝐵</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1"/>
                                                <m:mcJc m:val="center"/>
                                              </m:mcPr>
                                            </m:mc>
                                          </m:mcs>
                                          <m:ctrlPr>
                                            <a:rPr lang="es-ES" sz="1400" i="1">
                                              <a:solidFill>
                                                <a:schemeClr val="accent4"/>
                                              </a:solidFill>
                                              <a:latin typeface="Cambria Math" panose="02040503050406030204" pitchFamily="18" charset="0"/>
                                            </a:rPr>
                                          </m:ctrlPr>
                                        </m:mP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0</m:t>
                                                </m:r>
                                              </m:sub>
                                            </m:sSub>
                                          </m:e>
                                        </m:mr>
                                        <m:mr>
                                          <m:e>
                                            <m:r>
                                              <a:rPr lang="es-ES" sz="1400" i="0">
                                                <a:solidFill>
                                                  <a:schemeClr val="accent4"/>
                                                </a:solidFill>
                                                <a:latin typeface="Cambria Math" panose="02040503050406030204" pitchFamily="18" charset="0"/>
                                              </a:rPr>
                                              <m:t> </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1</m:t>
                                                </m:r>
                                              </m:sub>
                                            </m:sSub>
                                          </m:e>
                                        </m:m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n-US" sz="1400" b="0" i="0" smtClean="0">
                                                    <a:solidFill>
                                                      <a:schemeClr val="accent4"/>
                                                    </a:solidFill>
                                                    <a:latin typeface="Cambria Math" panose="02040503050406030204" pitchFamily="18" charset="0"/>
                                                  </a:rPr>
                                                  <m:t>2</m:t>
                                                </m:r>
                                              </m:sub>
                                            </m:sSub>
                                          </m:e>
                                        </m:mr>
                                      </m:m>
                                      <m:r>
                                        <a:rPr lang="es-ES" sz="1400" i="0">
                                          <a:solidFill>
                                            <a:schemeClr val="accent4"/>
                                          </a:solidFill>
                                          <a:latin typeface="Cambria Math" panose="02040503050406030204" pitchFamily="18" charset="0"/>
                                        </a:rPr>
                                        <m:t> </m:t>
                                      </m: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3</m:t>
                                          </m:r>
                                        </m:sub>
                                      </m:sSub>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4</m:t>
                                      </m:r>
                                    </m:sub>
                                  </m:sSub>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1">
                                      <a:solidFill>
                                        <a:schemeClr val="accent4"/>
                                      </a:solidFill>
                                      <a:latin typeface="Cambria Math" panose="02040503050406030204" pitchFamily="18" charset="0"/>
                                    </a:rPr>
                                    <m:t>𝑛</m:t>
                                  </m:r>
                                </m:sub>
                              </m:sSub>
                            </m:e>
                          </m:eqArr>
                        </m:e>
                      </m:d>
                      <m:r>
                        <a:rPr lang="es-ES" sz="1400" i="0">
                          <a:solidFill>
                            <a:schemeClr val="accent4"/>
                          </a:solidFill>
                          <a:latin typeface="Cambria Math" panose="02040503050406030204" pitchFamily="18" charset="0"/>
                        </a:rPr>
                        <m:t> </m:t>
                      </m:r>
                    </m:oMath>
                  </m:oMathPara>
                </a14:m>
                <a:endParaRPr lang="es-ES" sz="1400" dirty="0">
                  <a:solidFill>
                    <a:schemeClr val="accent4"/>
                  </a:solidFill>
                </a:endParaRPr>
              </a:p>
            </p:txBody>
          </p:sp>
        </mc:Choice>
        <mc:Fallback xmlns="">
          <p:sp>
            <p:nvSpPr>
              <p:cNvPr id="47" name="Rectángulo 46"/>
              <p:cNvSpPr>
                <a:spLocks noRot="1" noChangeAspect="1" noMove="1" noResize="1" noEditPoints="1" noAdjustHandles="1" noChangeArrowheads="1" noChangeShapeType="1" noTextEdit="1"/>
              </p:cNvSpPr>
              <p:nvPr/>
            </p:nvSpPr>
            <p:spPr>
              <a:xfrm>
                <a:off x="7111833" y="2593480"/>
                <a:ext cx="1052339" cy="1975284"/>
              </a:xfrm>
              <a:prstGeom prst="rect">
                <a:avLst/>
              </a:prstGeom>
              <a:blipFill rotWithShape="0">
                <a:blip r:embed="rId6"/>
                <a:stretch>
                  <a:fillRect/>
                </a:stretch>
              </a:blipFill>
            </p:spPr>
            <p:txBody>
              <a:bodyPr/>
              <a:lstStyle/>
              <a:p>
                <a:r>
                  <a:rPr lang="es-ES">
                    <a:noFill/>
                  </a:rPr>
                  <a:t> </a:t>
                </a:r>
              </a:p>
            </p:txBody>
          </p:sp>
        </mc:Fallback>
      </mc:AlternateContent>
      <p:sp>
        <p:nvSpPr>
          <p:cNvPr id="48" name="40 CuadroTexto"/>
          <p:cNvSpPr txBox="1"/>
          <p:nvPr/>
        </p:nvSpPr>
        <p:spPr>
          <a:xfrm>
            <a:off x="774001" y="4341875"/>
            <a:ext cx="2208737" cy="646331"/>
          </a:xfrm>
          <a:prstGeom prst="rect">
            <a:avLst/>
          </a:prstGeom>
          <a:noFill/>
        </p:spPr>
        <p:txBody>
          <a:bodyPr wrap="square" rtlCol="0">
            <a:spAutoFit/>
          </a:bodyPr>
          <a:lstStyle/>
          <a:p>
            <a:pPr algn="just"/>
            <a:r>
              <a:rPr lang="es-ES" sz="1200" dirty="0">
                <a:solidFill>
                  <a:schemeClr val="accent4"/>
                </a:solidFill>
                <a:latin typeface="Fira Sans Condensed Light" panose="020B0604020202020204" charset="0"/>
                <a:cs typeface="Times New Roman" panose="02020603050405020304" pitchFamily="18" charset="0"/>
              </a:rPr>
              <a:t>Es la matriz de las características independientes. (Variables </a:t>
            </a:r>
            <a:r>
              <a:rPr lang="es-ES" sz="1200" dirty="0" err="1">
                <a:solidFill>
                  <a:schemeClr val="accent4"/>
                </a:solidFill>
                <a:latin typeface="Fira Sans Condensed Light" panose="020B0604020202020204" charset="0"/>
                <a:cs typeface="Times New Roman" panose="02020603050405020304" pitchFamily="18" charset="0"/>
              </a:rPr>
              <a:t>predictoras</a:t>
            </a:r>
            <a:r>
              <a:rPr lang="es-ES" sz="1200" dirty="0">
                <a:solidFill>
                  <a:schemeClr val="accent4"/>
                </a:solidFill>
                <a:latin typeface="Fira Sans Condensed Light" panose="020B0604020202020204" charset="0"/>
                <a:cs typeface="Times New Roman" panose="02020603050405020304" pitchFamily="18" charset="0"/>
              </a:rPr>
              <a:t>)</a:t>
            </a:r>
          </a:p>
        </p:txBody>
      </p:sp>
      <p:sp>
        <p:nvSpPr>
          <p:cNvPr id="49" name="40 CuadroTexto"/>
          <p:cNvSpPr txBox="1"/>
          <p:nvPr/>
        </p:nvSpPr>
        <p:spPr>
          <a:xfrm>
            <a:off x="3410314" y="4497169"/>
            <a:ext cx="3023305" cy="646331"/>
          </a:xfrm>
          <a:prstGeom prst="rect">
            <a:avLst/>
          </a:prstGeom>
          <a:noFill/>
        </p:spPr>
        <p:txBody>
          <a:bodyPr wrap="square" rtlCol="0">
            <a:spAutoFit/>
          </a:bodyPr>
          <a:lstStyle/>
          <a:p>
            <a:pPr algn="just"/>
            <a:r>
              <a:rPr lang="es-ES" sz="1200" dirty="0">
                <a:solidFill>
                  <a:schemeClr val="accent4"/>
                </a:solidFill>
                <a:latin typeface="Fira Sans Condensed Light" panose="020B0604020202020204" charset="0"/>
                <a:cs typeface="Times New Roman" panose="02020603050405020304" pitchFamily="18" charset="0"/>
              </a:rPr>
              <a:t>Es el vector de la variable dependiente, calculado a partir de la matriz  X. (Variable de respuesta)</a:t>
            </a:r>
          </a:p>
        </p:txBody>
      </p:sp>
      <p:sp>
        <p:nvSpPr>
          <p:cNvPr id="50" name="40 CuadroTexto"/>
          <p:cNvSpPr txBox="1"/>
          <p:nvPr/>
        </p:nvSpPr>
        <p:spPr>
          <a:xfrm>
            <a:off x="6461184" y="4497168"/>
            <a:ext cx="2684159" cy="646331"/>
          </a:xfrm>
          <a:prstGeom prst="rect">
            <a:avLst/>
          </a:prstGeom>
          <a:noFill/>
        </p:spPr>
        <p:txBody>
          <a:bodyPr wrap="square" rtlCol="0">
            <a:spAutoFit/>
          </a:bodyPr>
          <a:lstStyle/>
          <a:p>
            <a:pPr algn="just"/>
            <a:r>
              <a:rPr lang="es-ES" sz="1200" dirty="0">
                <a:solidFill>
                  <a:schemeClr val="accent4"/>
                </a:solidFill>
                <a:latin typeface="Segoe UI Semilight" panose="020B0402040204020203" pitchFamily="34" charset="0"/>
                <a:cs typeface="Segoe UI Semilight" panose="020B0402040204020203" pitchFamily="34" charset="0"/>
              </a:rPr>
              <a:t>Es el vector de los coeficientes calculados en la regresión lineal para el modelo.</a:t>
            </a:r>
          </a:p>
        </p:txBody>
      </p:sp>
      <p:pic>
        <p:nvPicPr>
          <p:cNvPr id="41" name="Picture 4" descr="The Learning Gate | Tec de Monterrey"/>
          <p:cNvPicPr>
            <a:picLocks noChangeAspect="1" noChangeArrowheads="1"/>
          </p:cNvPicPr>
          <p:nvPr/>
        </p:nvPicPr>
        <p:blipFill>
          <a:blip r:embed="rId7">
            <a:lum bright="100000" contrast="100000"/>
          </a:blip>
          <a:srcRect/>
          <a:stretch>
            <a:fillRect/>
          </a:stretch>
        </p:blipFill>
        <p:spPr bwMode="auto">
          <a:xfrm>
            <a:off x="6033052" y="308116"/>
            <a:ext cx="2818846" cy="494885"/>
          </a:xfrm>
          <a:prstGeom prst="rect">
            <a:avLst/>
          </a:prstGeom>
          <a:noFill/>
        </p:spPr>
      </p:pic>
    </p:spTree>
    <p:extLst>
      <p:ext uri="{BB962C8B-B14F-4D97-AF65-F5344CB8AC3E}">
        <p14:creationId xmlns:p14="http://schemas.microsoft.com/office/powerpoint/2010/main" val="1283164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0" y="889788"/>
            <a:ext cx="45720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-Analítica de datos </a:t>
            </a:r>
          </a:p>
          <a:p>
            <a:pPr marL="146050" indent="0">
              <a:buSzPts val="1300"/>
            </a:pPr>
            <a:r>
              <a:rPr lang="es-ES" dirty="0"/>
              <a:t> -Regresión No Lineal</a:t>
            </a:r>
          </a:p>
        </p:txBody>
      </p:sp>
      <p:sp>
        <p:nvSpPr>
          <p:cNvPr id="176" name="Google Shape;176;p30"/>
          <p:cNvSpPr txBox="1">
            <a:spLocks noGrp="1"/>
          </p:cNvSpPr>
          <p:nvPr>
            <p:ph type="title" idx="2"/>
          </p:nvPr>
        </p:nvSpPr>
        <p:spPr>
          <a:xfrm>
            <a:off x="4849170" y="1001125"/>
            <a:ext cx="2290184"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680195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259080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No lineal?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3" y="1878840"/>
            <a:ext cx="4205687"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Regresión no lineal es un método para encontrar un modelo no lineal para la relación entre la variable dependiente y un conjunto de variables independientes. A diferencia de la regresión lineal tradicional, que está restringida a la estimación de modelos lineales, la regresión no lineal puede estimar modelos con relaciones arbitrarias entre las variables independientes y las dependientes. Esto se lleva a cabo usando algoritmos de estimación iterativos.</a:t>
            </a:r>
          </a:p>
        </p:txBody>
      </p:sp>
      <p:pic>
        <p:nvPicPr>
          <p:cNvPr id="1028" name="Picture 4" descr="Ajuste de curvas con regresión lineal y no lineal con Minitab">
            <a:extLst>
              <a:ext uri="{FF2B5EF4-FFF2-40B4-BE49-F238E27FC236}">
                <a16:creationId xmlns:a16="http://schemas.microsoft.com/office/drawing/2014/main" id="{FF5D8E2B-FD3D-D57F-429D-8C7FF3D06A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307" r="33457"/>
          <a:stretch/>
        </p:blipFill>
        <p:spPr bwMode="auto">
          <a:xfrm>
            <a:off x="4977780" y="1237409"/>
            <a:ext cx="1931899" cy="17454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juste de curvas con regresión lineal y no lineal con Minitab">
            <a:extLst>
              <a:ext uri="{FF2B5EF4-FFF2-40B4-BE49-F238E27FC236}">
                <a16:creationId xmlns:a16="http://schemas.microsoft.com/office/drawing/2014/main" id="{E4304F71-6B5A-2A52-74CB-0827DED69E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70" r="65979"/>
          <a:stretch/>
        </p:blipFill>
        <p:spPr bwMode="auto">
          <a:xfrm>
            <a:off x="7005867" y="2064732"/>
            <a:ext cx="2028087" cy="174548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Ajuste de curvas con regresión lineal y no lineal con Minitab">
            <a:extLst>
              <a:ext uri="{FF2B5EF4-FFF2-40B4-BE49-F238E27FC236}">
                <a16:creationId xmlns:a16="http://schemas.microsoft.com/office/drawing/2014/main" id="{2998F2EF-457B-8B52-4769-A69957FE78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685" t="3117" r="-576" b="-3117"/>
          <a:stretch/>
        </p:blipFill>
        <p:spPr bwMode="auto">
          <a:xfrm>
            <a:off x="4929685" y="3278923"/>
            <a:ext cx="2028087" cy="17454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elegir el mejor modelo para la regresión no lineal?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a:t>
            </a:r>
            <a:r>
              <a:rPr lang="es-ES" sz="1600" dirty="0">
                <a:solidFill>
                  <a:srgbClr val="EAFEE8"/>
                </a:solidFill>
                <a:latin typeface="Fira Sans Condensed Light" panose="020B0604020202020204" charset="0"/>
                <a:cs typeface="Times New Roman" panose="02020603050405020304" pitchFamily="18" charset="0"/>
              </a:rPr>
              <a:t>Identificar la función de la distribución utilizando mapas de dispersión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Scatter</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plot</a:t>
            </a:r>
            <a:r>
              <a:rPr lang="es-ES" sz="1600" dirty="0">
                <a:solidFill>
                  <a:srgbClr val="EAFEE8"/>
                </a:solidFill>
                <a:latin typeface="Fira Sans Condensed Light" panose="020B0604020202020204" charset="0"/>
                <a:cs typeface="Times New Roman" panose="02020603050405020304" pitchFamily="18" charset="0"/>
              </a:rPr>
              <a:t>)</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902677" y="3295367"/>
            <a:ext cx="632074" cy="36867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5814" y="3570752"/>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1550075" y="3861751"/>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a:endCxn id="15" idx="0"/>
          </p:cNvCxnSpPr>
          <p:nvPr/>
        </p:nvCxnSpPr>
        <p:spPr>
          <a:xfrm flipH="1">
            <a:off x="2244483" y="3349905"/>
            <a:ext cx="709731" cy="5118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Google Shape;1603;p42">
                <a:extLst>
                  <a:ext uri="{FF2B5EF4-FFF2-40B4-BE49-F238E27FC236}">
                    <a16:creationId xmlns:a16="http://schemas.microsoft.com/office/drawing/2014/main" id="{239D8841-78B1-81ED-472B-30D8E4448EEE}"/>
                  </a:ext>
                </a:extLst>
              </p:cNvPr>
              <p:cNvSpPr txBox="1"/>
              <p:nvPr/>
            </p:nvSpPr>
            <p:spPr>
              <a:xfrm>
                <a:off x="134036" y="2559642"/>
                <a:ext cx="4413546" cy="478748"/>
              </a:xfrm>
              <a:prstGeom prst="rect">
                <a:avLst/>
              </a:prstGeom>
              <a:noFill/>
              <a:ln>
                <a:noFill/>
              </a:ln>
            </p:spPr>
            <p:txBody>
              <a:bodyPr spcFirstLastPara="1" wrap="square" lIns="91425" tIns="182875" rIns="91425" bIns="0" anchor="t" anchorCtr="0">
                <a:noAutofit/>
              </a:bodyPr>
              <a:lstStyle/>
              <a:p>
                <a:pPr algn="just"/>
                <a14:m>
                  <m:oMathPara xmlns:m="http://schemas.openxmlformats.org/officeDocument/2006/math">
                    <m:oMathParaPr>
                      <m:jc m:val="centerGroup"/>
                    </m:oMathParaPr>
                    <m:oMath xmlns:m="http://schemas.openxmlformats.org/officeDocument/2006/math">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𝒚</m:t>
                      </m:r>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m:t>
                      </m:r>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𝒂</m:t>
                      </m:r>
                      <m:sSup>
                        <m:sSupPr>
                          <m:ctrlP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ctrlPr>
                        </m:sSupPr>
                        <m:e>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𝒙</m:t>
                          </m:r>
                        </m:e>
                        <m:sup>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𝟐</m:t>
                          </m:r>
                        </m:sup>
                      </m:sSup>
                      <m:r>
                        <a:rPr lang="es-ES" sz="4000" b="1" i="0" smtClean="0">
                          <a:solidFill>
                            <a:schemeClr val="bg1">
                              <a:lumMod val="60000"/>
                              <a:lumOff val="40000"/>
                            </a:schemeClr>
                          </a:solidFill>
                          <a:latin typeface="Cambria Math" panose="02040503050406030204" pitchFamily="18" charset="0"/>
                          <a:cs typeface="Times New Roman" panose="02020603050405020304" pitchFamily="18" charset="0"/>
                        </a:rPr>
                        <m:t>+</m:t>
                      </m:r>
                      <m:r>
                        <a:rPr lang="es-ES" sz="4000" b="1" i="0" smtClean="0">
                          <a:solidFill>
                            <a:schemeClr val="bg1">
                              <a:lumMod val="60000"/>
                              <a:lumOff val="40000"/>
                            </a:schemeClr>
                          </a:solidFill>
                          <a:latin typeface="Cambria Math" panose="02040503050406030204" pitchFamily="18" charset="0"/>
                          <a:cs typeface="Times New Roman" panose="02020603050405020304" pitchFamily="18" charset="0"/>
                        </a:rPr>
                        <m:t>𝐛𝐱</m:t>
                      </m:r>
                      <m:r>
                        <a:rPr lang="es-ES" sz="4000" b="1" i="0" smtClean="0">
                          <a:solidFill>
                            <a:schemeClr val="bg1">
                              <a:lumMod val="60000"/>
                              <a:lumOff val="40000"/>
                            </a:schemeClr>
                          </a:solidFill>
                          <a:latin typeface="Cambria Math" panose="02040503050406030204" pitchFamily="18" charset="0"/>
                          <a:cs typeface="Times New Roman" panose="02020603050405020304" pitchFamily="18" charset="0"/>
                        </a:rPr>
                        <m:t>+</m:t>
                      </m:r>
                      <m:r>
                        <a:rPr lang="es-ES" sz="4000" b="1" i="0" smtClean="0">
                          <a:solidFill>
                            <a:schemeClr val="bg1">
                              <a:lumMod val="60000"/>
                              <a:lumOff val="40000"/>
                            </a:schemeClr>
                          </a:solidFill>
                          <a:latin typeface="Cambria Math" panose="02040503050406030204" pitchFamily="18" charset="0"/>
                          <a:cs typeface="Times New Roman" panose="02020603050405020304" pitchFamily="18" charset="0"/>
                        </a:rPr>
                        <m:t>𝐜</m:t>
                      </m:r>
                    </m:oMath>
                  </m:oMathPara>
                </a14:m>
                <a:endParaRPr lang="es-ES" sz="40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mc:Choice>
        <mc:Fallback xmlns="">
          <p:sp>
            <p:nvSpPr>
              <p:cNvPr id="2" name="Google Shape;1603;p42">
                <a:extLst>
                  <a:ext uri="{FF2B5EF4-FFF2-40B4-BE49-F238E27FC236}">
                    <a16:creationId xmlns:a16="http://schemas.microsoft.com/office/drawing/2014/main" id="{239D8841-78B1-81ED-472B-30D8E4448EEE}"/>
                  </a:ext>
                </a:extLst>
              </p:cNvPr>
              <p:cNvSpPr txBox="1">
                <a:spLocks noRot="1" noChangeAspect="1" noMove="1" noResize="1" noEditPoints="1" noAdjustHandles="1" noChangeArrowheads="1" noChangeShapeType="1" noTextEdit="1"/>
              </p:cNvSpPr>
              <p:nvPr/>
            </p:nvSpPr>
            <p:spPr>
              <a:xfrm>
                <a:off x="134036" y="2559642"/>
                <a:ext cx="4413546" cy="478748"/>
              </a:xfrm>
              <a:prstGeom prst="rect">
                <a:avLst/>
              </a:prstGeom>
              <a:blipFill>
                <a:blip r:embed="rId4"/>
                <a:stretch>
                  <a:fillRect b="-65385"/>
                </a:stretch>
              </a:blipFill>
              <a:ln>
                <a:noFill/>
              </a:ln>
            </p:spPr>
            <p:txBody>
              <a:bodyPr/>
              <a:lstStyle/>
              <a:p>
                <a:r>
                  <a:rPr lang="es-MX">
                    <a:noFill/>
                  </a:rPr>
                  <a:t> </a:t>
                </a:r>
              </a:p>
            </p:txBody>
          </p:sp>
        </mc:Fallback>
      </mc:AlternateContent>
      <p:cxnSp>
        <p:nvCxnSpPr>
          <p:cNvPr id="7" name="Conector recto de flecha 6">
            <a:extLst>
              <a:ext uri="{FF2B5EF4-FFF2-40B4-BE49-F238E27FC236}">
                <a16:creationId xmlns:a16="http://schemas.microsoft.com/office/drawing/2014/main" id="{E638BE36-7737-C365-6847-B1D57E2AD9EC}"/>
              </a:ext>
            </a:extLst>
          </p:cNvPr>
          <p:cNvCxnSpPr>
            <a:cxnSpLocks/>
          </p:cNvCxnSpPr>
          <p:nvPr/>
        </p:nvCxnSpPr>
        <p:spPr>
          <a:xfrm flipH="1">
            <a:off x="3663946" y="3314829"/>
            <a:ext cx="441874" cy="54692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Google Shape;1603;p42">
            <a:extLst>
              <a:ext uri="{FF2B5EF4-FFF2-40B4-BE49-F238E27FC236}">
                <a16:creationId xmlns:a16="http://schemas.microsoft.com/office/drawing/2014/main" id="{08C68259-864E-B769-8F6B-520D3D0F8B35}"/>
              </a:ext>
            </a:extLst>
          </p:cNvPr>
          <p:cNvSpPr txBox="1"/>
          <p:nvPr/>
        </p:nvSpPr>
        <p:spPr>
          <a:xfrm>
            <a:off x="2938890" y="3780204"/>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pic>
        <p:nvPicPr>
          <p:cNvPr id="21" name="Imagen 20">
            <a:extLst>
              <a:ext uri="{FF2B5EF4-FFF2-40B4-BE49-F238E27FC236}">
                <a16:creationId xmlns:a16="http://schemas.microsoft.com/office/drawing/2014/main" id="{42CDDE20-1850-2695-A03E-C424BCAD3C62}"/>
              </a:ext>
            </a:extLst>
          </p:cNvPr>
          <p:cNvPicPr>
            <a:picLocks noChangeAspect="1"/>
          </p:cNvPicPr>
          <p:nvPr/>
        </p:nvPicPr>
        <p:blipFill>
          <a:blip r:embed="rId5"/>
          <a:stretch>
            <a:fillRect/>
          </a:stretch>
        </p:blipFill>
        <p:spPr>
          <a:xfrm>
            <a:off x="4966797" y="2589879"/>
            <a:ext cx="3416549" cy="2414173"/>
          </a:xfrm>
          <a:prstGeom prst="rect">
            <a:avLst/>
          </a:prstGeom>
        </p:spPr>
      </p:pic>
    </p:spTree>
    <p:extLst>
      <p:ext uri="{BB962C8B-B14F-4D97-AF65-F5344CB8AC3E}">
        <p14:creationId xmlns:p14="http://schemas.microsoft.com/office/powerpoint/2010/main" val="2292260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Consecuencias de no elegir el mejor modelo</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a:t>
            </a:r>
            <a:r>
              <a:rPr lang="es-ES" sz="1600" dirty="0">
                <a:solidFill>
                  <a:srgbClr val="EAFEE8"/>
                </a:solidFill>
                <a:latin typeface="Fira Sans Condensed Light" panose="020B0604020202020204" charset="0"/>
                <a:cs typeface="Times New Roman" panose="02020603050405020304" pitchFamily="18" charset="0"/>
              </a:rPr>
              <a:t>Identificar la función de la distribución utilizando mapas de dispersión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Scatter</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plot</a:t>
            </a:r>
            <a:r>
              <a:rPr lang="es-ES" sz="1600" dirty="0">
                <a:solidFill>
                  <a:srgbClr val="EAFEE8"/>
                </a:solidFill>
                <a:latin typeface="Fira Sans Condensed Light" panose="020B0604020202020204" charset="0"/>
                <a:cs typeface="Times New Roman" panose="02020603050405020304" pitchFamily="18" charset="0"/>
              </a:rPr>
              <a:t>)</a:t>
            </a:r>
          </a:p>
        </p:txBody>
      </p:sp>
      <p:pic>
        <p:nvPicPr>
          <p:cNvPr id="21" name="Imagen 20">
            <a:extLst>
              <a:ext uri="{FF2B5EF4-FFF2-40B4-BE49-F238E27FC236}">
                <a16:creationId xmlns:a16="http://schemas.microsoft.com/office/drawing/2014/main" id="{42CDDE20-1850-2695-A03E-C424BCAD3C62}"/>
              </a:ext>
            </a:extLst>
          </p:cNvPr>
          <p:cNvPicPr>
            <a:picLocks noChangeAspect="1"/>
          </p:cNvPicPr>
          <p:nvPr/>
        </p:nvPicPr>
        <p:blipFill>
          <a:blip r:embed="rId4"/>
          <a:stretch>
            <a:fillRect/>
          </a:stretch>
        </p:blipFill>
        <p:spPr>
          <a:xfrm>
            <a:off x="4966798" y="2589880"/>
            <a:ext cx="3068614" cy="2168318"/>
          </a:xfrm>
          <a:prstGeom prst="rect">
            <a:avLst/>
          </a:prstGeom>
        </p:spPr>
      </p:pic>
      <p:pic>
        <p:nvPicPr>
          <p:cNvPr id="4" name="Imagen 3">
            <a:extLst>
              <a:ext uri="{FF2B5EF4-FFF2-40B4-BE49-F238E27FC236}">
                <a16:creationId xmlns:a16="http://schemas.microsoft.com/office/drawing/2014/main" id="{D269C9AA-8A0A-59B3-DDD5-27CCA668578B}"/>
              </a:ext>
            </a:extLst>
          </p:cNvPr>
          <p:cNvPicPr>
            <a:picLocks noChangeAspect="1"/>
          </p:cNvPicPr>
          <p:nvPr/>
        </p:nvPicPr>
        <p:blipFill>
          <a:blip r:embed="rId5"/>
          <a:stretch>
            <a:fillRect/>
          </a:stretch>
        </p:blipFill>
        <p:spPr>
          <a:xfrm>
            <a:off x="924777" y="2603126"/>
            <a:ext cx="3416549" cy="2168318"/>
          </a:xfrm>
          <a:prstGeom prst="rect">
            <a:avLst/>
          </a:prstGeom>
        </p:spPr>
      </p:pic>
    </p:spTree>
    <p:extLst>
      <p:ext uri="{BB962C8B-B14F-4D97-AF65-F5344CB8AC3E}">
        <p14:creationId xmlns:p14="http://schemas.microsoft.com/office/powerpoint/2010/main" val="32318595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1348609"/>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elegir el mejor modelo para la regresión no lineal?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262354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a:t>
            </a:r>
            <a:r>
              <a:rPr lang="es-ES" sz="1600" dirty="0">
                <a:solidFill>
                  <a:srgbClr val="EAFEE8"/>
                </a:solidFill>
                <a:latin typeface="Fira Sans Condensed Light" panose="020B0604020202020204" charset="0"/>
                <a:cs typeface="Times New Roman" panose="02020603050405020304" pitchFamily="18" charset="0"/>
              </a:rPr>
              <a:t>Calcular los parámetros del modelo seleccionado y corroborar su coeficiente de determinación R2 y su coeficiente de correlación R:  </a:t>
            </a:r>
          </a:p>
        </p:txBody>
      </p:sp>
      <p:pic>
        <p:nvPicPr>
          <p:cNvPr id="4" name="Imagen 3">
            <a:extLst>
              <a:ext uri="{FF2B5EF4-FFF2-40B4-BE49-F238E27FC236}">
                <a16:creationId xmlns:a16="http://schemas.microsoft.com/office/drawing/2014/main" id="{4F4CB0F0-66ED-E15A-F203-F0A4B41A4CF5}"/>
              </a:ext>
            </a:extLst>
          </p:cNvPr>
          <p:cNvPicPr>
            <a:picLocks noChangeAspect="1"/>
          </p:cNvPicPr>
          <p:nvPr/>
        </p:nvPicPr>
        <p:blipFill>
          <a:blip r:embed="rId4"/>
          <a:stretch>
            <a:fillRect/>
          </a:stretch>
        </p:blipFill>
        <p:spPr>
          <a:xfrm>
            <a:off x="3645071" y="2063470"/>
            <a:ext cx="4980688" cy="2969672"/>
          </a:xfrm>
          <a:prstGeom prst="rect">
            <a:avLst/>
          </a:prstGeom>
        </p:spPr>
      </p:pic>
    </p:spTree>
    <p:extLst>
      <p:ext uri="{BB962C8B-B14F-4D97-AF65-F5344CB8AC3E}">
        <p14:creationId xmlns:p14="http://schemas.microsoft.com/office/powerpoint/2010/main" val="3894452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20666" y="2332437"/>
            <a:ext cx="0" cy="621778"/>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elegir el mejor modelo para la regresión no lineal?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2834557"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a:t>
            </a:r>
            <a:r>
              <a:rPr lang="es-ES" sz="1600" dirty="0">
                <a:solidFill>
                  <a:srgbClr val="EAFEE8"/>
                </a:solidFill>
                <a:latin typeface="Fira Sans Condensed Light" panose="020B0604020202020204" charset="0"/>
                <a:cs typeface="Times New Roman" panose="02020603050405020304" pitchFamily="18" charset="0"/>
              </a:rPr>
              <a:t>Realizar las predicciones de la variable objetivo o dependiente</a:t>
            </a:r>
          </a:p>
        </p:txBody>
      </p:sp>
      <p:pic>
        <p:nvPicPr>
          <p:cNvPr id="3076" name="Picture 4" descr="doc_model_two_components.py — Non-Linear Least-Squares Minimization and  Curve-Fitting for Python">
            <a:extLst>
              <a:ext uri="{FF2B5EF4-FFF2-40B4-BE49-F238E27FC236}">
                <a16:creationId xmlns:a16="http://schemas.microsoft.com/office/drawing/2014/main" id="{D0A9E435-3832-CA8E-0035-2493689B71B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89" t="7824" r="3627" b="2875"/>
          <a:stretch/>
        </p:blipFill>
        <p:spPr bwMode="auto">
          <a:xfrm>
            <a:off x="4349263" y="2202943"/>
            <a:ext cx="3704492" cy="271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749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“Si no sabes explicarlo de un modo simple, no lo entiendes bien...”   </a:t>
            </a:r>
          </a:p>
          <a:p>
            <a:pPr algn="l"/>
            <a:r>
              <a:rPr lang="es-ES" dirty="0"/>
              <a:t>       </a:t>
            </a:r>
          </a:p>
          <a:p>
            <a:pPr algn="l"/>
            <a:r>
              <a:rPr lang="es-ES" dirty="0"/>
              <a:t>                                               –Albert Einstein</a:t>
            </a:r>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cuadrática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6" name="Picture 2" descr="Gráficas de funciones cuadráticas | CK-12 Foundation">
            <a:extLst>
              <a:ext uri="{FF2B5EF4-FFF2-40B4-BE49-F238E27FC236}">
                <a16:creationId xmlns:a16="http://schemas.microsoft.com/office/drawing/2014/main" id="{1AE74501-DEFD-D2DB-7878-738ABDD807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3510" y="1582615"/>
            <a:ext cx="5930902" cy="3106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031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exponencial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Dominio y Rango de Funciones Exponenciales - Neurochispas">
            <a:extLst>
              <a:ext uri="{FF2B5EF4-FFF2-40B4-BE49-F238E27FC236}">
                <a16:creationId xmlns:a16="http://schemas.microsoft.com/office/drawing/2014/main" id="{15E1EDAB-8E97-A50D-9C6C-29BA0494A1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1824" y="1339583"/>
            <a:ext cx="4802456" cy="3481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7683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inversa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074" name="Picture 2" descr="Función de proporcionalidad inversa – GeoGebra">
            <a:extLst>
              <a:ext uri="{FF2B5EF4-FFF2-40B4-BE49-F238E27FC236}">
                <a16:creationId xmlns:a16="http://schemas.microsoft.com/office/drawing/2014/main" id="{CD35B88D-21D9-A3C5-5F28-A66B9D1E7C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8258" y="1166603"/>
            <a:ext cx="3889588" cy="366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222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senoidal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4100" name="Picture 4" descr="Gráfica del Seno con Ejemplos - Neurochispas">
            <a:extLst>
              <a:ext uri="{FF2B5EF4-FFF2-40B4-BE49-F238E27FC236}">
                <a16:creationId xmlns:a16="http://schemas.microsoft.com/office/drawing/2014/main" id="{285D2D4B-9419-6703-CC94-17B7DB6E88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4908" y="1427317"/>
            <a:ext cx="5756990" cy="3303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602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tangencial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5122" name="Picture 2" descr="Tangente (trigonometría) - Wikipedia, la enciclopedia libre">
            <a:extLst>
              <a:ext uri="{FF2B5EF4-FFF2-40B4-BE49-F238E27FC236}">
                <a16:creationId xmlns:a16="http://schemas.microsoft.com/office/drawing/2014/main" id="{3E005349-7786-DFF4-7E1A-FFB281B3E5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5122" y="1606704"/>
            <a:ext cx="6003870" cy="2813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686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455764" y="2600105"/>
            <a:ext cx="2756360"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valor absoluto</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6146" name="Picture 2" descr="Valor absoluto - Wikipedia, la enciclopedia libre">
            <a:extLst>
              <a:ext uri="{FF2B5EF4-FFF2-40B4-BE49-F238E27FC236}">
                <a16:creationId xmlns:a16="http://schemas.microsoft.com/office/drawing/2014/main" id="{013ED7DB-E663-36A5-618C-004D9F8BBF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285" y="1407985"/>
            <a:ext cx="4816020" cy="3210680"/>
          </a:xfrm>
          <a:prstGeom prst="rect">
            <a:avLst/>
          </a:prstGeom>
          <a:solidFill>
            <a:schemeClr val="tx2"/>
          </a:solidFill>
        </p:spPr>
      </p:pic>
    </p:spTree>
    <p:extLst>
      <p:ext uri="{BB962C8B-B14F-4D97-AF65-F5344CB8AC3E}">
        <p14:creationId xmlns:p14="http://schemas.microsoft.com/office/powerpoint/2010/main" val="3360435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455764" y="2600105"/>
            <a:ext cx="2756360"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logarítmica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7170" name="Picture 2" descr="Ejercicios de Funciones Logarítmicas Resueltos y para Resolver -  Neurochispas">
            <a:extLst>
              <a:ext uri="{FF2B5EF4-FFF2-40B4-BE49-F238E27FC236}">
                <a16:creationId xmlns:a16="http://schemas.microsoft.com/office/drawing/2014/main" id="{14E8EC01-AD73-7EF9-2556-D7EE262969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546" y="1177784"/>
            <a:ext cx="4315743"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434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455764" y="2600105"/>
            <a:ext cx="2756360"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cociente entre polinomios </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8194" name="Picture 2" descr="Ejercicios de Matemática">
            <a:extLst>
              <a:ext uri="{FF2B5EF4-FFF2-40B4-BE49-F238E27FC236}">
                <a16:creationId xmlns:a16="http://schemas.microsoft.com/office/drawing/2014/main" id="{EF862C7F-2817-5B76-DEA5-ED5F5671B3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270" y="1188730"/>
            <a:ext cx="4341255" cy="364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582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768707"/>
            <a:ext cx="6898578"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a:t>
            </a:r>
            <a:r>
              <a:rPr lang="en-US" sz="3000" b="1" dirty="0">
                <a:solidFill>
                  <a:schemeClr val="tx2"/>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lang="en-US" sz="3000" b="1" dirty="0" err="1">
                <a:solidFill>
                  <a:srgbClr val="F3F3F3"/>
                </a:solidFill>
                <a:latin typeface="Rajdhani"/>
                <a:ea typeface="Rajdhani"/>
                <a:cs typeface="Rajdhani"/>
                <a:sym typeface="Rajdhani"/>
              </a:rPr>
              <a:t>Regresión</a:t>
            </a:r>
            <a:r>
              <a:rPr lang="en-US" sz="3000" b="1" dirty="0">
                <a:solidFill>
                  <a:srgbClr val="F3F3F3"/>
                </a:solidFill>
                <a:latin typeface="Rajdhani"/>
                <a:ea typeface="Rajdhani"/>
                <a:cs typeface="Rajdhani"/>
                <a:sym typeface="Rajdhani"/>
              </a:rPr>
              <a:t> No Lineal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183858"/>
            <a:ext cx="8662473" cy="3602083"/>
          </a:xfrm>
          <a:prstGeom prst="rect">
            <a:avLst/>
          </a:prstGeom>
          <a:noFill/>
          <a:ln>
            <a:noFill/>
          </a:ln>
        </p:spPr>
        <p:txBody>
          <a:bodyPr spcFirstLastPara="1" wrap="square" lIns="91425" tIns="182875" rIns="91425" bIns="0" anchor="t" anchorCtr="0">
            <a:noAutofit/>
          </a:bodyPr>
          <a:lstStyle/>
          <a:p>
            <a:pPr lvl="1"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Regresión</a:t>
            </a:r>
            <a:r>
              <a:rPr lang="en-US" sz="1600" b="1" dirty="0">
                <a:solidFill>
                  <a:schemeClr val="tx2"/>
                </a:solidFill>
                <a:latin typeface="Fira Sans Condensed Light" panose="020B0604020202020204" charset="0"/>
                <a:cs typeface="Times New Roman" panose="02020603050405020304" pitchFamily="18" charset="0"/>
              </a:rPr>
              <a:t> No Lineal</a:t>
            </a:r>
          </a:p>
          <a:p>
            <a:pPr lvl="1"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n-US" sz="16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el archivo .</a:t>
            </a:r>
            <a:r>
              <a:rPr lang="es-ES" sz="1600" b="1" dirty="0" err="1">
                <a:solidFill>
                  <a:schemeClr val="tx2"/>
                </a:solidFill>
                <a:latin typeface="Fira Sans Condensed Light" panose="020B0604020202020204" charset="0"/>
                <a:cs typeface="Times New Roman" panose="02020603050405020304" pitchFamily="18" charset="0"/>
              </a:rPr>
              <a:t>csv</a:t>
            </a:r>
            <a:r>
              <a:rPr lang="es-ES" sz="1600" b="1" dirty="0">
                <a:solidFill>
                  <a:schemeClr val="tx2"/>
                </a:solidFill>
                <a:latin typeface="Fira Sans Condensed Light" panose="020B0604020202020204" charset="0"/>
                <a:cs typeface="Times New Roman" panose="02020603050405020304" pitchFamily="18" charset="0"/>
              </a:rPr>
              <a:t> la ciudad de su elección (A partir de las bases de datos listings.csv.gz), ingresar a: </a:t>
            </a:r>
            <a:r>
              <a:rPr lang="es-ES" sz="1600" b="1" dirty="0">
                <a:solidFill>
                  <a:schemeClr val="tx2"/>
                </a:solidFill>
                <a:latin typeface="Fira Sans Condensed Light" panose="020B0604020202020204" charset="0"/>
                <a:cs typeface="Times New Roman" panose="02020603050405020304" pitchFamily="18" charset="0"/>
                <a:hlinkClick r:id="rId4"/>
              </a:rPr>
              <a:t>http://insideairbnb.com/get-the-data/</a:t>
            </a:r>
            <a:endParaRPr lang="es-ES" sz="1600" b="1" dirty="0">
              <a:solidFill>
                <a:schemeClr val="tx2"/>
              </a:solidFill>
              <a:latin typeface="Fira Sans Condensed Light" panose="020B0604020202020204" charset="0"/>
              <a:cs typeface="Times New Roman" panose="02020603050405020304" pitchFamily="18" charset="0"/>
            </a:endParaRPr>
          </a:p>
          <a:p>
            <a:pPr lvl="1" algn="just"/>
            <a:endParaRPr lang="en-US" sz="1600" b="1" dirty="0">
              <a:solidFill>
                <a:schemeClr val="tx2"/>
              </a:solidFill>
              <a:latin typeface="Fira Sans Condensed Light" panose="020B0604020202020204" charset="0"/>
              <a:cs typeface="Times New Roman" panose="02020603050405020304" pitchFamily="18" charset="0"/>
            </a:endParaRPr>
          </a:p>
          <a:p>
            <a:pPr lvl="1" algn="just"/>
            <a:r>
              <a:rPr lang="en-US" sz="1600" b="1" dirty="0">
                <a:solidFill>
                  <a:schemeClr val="tx2"/>
                </a:solidFill>
                <a:latin typeface="Fira Sans Condensed Light" panose="020B0604020202020204" charset="0"/>
                <a:cs typeface="Times New Roman" panose="02020603050405020304" pitchFamily="18" charset="0"/>
              </a:rPr>
              <a:t>3.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Realiza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acciones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preprocesamiento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necesarias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y Outliers</a:t>
            </a:r>
          </a:p>
          <a:p>
            <a:pPr lvl="1"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lvl="1" algn="just"/>
            <a:r>
              <a:rPr lang="es-ES" sz="1600" b="1" dirty="0">
                <a:solidFill>
                  <a:schemeClr val="tx2"/>
                </a:solidFill>
                <a:latin typeface="Fira Sans Condensed Light" panose="020B0604020202020204" charset="0"/>
                <a:cs typeface="Times New Roman" panose="02020603050405020304" pitchFamily="18" charset="0"/>
              </a:rPr>
              <a:t>4.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Elegir</a:t>
            </a:r>
            <a:r>
              <a:rPr lang="es-ES" sz="1600" dirty="0">
                <a:solidFill>
                  <a:schemeClr val="tx2"/>
                </a:solidFill>
                <a:latin typeface="Fira Sans Condensed Light" panose="020B0604020202020204" charset="0"/>
                <a:cs typeface="Times New Roman" panose="02020603050405020304" pitchFamily="18" charset="0"/>
              </a:rPr>
              <a:t> 2 modelos de correlación No lineal y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Analizar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 correlación que existe entre las siguientes variables: </a:t>
            </a:r>
            <a:r>
              <a:rPr lang="es-ES" sz="1600" b="1" dirty="0" err="1">
                <a:solidFill>
                  <a:srgbClr val="EAFEE8"/>
                </a:solidFill>
                <a:latin typeface="Fira Sans Condensed Light" panose="020B0604020202020204" charset="0"/>
                <a:cs typeface="Times New Roman" panose="02020603050405020304" pitchFamily="18" charset="0"/>
              </a:rPr>
              <a:t>host_response_rate</a:t>
            </a:r>
            <a:r>
              <a:rPr lang="es-ES" sz="1600" b="1" dirty="0">
                <a:solidFill>
                  <a:srgbClr val="EAFEE8"/>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(variable objetivo), </a:t>
            </a:r>
            <a:r>
              <a:rPr lang="es-ES" sz="1600" b="1" dirty="0" err="1">
                <a:solidFill>
                  <a:srgbClr val="EAFEE8"/>
                </a:solidFill>
                <a:latin typeface="Fira Sans Condensed Light" panose="020B0604020202020204" charset="0"/>
                <a:cs typeface="Times New Roman" panose="02020603050405020304" pitchFamily="18" charset="0"/>
              </a:rPr>
              <a:t>host_acceptance_rate</a:t>
            </a:r>
            <a:r>
              <a:rPr lang="es-ES" sz="1600" b="1" dirty="0">
                <a:solidFill>
                  <a:srgbClr val="EAFEE8"/>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(variable objetivo), </a:t>
            </a:r>
            <a:r>
              <a:rPr lang="es-ES" sz="1600" b="1" dirty="0" err="1">
                <a:solidFill>
                  <a:srgbClr val="EAFEE8"/>
                </a:solidFill>
                <a:latin typeface="Fira Sans Condensed Light" panose="020B0604020202020204" charset="0"/>
                <a:cs typeface="Times New Roman" panose="02020603050405020304" pitchFamily="18" charset="0"/>
              </a:rPr>
              <a:t>host_total_listings_count</a:t>
            </a:r>
            <a:r>
              <a:rPr lang="es-ES" sz="1600" b="1" dirty="0">
                <a:solidFill>
                  <a:srgbClr val="EAFEE8"/>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(variable objetivo), </a:t>
            </a:r>
            <a:r>
              <a:rPr lang="es-ES" sz="1600" b="1" dirty="0" err="1">
                <a:solidFill>
                  <a:srgbClr val="EAFEE8"/>
                </a:solidFill>
                <a:latin typeface="Fira Sans Condensed Light" panose="020B0604020202020204" charset="0"/>
                <a:cs typeface="Times New Roman" panose="02020603050405020304" pitchFamily="18" charset="0"/>
              </a:rPr>
              <a:t>accommodates</a:t>
            </a:r>
            <a:r>
              <a:rPr lang="es-ES" sz="1600" dirty="0">
                <a:solidFill>
                  <a:srgbClr val="EAFEE8"/>
                </a:solidFill>
                <a:latin typeface="Fira Sans Condensed Light" panose="020B0604020202020204" charset="0"/>
                <a:cs typeface="Times New Roman" panose="02020603050405020304" pitchFamily="18" charset="0"/>
              </a:rPr>
              <a:t> (variable objetivo), </a:t>
            </a:r>
            <a:r>
              <a:rPr lang="es-ES" sz="1600" b="1" dirty="0" err="1">
                <a:solidFill>
                  <a:srgbClr val="EAFEE8"/>
                </a:solidFill>
                <a:latin typeface="Fira Sans Condensed Light" panose="020B0604020202020204" charset="0"/>
                <a:cs typeface="Times New Roman" panose="02020603050405020304" pitchFamily="18" charset="0"/>
              </a:rPr>
              <a:t>reviews_per_month</a:t>
            </a:r>
            <a:r>
              <a:rPr lang="es-ES" sz="1600" b="1" dirty="0">
                <a:solidFill>
                  <a:srgbClr val="EAFEE8"/>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(variable objetivo) y </a:t>
            </a:r>
            <a:r>
              <a:rPr lang="es-ES" sz="1600" b="1" dirty="0">
                <a:solidFill>
                  <a:srgbClr val="EAFEE8"/>
                </a:solidFill>
                <a:latin typeface="Fira Sans Condensed Light" panose="020B0604020202020204" charset="0"/>
                <a:cs typeface="Times New Roman" panose="02020603050405020304" pitchFamily="18" charset="0"/>
              </a:rPr>
              <a:t>Price </a:t>
            </a:r>
            <a:r>
              <a:rPr lang="es-ES" sz="1600" dirty="0">
                <a:solidFill>
                  <a:srgbClr val="EAFEE8"/>
                </a:solidFill>
                <a:latin typeface="Fira Sans Condensed Light" panose="020B0604020202020204" charset="0"/>
                <a:cs typeface="Times New Roman" panose="02020603050405020304" pitchFamily="18" charset="0"/>
              </a:rPr>
              <a:t>(variable objetivo),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aplicando la herramienta de  </a:t>
            </a:r>
            <a:r>
              <a:rPr lang="es-ES" sz="1600" b="1" dirty="0">
                <a:solidFill>
                  <a:srgbClr val="EAFEE8"/>
                </a:solidFill>
                <a:latin typeface="Fira Sans Condensed Light" panose="020B0604020202020204" charset="0"/>
                <a:cs typeface="Times New Roman" panose="02020603050405020304" pitchFamily="18" charset="0"/>
              </a:rPr>
              <a:t>“Regresión No Lineal”</a:t>
            </a:r>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42674917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733538"/>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a:t>
            </a:r>
            <a:r>
              <a:rPr lang="en-US" sz="3000" b="1" dirty="0">
                <a:solidFill>
                  <a:schemeClr val="tx2"/>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lang="en-US" sz="3000" b="1" dirty="0" err="1">
                <a:solidFill>
                  <a:srgbClr val="F3F3F3"/>
                </a:solidFill>
                <a:latin typeface="Rajdhani"/>
                <a:ea typeface="Rajdhani"/>
                <a:cs typeface="Rajdhani"/>
                <a:sym typeface="Rajdhani"/>
              </a:rPr>
              <a:t>Regresión</a:t>
            </a:r>
            <a:r>
              <a:rPr lang="en-US" sz="3000" b="1" dirty="0">
                <a:solidFill>
                  <a:srgbClr val="F3F3F3"/>
                </a:solidFill>
                <a:latin typeface="Rajdhani"/>
                <a:ea typeface="Rajdhani"/>
                <a:cs typeface="Rajdhani"/>
                <a:sym typeface="Rajdhani"/>
              </a:rPr>
              <a:t> No Lineal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224896"/>
            <a:ext cx="8662473" cy="3602083"/>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Realizar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tabla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todos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err="1">
                <a:solidFill>
                  <a:schemeClr val="accent4"/>
                </a:solidFill>
                <a:latin typeface="Fira Sans Condensed Light" panose="020B0604020202020204" charset="0"/>
                <a:cs typeface="Times New Roman" panose="02020603050405020304" pitchFamily="18" charset="0"/>
              </a:rPr>
              <a:t>determinación</a:t>
            </a:r>
            <a:r>
              <a:rPr lang="en-US" sz="1600" b="1" dirty="0">
                <a:solidFill>
                  <a:schemeClr val="accent4"/>
                </a:solidFill>
                <a:latin typeface="Fira Sans Condensed Light" panose="020B0604020202020204" charset="0"/>
                <a:cs typeface="Times New Roman" panose="02020603050405020304" pitchFamily="18" charset="0"/>
              </a:rPr>
              <a:t> y </a:t>
            </a:r>
            <a:r>
              <a:rPr lang="en-US" sz="1600" b="1" dirty="0" err="1">
                <a:solidFill>
                  <a:schemeClr val="accent4"/>
                </a:solidFill>
                <a:latin typeface="Fira Sans Condensed Light" panose="020B0604020202020204" charset="0"/>
                <a:cs typeface="Times New Roman" panose="02020603050405020304" pitchFamily="18" charset="0"/>
              </a:rPr>
              <a:t>correlación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correlación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analizada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según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caso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requeridos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o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b="1">
                <a:solidFill>
                  <a:schemeClr val="bg1">
                    <a:lumMod val="60000"/>
                    <a:lumOff val="40000"/>
                  </a:schemeClr>
                </a:solidFill>
                <a:latin typeface="Fira Sans Condensed Light" panose="020B0604020202020204" charset="0"/>
                <a:cs typeface="Times New Roman" panose="02020603050405020304" pitchFamily="18" charset="0"/>
              </a:rPr>
              <a:t> Visual Studio Code</a:t>
            </a:r>
            <a:r>
              <a:rPr lang="en-US" sz="160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8.</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comparativo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sobre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análisis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realizados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subirlo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formato</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rgbClr val="EAFEE8"/>
                </a:solidFill>
                <a:latin typeface="Fira Sans Condensed Light" panose="020B0604020202020204" charset="0"/>
                <a:cs typeface="Times New Roman" panose="02020603050405020304" pitchFamily="18" charset="0"/>
              </a:rPr>
              <a:t>pdf.</a:t>
            </a:r>
            <a:endParaRPr lang="en-US" sz="1600" dirty="0">
              <a:solidFill>
                <a:srgbClr val="EAFEE8"/>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9.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837818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4"/>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spTree>
    <p:extLst>
      <p:ext uri="{BB962C8B-B14F-4D97-AF65-F5344CB8AC3E}">
        <p14:creationId xmlns:p14="http://schemas.microsoft.com/office/powerpoint/2010/main" val="3137734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a:t>https://itesm.zoom.us/j/9648719322</a:t>
            </a:r>
            <a:endParaRPr lang="es-ES" dirty="0"/>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51" name="150 Flecha curvada hacia arriba"/>
          <p:cNvSpPr/>
          <p:nvPr/>
        </p:nvSpPr>
        <p:spPr>
          <a:xfrm>
            <a:off x="6466115" y="3614057"/>
            <a:ext cx="2699657" cy="1186543"/>
          </a:xfrm>
          <a:prstGeom prst="curvedUpArrow">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52" name="151 Flecha curvada hacia arriba"/>
          <p:cNvSpPr/>
          <p:nvPr/>
        </p:nvSpPr>
        <p:spPr>
          <a:xfrm rot="10800000">
            <a:off x="6357255" y="2253342"/>
            <a:ext cx="2699657" cy="1186543"/>
          </a:xfrm>
          <a:prstGeom prst="curvedUpArrow">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234462" y="971850"/>
            <a:ext cx="4076163"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-Analítica de datos </a:t>
            </a:r>
          </a:p>
          <a:p>
            <a:pPr marL="146050" lvl="0" indent="0">
              <a:buSzPts val="1300"/>
            </a:pPr>
            <a:r>
              <a:rPr lang="es-ES" dirty="0"/>
              <a:t> -Regresión Lineal Simple en Python</a:t>
            </a:r>
          </a:p>
          <a:p>
            <a:pPr marL="146050" lvl="0" indent="0">
              <a:buSzPts val="1300"/>
            </a:pPr>
            <a:r>
              <a:rPr lang="es-ES" dirty="0"/>
              <a:t> -Regresión Lineal Múltiple en Python</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290184"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10889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Coeficiente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Correlación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vs Causa-</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Efecto</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93701" y="1481843"/>
            <a:ext cx="3347394"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CORRELACIÓN POSITIVA</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Una correlación es una medida o grado de relación entre dos variables. Un conjunto de datos puede ser positivamente correlacionado, negativamente correlacionado o no correlacionado del todo. Así como un conjunto de valores incrementa el otro conjunto tiende a aumentar, entonces esto es llamado una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correlación positiva.</a:t>
            </a: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a:extLst>
              <a:ext uri="{FF2B5EF4-FFF2-40B4-BE49-F238E27FC236}">
                <a16:creationId xmlns:a16="http://schemas.microsoft.com/office/drawing/2014/main" id="{73F92E8F-31E5-C839-D139-1E1F1E83FB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75390"/>
            <a:ext cx="3347394" cy="3347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911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Coeficiente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Correlación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vs Causa-</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Efecto</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93701" y="1481843"/>
            <a:ext cx="3347394"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CORRELACIÓN NEGATIVA</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Así como un conjunto de valores incrementa el otro conjunto tiende a disminuir, entonces esto es llamado una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correlación negativa</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t>
            </a:r>
            <a:endPar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0" name="Picture 2">
            <a:extLst>
              <a:ext uri="{FF2B5EF4-FFF2-40B4-BE49-F238E27FC236}">
                <a16:creationId xmlns:a16="http://schemas.microsoft.com/office/drawing/2014/main" id="{C9FA02B0-5734-9513-882B-F2534094B0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69243"/>
            <a:ext cx="3353541" cy="3353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7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Coeficiente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Correlación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vs Causa-</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Efecto</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93701" y="1481843"/>
            <a:ext cx="3347394"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CORRELACIÓN NULA</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Si el cambio en los valores de un conjunto no tiene efecto en los valores del otro, entonces esto es llamado como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"no correlación" </a:t>
            </a:r>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o </a:t>
            </a:r>
            <a:r>
              <a:rPr lang="es-ES" sz="1600" b="1"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“correlación cero".</a:t>
            </a: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074" name="Picture 2">
            <a:extLst>
              <a:ext uri="{FF2B5EF4-FFF2-40B4-BE49-F238E27FC236}">
                <a16:creationId xmlns:a16="http://schemas.microsoft.com/office/drawing/2014/main" id="{E217CEFE-2DA7-4155-CC17-5B1015E066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046" y="1481843"/>
            <a:ext cx="3433396" cy="3433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732466"/>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9258</TotalTime>
  <Words>2211</Words>
  <Application>Microsoft Office PowerPoint</Application>
  <PresentationFormat>Presentación en pantalla (16:9)</PresentationFormat>
  <Paragraphs>336</Paragraphs>
  <Slides>40</Slides>
  <Notes>40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40</vt:i4>
      </vt:variant>
    </vt:vector>
  </HeadingPairs>
  <TitlesOfParts>
    <vt:vector size="48" baseType="lpstr">
      <vt:lpstr>Rajdhani</vt:lpstr>
      <vt:lpstr>Arial</vt:lpstr>
      <vt:lpstr>Anton</vt:lpstr>
      <vt:lpstr>Cambria Math</vt:lpstr>
      <vt:lpstr>Segoe UI Semilight</vt:lpstr>
      <vt:lpstr>Fira Sans Condensed Light</vt:lpstr>
      <vt:lpstr>Advent Pro Light</vt:lpstr>
      <vt:lpstr>Ai Tech Agency by Slidesgo</vt:lpstr>
      <vt:lpstr>Presentación de PowerPoint</vt:lpstr>
      <vt:lpstr>Bienvenida</vt:lpstr>
      <vt:lpstr>Presentación de PowerPoint</vt:lpstr>
      <vt:lpstr>METODOLOGÍA CRISP DM</vt:lpstr>
      <vt:lpstr>ANALÍTICA DE DATOS</vt:lpstr>
      <vt:lpstr>CLASE ANTERIOR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Coeficiente de Correlación de Pearson</vt:lpstr>
      <vt:lpstr>Escala de Correlación</vt:lpstr>
      <vt:lpstr>Presentación de PowerPoint</vt:lpstr>
      <vt:lpstr>Presentación de PowerPoint</vt:lpstr>
      <vt:lpstr>Regresión lineal</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García Suárez</cp:lastModifiedBy>
  <cp:revision>253</cp:revision>
  <dcterms:modified xsi:type="dcterms:W3CDTF">2025-09-30T02:45:43Z</dcterms:modified>
</cp:coreProperties>
</file>