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42"/>
  </p:notesMasterIdLst>
  <p:sldIdLst>
    <p:sldId id="256" r:id="rId2"/>
    <p:sldId id="357" r:id="rId3"/>
    <p:sldId id="358" r:id="rId4"/>
    <p:sldId id="426" r:id="rId5"/>
    <p:sldId id="365" r:id="rId6"/>
    <p:sldId id="439" r:id="rId7"/>
    <p:sldId id="444" r:id="rId8"/>
    <p:sldId id="445" r:id="rId9"/>
    <p:sldId id="446" r:id="rId10"/>
    <p:sldId id="447" r:id="rId11"/>
    <p:sldId id="448" r:id="rId12"/>
    <p:sldId id="451" r:id="rId13"/>
    <p:sldId id="452" r:id="rId14"/>
    <p:sldId id="453" r:id="rId15"/>
    <p:sldId id="454" r:id="rId16"/>
    <p:sldId id="455" r:id="rId17"/>
    <p:sldId id="456" r:id="rId18"/>
    <p:sldId id="457" r:id="rId19"/>
    <p:sldId id="458" r:id="rId20"/>
    <p:sldId id="459" r:id="rId21"/>
    <p:sldId id="404" r:id="rId22"/>
    <p:sldId id="405" r:id="rId23"/>
    <p:sldId id="406" r:id="rId24"/>
    <p:sldId id="407" r:id="rId25"/>
    <p:sldId id="408" r:id="rId26"/>
    <p:sldId id="409" r:id="rId27"/>
    <p:sldId id="410" r:id="rId28"/>
    <p:sldId id="411" r:id="rId29"/>
    <p:sldId id="412" r:id="rId30"/>
    <p:sldId id="462" r:id="rId31"/>
    <p:sldId id="463" r:id="rId32"/>
    <p:sldId id="464" r:id="rId33"/>
    <p:sldId id="466" r:id="rId34"/>
    <p:sldId id="465" r:id="rId35"/>
    <p:sldId id="467" r:id="rId36"/>
    <p:sldId id="468" r:id="rId37"/>
    <p:sldId id="469" r:id="rId38"/>
    <p:sldId id="460" r:id="rId39"/>
    <p:sldId id="461" r:id="rId40"/>
    <p:sldId id="280" r:id="rId41"/>
  </p:sldIdLst>
  <p:sldSz cx="9144000" cy="5143500" type="screen16x9"/>
  <p:notesSz cx="6858000" cy="9144000"/>
  <p:embeddedFontLst>
    <p:embeddedFont>
      <p:font typeface="Advent Pro Light" panose="020B0604020202020204" charset="0"/>
      <p:regular r:id="rId43"/>
      <p:bold r:id="rId44"/>
    </p:embeddedFont>
    <p:embeddedFont>
      <p:font typeface="Anton" pitchFamily="2" charset="0"/>
      <p:regular r:id="rId45"/>
    </p:embeddedFont>
    <p:embeddedFont>
      <p:font typeface="Cambria Math" panose="02040503050406030204" pitchFamily="18" charset="0"/>
      <p:regular r:id="rId46"/>
    </p:embeddedFont>
    <p:embeddedFont>
      <p:font typeface="Fira Sans Condensed Light" panose="020B0403050000020004" pitchFamily="34" charset="0"/>
      <p:regular r:id="rId47"/>
      <p:bold r:id="rId48"/>
      <p:italic r:id="rId49"/>
      <p:boldItalic r:id="rId50"/>
    </p:embeddedFont>
    <p:embeddedFont>
      <p:font typeface="Rajdhani" panose="020B0604020202020204" charset="0"/>
      <p:regular r:id="rId51"/>
      <p:bold r:id="rId5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0909" autoAdjust="0"/>
  </p:normalViewPr>
  <p:slideViewPr>
    <p:cSldViewPr snapToGrid="0">
      <p:cViewPr varScale="1">
        <p:scale>
          <a:sx n="82" d="100"/>
          <a:sy n="82" d="100"/>
        </p:scale>
        <p:origin x="1056" y="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font" Target="fonts/font5.fntdata"/><Relationship Id="rId50" Type="http://schemas.openxmlformats.org/officeDocument/2006/relationships/font" Target="fonts/font8.fntdata"/><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font" Target="fonts/font3.fntdata"/><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font" Target="fonts/font2.fntdata"/><Relationship Id="rId52" Type="http://schemas.openxmlformats.org/officeDocument/2006/relationships/font" Target="fonts/font10.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font" Target="fonts/font1.fntdata"/><Relationship Id="rId48" Type="http://schemas.openxmlformats.org/officeDocument/2006/relationships/font" Target="fonts/font6.fntdata"/><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font" Target="fonts/font9.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4.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7.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585101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133709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168299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8132311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164852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202878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99092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7209820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118120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701088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74B7B65D-0CB1-C2AE-BCCE-133FBAC85EB7}"/>
            </a:ext>
          </a:extLst>
        </p:cNvPr>
        <p:cNvGrpSpPr/>
        <p:nvPr/>
      </p:nvGrpSpPr>
      <p:grpSpPr>
        <a:xfrm>
          <a:off x="0" y="0"/>
          <a:ext cx="0" cy="0"/>
          <a:chOff x="0" y="0"/>
          <a:chExt cx="0" cy="0"/>
        </a:xfrm>
      </p:grpSpPr>
      <p:sp>
        <p:nvSpPr>
          <p:cNvPr id="171" name="Google Shape;171;g708a6ee8a1_0_403:notes">
            <a:extLst>
              <a:ext uri="{FF2B5EF4-FFF2-40B4-BE49-F238E27FC236}">
                <a16:creationId xmlns:a16="http://schemas.microsoft.com/office/drawing/2014/main" id="{6254BA03-E4B1-0A74-A49C-746F9BEE63A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a:extLst>
              <a:ext uri="{FF2B5EF4-FFF2-40B4-BE49-F238E27FC236}">
                <a16:creationId xmlns:a16="http://schemas.microsoft.com/office/drawing/2014/main" id="{C8AFC953-FE80-8AF1-98D1-5B3431859E5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224947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6966937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409393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5934573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9332202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0792529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0148617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61210781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4331857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605166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83887FBD-7613-16D6-DFB1-1063AAF91ED2}"/>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289C6C06-D81F-CFCD-3315-5FAF5DC663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143216DC-7F32-E2E4-602D-CD7F82A063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9937393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3BC2441D-1D4D-D786-A278-743FA1091033}"/>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A6100111-8CC2-CE5C-F269-01586E3C371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EE30C203-E33F-4FC6-A9C1-7FDCC7EDF2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829706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BB8F134A-4831-0552-32D1-1D43A87B8C0C}"/>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B08C2F1A-8E5F-8F4A-C0EF-2CB4528FBAA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F866332D-A6A7-6635-15E3-009DCE518A9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6605151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2732A0D6-699E-7882-562B-E09E5F5BAB36}"/>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AA6B6472-DDFE-E5B4-A9CA-FD90A68C102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B32B24D5-5162-8BBF-BD3A-996A997399B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8786544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6B87132B-A247-5C97-B871-35666E0A557D}"/>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01218A4B-031F-D67F-6B68-029DAB5590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50CAA4D4-136E-611E-389C-1D5AEC21ED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3108910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595FF8AA-D0B1-4C77-A3AC-25E06C8F80B9}"/>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3146279D-95F9-85FE-7827-484DC027758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230D0B78-E069-0E24-3B4D-BC1DF48DB63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94367727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49280B06-49D2-E1CB-6641-AAE657E405EA}"/>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13858B12-69C0-642B-4D5A-48F5B714CD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24FFE97A-529D-6AB5-0F8A-AECC33A3483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2992640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a:extLst>
            <a:ext uri="{FF2B5EF4-FFF2-40B4-BE49-F238E27FC236}">
              <a16:creationId xmlns:a16="http://schemas.microsoft.com/office/drawing/2014/main" id="{7D1B0B4E-0AF3-8795-CED3-C511726CC22F}"/>
            </a:ext>
          </a:extLst>
        </p:cNvPr>
        <p:cNvGrpSpPr/>
        <p:nvPr/>
      </p:nvGrpSpPr>
      <p:grpSpPr>
        <a:xfrm>
          <a:off x="0" y="0"/>
          <a:ext cx="0" cy="0"/>
          <a:chOff x="0" y="0"/>
          <a:chExt cx="0" cy="0"/>
        </a:xfrm>
      </p:grpSpPr>
      <p:sp>
        <p:nvSpPr>
          <p:cNvPr id="696" name="Google Shape;696;g65abef0139_0_892:notes">
            <a:extLst>
              <a:ext uri="{FF2B5EF4-FFF2-40B4-BE49-F238E27FC236}">
                <a16:creationId xmlns:a16="http://schemas.microsoft.com/office/drawing/2014/main" id="{2575E9EB-B57D-58E9-4E37-F8E89C20621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a:extLst>
              <a:ext uri="{FF2B5EF4-FFF2-40B4-BE49-F238E27FC236}">
                <a16:creationId xmlns:a16="http://schemas.microsoft.com/office/drawing/2014/main" id="{EE687D45-8AB1-721A-C5DB-59E2C3FBA56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511473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855101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886459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630864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7098bb5640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098bb5640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8124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p:cNvGrpSpPr/>
        <p:nvPr/>
      </p:nvGrpSpPr>
      <p:grpSpPr>
        <a:xfrm>
          <a:off x="0" y="0"/>
          <a:ext cx="0" cy="0"/>
          <a:chOff x="0" y="0"/>
          <a:chExt cx="0" cy="0"/>
        </a:xfrm>
      </p:grpSpPr>
      <p:sp>
        <p:nvSpPr>
          <p:cNvPr id="171" name="Google Shape;171;g708a6ee8a1_0_4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3400555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951295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490161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9" r:id="rId4"/>
    <p:sldLayoutId id="2147483666" r:id="rId5"/>
    <p:sldLayoutId id="2147483667" r:id="rId6"/>
    <p:sldLayoutId id="2147483670" r:id="rId7"/>
    <p:sldLayoutId id="2147483671" r:id="rId8"/>
    <p:sldLayoutId id="214748367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9.xml"/><Relationship Id="rId4" Type="http://schemas.openxmlformats.org/officeDocument/2006/relationships/image" Target="../media/image19.jpe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9.xml"/><Relationship Id="rId4" Type="http://schemas.openxmlformats.org/officeDocument/2006/relationships/image" Target="../media/image20.png"/></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9.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5.xml"/><Relationship Id="rId1" Type="http://schemas.openxmlformats.org/officeDocument/2006/relationships/slideLayout" Target="../slideLayouts/slideLayout9.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6.xml"/><Relationship Id="rId1" Type="http://schemas.openxmlformats.org/officeDocument/2006/relationships/slideLayout" Target="../slideLayouts/slideLayout9.xml"/><Relationship Id="rId4" Type="http://schemas.openxmlformats.org/officeDocument/2006/relationships/image" Target="../media/image23.png"/></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7.xml"/><Relationship Id="rId1" Type="http://schemas.openxmlformats.org/officeDocument/2006/relationships/slideLayout" Target="../slideLayouts/slideLayout9.xml"/><Relationship Id="rId4" Type="http://schemas.openxmlformats.org/officeDocument/2006/relationships/image" Target="../media/image24.png"/></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9.xml"/><Relationship Id="rId4" Type="http://schemas.openxmlformats.org/officeDocument/2006/relationships/image" Target="../media/image25.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8.jpeg"/><Relationship Id="rId5" Type="http://schemas.openxmlformats.org/officeDocument/2006/relationships/image" Target="../media/image7.jpe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9.xml"/><Relationship Id="rId4" Type="http://schemas.openxmlformats.org/officeDocument/2006/relationships/image" Target="../media/image27.jpeg"/></Relationships>
</file>

<file path=ppt/slides/_rels/slide2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2.xml"/><Relationship Id="rId1" Type="http://schemas.openxmlformats.org/officeDocument/2006/relationships/slideLayout" Target="../slideLayouts/slideLayout9.xml"/><Relationship Id="rId4" Type="http://schemas.openxmlformats.org/officeDocument/2006/relationships/image" Target="../media/image28.jpe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3.xml"/><Relationship Id="rId1" Type="http://schemas.openxmlformats.org/officeDocument/2006/relationships/slideLayout" Target="../slideLayouts/slideLayout9.xml"/><Relationship Id="rId4" Type="http://schemas.openxmlformats.org/officeDocument/2006/relationships/image" Target="../media/image29.jpeg"/></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9.xml"/><Relationship Id="rId4" Type="http://schemas.openxmlformats.org/officeDocument/2006/relationships/image" Target="../media/image30.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9.xml"/><Relationship Id="rId4" Type="http://schemas.openxmlformats.org/officeDocument/2006/relationships/image" Target="../media/image31.jpe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9.xml"/><Relationship Id="rId4" Type="http://schemas.openxmlformats.org/officeDocument/2006/relationships/image" Target="../media/image32.jpe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7.xml"/><Relationship Id="rId1" Type="http://schemas.openxmlformats.org/officeDocument/2006/relationships/slideLayout" Target="../slideLayouts/slideLayout9.xml"/><Relationship Id="rId4" Type="http://schemas.openxmlformats.org/officeDocument/2006/relationships/image" Target="../media/image33.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9.xml"/><Relationship Id="rId4" Type="http://schemas.openxmlformats.org/officeDocument/2006/relationships/image" Target="../media/image34.jpeg"/></Relationships>
</file>

<file path=ppt/slides/_rels/slide2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9.xml"/><Relationship Id="rId1" Type="http://schemas.openxmlformats.org/officeDocument/2006/relationships/slideLayout" Target="../slideLayouts/slideLayout9.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10.png"/></Relationships>
</file>

<file path=ppt/slides/_rels/slide3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0.xml"/><Relationship Id="rId1" Type="http://schemas.openxmlformats.org/officeDocument/2006/relationships/slideLayout" Target="../slideLayouts/slideLayout9.xml"/><Relationship Id="rId4" Type="http://schemas.openxmlformats.org/officeDocument/2006/relationships/image" Target="../media/image36.jpeg"/></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9.xml"/><Relationship Id="rId4" Type="http://schemas.openxmlformats.org/officeDocument/2006/relationships/image" Target="../media/image36.jpeg"/></Relationships>
</file>

<file path=ppt/slides/_rels/slide3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9.xml"/><Relationship Id="rId4" Type="http://schemas.openxmlformats.org/officeDocument/2006/relationships/image" Target="../media/image36.jpe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9.xml"/><Relationship Id="rId4" Type="http://schemas.openxmlformats.org/officeDocument/2006/relationships/image" Target="../media/image36.jpe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9.xml"/></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9.xml"/><Relationship Id="rId4" Type="http://schemas.openxmlformats.org/officeDocument/2006/relationships/image" Target="../media/image36.jpe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9.xml"/><Relationship Id="rId4" Type="http://schemas.openxmlformats.org/officeDocument/2006/relationships/hyperlink" Target="http://insideairbnb.com/get-the-data/" TargetMode="External"/></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jpeg"/></Relationships>
</file>

<file path=ppt/slides/_rels/slide4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0.xml"/><Relationship Id="rId1" Type="http://schemas.openxmlformats.org/officeDocument/2006/relationships/slideLayout" Target="../slideLayouts/slideLayout2.xml"/><Relationship Id="rId4" Type="http://schemas.openxmlformats.org/officeDocument/2006/relationships/hyperlink" Target="mailto:Alfredo.garcias@tec.mx"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5.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15.png"/><Relationship Id="rId4" Type="http://schemas.openxmlformats.org/officeDocument/2006/relationships/image" Target="../media/image100.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42993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TC2003B</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Gestión de Proyectos de Plataformas Tecnológicas</a:t>
            </a:r>
          </a:p>
          <a:p>
            <a:pPr marL="14105" marR="5642">
              <a:spcBef>
                <a:spcPts val="106"/>
              </a:spcBef>
            </a:pP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08 de Octubre del 2025</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4340" name="Picture 4" descr="The Learning Gate | Tec de Monterrey"/>
          <p:cNvPicPr>
            <a:picLocks noChangeAspect="1" noChangeArrowheads="1"/>
          </p:cNvPicPr>
          <p:nvPr/>
        </p:nvPicPr>
        <p:blipFill>
          <a:blip r:embed="rId4">
            <a:lum bright="100000" contrast="100000"/>
          </a:blip>
          <a:srcRect/>
          <a:stretch>
            <a:fillRect/>
          </a:stretch>
        </p:blipFill>
        <p:spPr bwMode="auto">
          <a:xfrm>
            <a:off x="5506277" y="308115"/>
            <a:ext cx="3345621" cy="587367"/>
          </a:xfrm>
          <a:prstGeom prst="rect">
            <a:avLst/>
          </a:prstGeom>
          <a:noFill/>
        </p:spPr>
      </p:pic>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anim calcmode="lin" valueType="num">
                                      <p:cBhvr additive="base">
                                        <p:cTn id="1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anim calcmode="lin" valueType="num">
                                      <p:cBhvr additive="base">
                                        <p:cTn id="25"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1348609"/>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¿Cómo elegir el mejor modelo para la regresión no lineal?</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262354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2. </a:t>
            </a:r>
            <a:r>
              <a:rPr lang="es-ES" sz="1600" dirty="0">
                <a:solidFill>
                  <a:srgbClr val="EAFEE8"/>
                </a:solidFill>
                <a:latin typeface="Fira Sans Condensed Light" panose="020B0604020202020204" charset="0"/>
                <a:cs typeface="Times New Roman" panose="02020603050405020304" pitchFamily="18" charset="0"/>
              </a:rPr>
              <a:t>Calcular los parámetros del modelo seleccionado y corroborar su coeficiente de determinación R2 y su coeficiente de correlación R:  </a:t>
            </a:r>
          </a:p>
        </p:txBody>
      </p:sp>
      <p:pic>
        <p:nvPicPr>
          <p:cNvPr id="4" name="Imagen 3">
            <a:extLst>
              <a:ext uri="{FF2B5EF4-FFF2-40B4-BE49-F238E27FC236}">
                <a16:creationId xmlns:a16="http://schemas.microsoft.com/office/drawing/2014/main" id="{4F4CB0F0-66ED-E15A-F203-F0A4B41A4CF5}"/>
              </a:ext>
            </a:extLst>
          </p:cNvPr>
          <p:cNvPicPr>
            <a:picLocks noChangeAspect="1"/>
          </p:cNvPicPr>
          <p:nvPr/>
        </p:nvPicPr>
        <p:blipFill>
          <a:blip r:embed="rId4"/>
          <a:stretch>
            <a:fillRect/>
          </a:stretch>
        </p:blipFill>
        <p:spPr>
          <a:xfrm>
            <a:off x="3645071" y="2063470"/>
            <a:ext cx="4980688" cy="2969672"/>
          </a:xfrm>
          <a:prstGeom prst="rect">
            <a:avLst/>
          </a:prstGeom>
        </p:spPr>
      </p:pic>
    </p:spTree>
    <p:extLst>
      <p:ext uri="{BB962C8B-B14F-4D97-AF65-F5344CB8AC3E}">
        <p14:creationId xmlns:p14="http://schemas.microsoft.com/office/powerpoint/2010/main" val="3894452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20666" y="2332437"/>
            <a:ext cx="0" cy="621778"/>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¿Cómo elegir el mejor modelo para la regresión no lineal?</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2834557"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3. </a:t>
            </a:r>
            <a:r>
              <a:rPr lang="es-ES" sz="1600" dirty="0">
                <a:solidFill>
                  <a:srgbClr val="EAFEE8"/>
                </a:solidFill>
                <a:latin typeface="Fira Sans Condensed Light" panose="020B0604020202020204" charset="0"/>
                <a:cs typeface="Times New Roman" panose="02020603050405020304" pitchFamily="18" charset="0"/>
              </a:rPr>
              <a:t>Realizar las predicciones de la variable objetivo o dependiente</a:t>
            </a:r>
          </a:p>
        </p:txBody>
      </p:sp>
      <p:pic>
        <p:nvPicPr>
          <p:cNvPr id="3076" name="Picture 4" descr="doc_model_two_components.py — Non-Linear Least-Squares Minimization and  Curve-Fitting for Python">
            <a:extLst>
              <a:ext uri="{FF2B5EF4-FFF2-40B4-BE49-F238E27FC236}">
                <a16:creationId xmlns:a16="http://schemas.microsoft.com/office/drawing/2014/main" id="{D0A9E435-3832-CA8E-0035-2493689B71B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5089" t="7824" r="3627" b="2875"/>
          <a:stretch/>
        </p:blipFill>
        <p:spPr bwMode="auto">
          <a:xfrm>
            <a:off x="4349263" y="2202943"/>
            <a:ext cx="3704492" cy="27179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27495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GRAFICAS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253457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Función cuadrática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1026" name="Picture 2" descr="Gráficas de funciones cuadráticas | CK-12 Foundation">
            <a:extLst>
              <a:ext uri="{FF2B5EF4-FFF2-40B4-BE49-F238E27FC236}">
                <a16:creationId xmlns:a16="http://schemas.microsoft.com/office/drawing/2014/main" id="{1AE74501-DEFD-D2DB-7878-738ABDD807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73510" y="1582615"/>
            <a:ext cx="5930902" cy="31063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0314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GRAFICAS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253457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Función exponencial</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050" name="Picture 2" descr="Dominio y Rango de Funciones Exponenciales - Neurochispas">
            <a:extLst>
              <a:ext uri="{FF2B5EF4-FFF2-40B4-BE49-F238E27FC236}">
                <a16:creationId xmlns:a16="http://schemas.microsoft.com/office/drawing/2014/main" id="{15E1EDAB-8E97-A50D-9C6C-29BA0494A1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631824" y="1339583"/>
            <a:ext cx="4802456" cy="34817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7683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GRAFICAS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253457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Función inversa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3074" name="Picture 2" descr="Función de proporcionalidad inversa – GeoGebra">
            <a:extLst>
              <a:ext uri="{FF2B5EF4-FFF2-40B4-BE49-F238E27FC236}">
                <a16:creationId xmlns:a16="http://schemas.microsoft.com/office/drawing/2014/main" id="{CD35B88D-21D9-A3C5-5F28-A66B9D1E7C7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8258" y="1166603"/>
            <a:ext cx="3889588" cy="36687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602226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GRAFICAS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253457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Función senoidal</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4100" name="Picture 4" descr="Gráfica del Seno con Ejemplos - Neurochispas">
            <a:extLst>
              <a:ext uri="{FF2B5EF4-FFF2-40B4-BE49-F238E27FC236}">
                <a16:creationId xmlns:a16="http://schemas.microsoft.com/office/drawing/2014/main" id="{285D2D4B-9419-6703-CC94-17B7DB6E88C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94908" y="1427317"/>
            <a:ext cx="5756990" cy="33030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866029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GRAFICAS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253457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Función tangencial</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5122" name="Picture 2" descr="Tangente (trigonometría) - Wikipedia, la enciclopedia libre">
            <a:extLst>
              <a:ext uri="{FF2B5EF4-FFF2-40B4-BE49-F238E27FC236}">
                <a16:creationId xmlns:a16="http://schemas.microsoft.com/office/drawing/2014/main" id="{3E005349-7786-DFF4-7E1A-FFB281B3E5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45122" y="1606704"/>
            <a:ext cx="6003870" cy="2813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76860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GRAFICAS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455764" y="2600105"/>
            <a:ext cx="2756360"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Función valor absoluto</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6146" name="Picture 2" descr="Valor absoluto - Wikipedia, la enciclopedia libre">
            <a:extLst>
              <a:ext uri="{FF2B5EF4-FFF2-40B4-BE49-F238E27FC236}">
                <a16:creationId xmlns:a16="http://schemas.microsoft.com/office/drawing/2014/main" id="{013ED7DB-E663-36A5-618C-004D9F8BBFE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6285" y="1407985"/>
            <a:ext cx="4816020" cy="3210680"/>
          </a:xfrm>
          <a:prstGeom prst="rect">
            <a:avLst/>
          </a:prstGeom>
          <a:solidFill>
            <a:schemeClr val="tx2"/>
          </a:solidFill>
        </p:spPr>
      </p:pic>
    </p:spTree>
    <p:extLst>
      <p:ext uri="{BB962C8B-B14F-4D97-AF65-F5344CB8AC3E}">
        <p14:creationId xmlns:p14="http://schemas.microsoft.com/office/powerpoint/2010/main" val="336043578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GRAFICAS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455764" y="2600105"/>
            <a:ext cx="2756360"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Función logarítmica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7170" name="Picture 2" descr="Ejercicios de Funciones Logarítmicas Resueltos y para Resolver -  Neurochispas">
            <a:extLst>
              <a:ext uri="{FF2B5EF4-FFF2-40B4-BE49-F238E27FC236}">
                <a16:creationId xmlns:a16="http://schemas.microsoft.com/office/drawing/2014/main" id="{14E8EC01-AD73-7EF9-2556-D7EE2629698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98546" y="1177784"/>
            <a:ext cx="4315743" cy="3657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474347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GRAFICAS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455764" y="2600105"/>
            <a:ext cx="2756360"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Función cociente entre polinomios </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8194" name="Picture 2" descr="Ejercicios de Matemática">
            <a:extLst>
              <a:ext uri="{FF2B5EF4-FFF2-40B4-BE49-F238E27FC236}">
                <a16:creationId xmlns:a16="http://schemas.microsoft.com/office/drawing/2014/main" id="{EF862C7F-2817-5B76-DEA5-ED5F5671B32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8270" y="1188730"/>
            <a:ext cx="4341255" cy="36466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305823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5019262" y="2454286"/>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8" name="Google Shape;135;p27"/>
          <p:cNvSpPr txBox="1">
            <a:spLocks noGrp="1"/>
          </p:cNvSpPr>
          <p:nvPr>
            <p:ph type="title"/>
          </p:nvPr>
        </p:nvSpPr>
        <p:spPr>
          <a:xfrm>
            <a:off x="4997243"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1027" name="Picture 3"/>
          <p:cNvPicPr>
            <a:picLocks noChangeAspect="1" noChangeArrowheads="1"/>
          </p:cNvPicPr>
          <p:nvPr/>
        </p:nvPicPr>
        <p:blipFill>
          <a:blip r:embed="rId4"/>
          <a:srcRect/>
          <a:stretch>
            <a:fillRect/>
          </a:stretch>
        </p:blipFill>
        <p:spPr bwMode="auto">
          <a:xfrm>
            <a:off x="76202" y="1013958"/>
            <a:ext cx="2173638" cy="1457098"/>
          </a:xfrm>
          <a:prstGeom prst="rect">
            <a:avLst/>
          </a:prstGeom>
          <a:noFill/>
          <a:ln w="9525">
            <a:noFill/>
            <a:miter lim="800000"/>
            <a:headEnd/>
            <a:tailEnd/>
          </a:ln>
          <a:effectLst/>
        </p:spPr>
      </p:pic>
      <p:pic>
        <p:nvPicPr>
          <p:cNvPr id="1030" name="Picture 6" descr="Qué es Power BI de Office 365"/>
          <p:cNvPicPr>
            <a:picLocks noChangeAspect="1" noChangeArrowheads="1"/>
          </p:cNvPicPr>
          <p:nvPr/>
        </p:nvPicPr>
        <p:blipFill>
          <a:blip r:embed="rId5"/>
          <a:srcRect/>
          <a:stretch>
            <a:fillRect/>
          </a:stretch>
        </p:blipFill>
        <p:spPr bwMode="auto">
          <a:xfrm>
            <a:off x="87088" y="2775165"/>
            <a:ext cx="2206624" cy="1241662"/>
          </a:xfrm>
          <a:prstGeom prst="rect">
            <a:avLst/>
          </a:prstGeom>
          <a:noFill/>
        </p:spPr>
      </p:pic>
      <p:pic>
        <p:nvPicPr>
          <p:cNvPr id="1033" name="Picture 9" descr="Qlik: ¿qué es y cómo funciona esta herramienta de BI?"/>
          <p:cNvPicPr>
            <a:picLocks noChangeAspect="1" noChangeArrowheads="1"/>
          </p:cNvPicPr>
          <p:nvPr/>
        </p:nvPicPr>
        <p:blipFill>
          <a:blip r:embed="rId6"/>
          <a:srcRect l="3401"/>
          <a:stretch>
            <a:fillRect/>
          </a:stretch>
        </p:blipFill>
        <p:spPr bwMode="auto">
          <a:xfrm>
            <a:off x="2373086" y="1072226"/>
            <a:ext cx="2325655" cy="1324142"/>
          </a:xfrm>
          <a:prstGeom prst="rect">
            <a:avLst/>
          </a:prstGeom>
          <a:noFill/>
        </p:spPr>
      </p:pic>
      <p:pic>
        <p:nvPicPr>
          <p:cNvPr id="1035" name="Picture 11" descr="Las 8 herramientas de Data Analytics más usadas"/>
          <p:cNvPicPr>
            <a:picLocks noChangeAspect="1" noChangeArrowheads="1"/>
          </p:cNvPicPr>
          <p:nvPr/>
        </p:nvPicPr>
        <p:blipFill>
          <a:blip r:embed="rId7"/>
          <a:srcRect l="23453" r="18783" b="6905"/>
          <a:stretch>
            <a:fillRect/>
          </a:stretch>
        </p:blipFill>
        <p:spPr bwMode="auto">
          <a:xfrm>
            <a:off x="2405743" y="2778351"/>
            <a:ext cx="2318657" cy="1244375"/>
          </a:xfrm>
          <a:prstGeom prst="rect">
            <a:avLst/>
          </a:prstGeom>
          <a:noFill/>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BD668899-D2F3-CF60-C8A6-0AE00B561677}"/>
            </a:ext>
          </a:extLst>
        </p:cNvPr>
        <p:cNvGrpSpPr/>
        <p:nvPr/>
      </p:nvGrpSpPr>
      <p:grpSpPr>
        <a:xfrm>
          <a:off x="0" y="0"/>
          <a:ext cx="0" cy="0"/>
          <a:chOff x="0" y="0"/>
          <a:chExt cx="0" cy="0"/>
        </a:xfrm>
      </p:grpSpPr>
      <p:sp>
        <p:nvSpPr>
          <p:cNvPr id="174" name="Google Shape;174;p30">
            <a:extLst>
              <a:ext uri="{FF2B5EF4-FFF2-40B4-BE49-F238E27FC236}">
                <a16:creationId xmlns:a16="http://schemas.microsoft.com/office/drawing/2014/main" id="{9417CB76-9FE7-3B88-988A-33F8AE79D14A}"/>
              </a:ext>
            </a:extLst>
          </p:cNvPr>
          <p:cNvSpPr txBox="1">
            <a:spLocks noGrp="1"/>
          </p:cNvSpPr>
          <p:nvPr>
            <p:ph type="title"/>
          </p:nvPr>
        </p:nvSpPr>
        <p:spPr>
          <a:xfrm>
            <a:off x="0" y="889788"/>
            <a:ext cx="4572000" cy="3199800"/>
          </a:xfrm>
          <a:prstGeom prst="rect">
            <a:avLst/>
          </a:prstGeom>
        </p:spPr>
        <p:txBody>
          <a:bodyPr spcFirstLastPara="1" wrap="square" lIns="91425" tIns="91425" rIns="91425" bIns="91425" anchor="ctr" anchorCtr="0">
            <a:noAutofit/>
          </a:bodyPr>
          <a:lstStyle/>
          <a:p>
            <a:pPr lvl="0"/>
            <a:r>
              <a:rPr lang="en" sz="4000" dirty="0"/>
              <a:t>CLASE ACTUAL</a:t>
            </a:r>
            <a:endParaRPr sz="4000" dirty="0"/>
          </a:p>
        </p:txBody>
      </p:sp>
      <p:sp>
        <p:nvSpPr>
          <p:cNvPr id="175" name="Google Shape;175;p30">
            <a:extLst>
              <a:ext uri="{FF2B5EF4-FFF2-40B4-BE49-F238E27FC236}">
                <a16:creationId xmlns:a16="http://schemas.microsoft.com/office/drawing/2014/main" id="{6B1904F8-0339-51E4-4B39-AF6A6D383F8E}"/>
              </a:ext>
            </a:extLst>
          </p:cNvPr>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-Analítica de datos </a:t>
            </a:r>
          </a:p>
          <a:p>
            <a:pPr marL="146050" indent="0">
              <a:buSzPts val="1300"/>
            </a:pPr>
            <a:r>
              <a:rPr lang="es-ES" dirty="0"/>
              <a:t> -Regresión Logística</a:t>
            </a:r>
          </a:p>
        </p:txBody>
      </p:sp>
      <p:sp>
        <p:nvSpPr>
          <p:cNvPr id="176" name="Google Shape;176;p30">
            <a:extLst>
              <a:ext uri="{FF2B5EF4-FFF2-40B4-BE49-F238E27FC236}">
                <a16:creationId xmlns:a16="http://schemas.microsoft.com/office/drawing/2014/main" id="{59EB8B6A-FD3F-0FC0-4333-1AE9CDEC43AD}"/>
              </a:ext>
            </a:extLst>
          </p:cNvPr>
          <p:cNvSpPr txBox="1">
            <a:spLocks noGrp="1"/>
          </p:cNvSpPr>
          <p:nvPr>
            <p:ph type="title" idx="2"/>
          </p:nvPr>
        </p:nvSpPr>
        <p:spPr>
          <a:xfrm>
            <a:off x="4849170" y="1001125"/>
            <a:ext cx="2290184"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a:t>
            </a:r>
            <a:endParaRPr dirty="0"/>
          </a:p>
        </p:txBody>
      </p:sp>
      <p:cxnSp>
        <p:nvCxnSpPr>
          <p:cNvPr id="177" name="Google Shape;177;p30">
            <a:extLst>
              <a:ext uri="{FF2B5EF4-FFF2-40B4-BE49-F238E27FC236}">
                <a16:creationId xmlns:a16="http://schemas.microsoft.com/office/drawing/2014/main" id="{A2F1EADC-F32A-73A4-9CC3-C76119054296}"/>
              </a:ext>
            </a:extLst>
          </p:cNvPr>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a:extLst>
              <a:ext uri="{FF2B5EF4-FFF2-40B4-BE49-F238E27FC236}">
                <a16:creationId xmlns:a16="http://schemas.microsoft.com/office/drawing/2014/main" id="{A625CC1C-ED8B-8902-BA21-983814A111FE}"/>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a:extLst>
              <a:ext uri="{FF2B5EF4-FFF2-40B4-BE49-F238E27FC236}">
                <a16:creationId xmlns:a16="http://schemas.microsoft.com/office/drawing/2014/main" id="{3238517E-C55B-84D5-C04E-5DB956535DAA}"/>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403726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1" cy="1863969"/>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Logística?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30434" y="1878840"/>
            <a:ext cx="4041566" cy="1591147"/>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La </a:t>
            </a:r>
            <a:r>
              <a:rPr lang="es-ES" sz="1600" b="1" dirty="0">
                <a:solidFill>
                  <a:srgbClr val="EAFEE8"/>
                </a:solidFill>
                <a:latin typeface="Fira Sans Condensed Light" panose="020B0604020202020204" charset="0"/>
                <a:cs typeface="Times New Roman" panose="02020603050405020304" pitchFamily="18" charset="0"/>
              </a:rPr>
              <a:t>regresión logística </a:t>
            </a:r>
            <a:r>
              <a:rPr lang="es-ES" sz="1600" dirty="0">
                <a:solidFill>
                  <a:srgbClr val="EAFEE8"/>
                </a:solidFill>
                <a:latin typeface="Fira Sans Condensed Light" panose="020B0604020202020204" charset="0"/>
                <a:cs typeface="Times New Roman" panose="02020603050405020304" pitchFamily="18" charset="0"/>
              </a:rPr>
              <a:t>o </a:t>
            </a:r>
            <a:r>
              <a:rPr lang="es-ES" sz="1600" b="1" dirty="0" err="1">
                <a:solidFill>
                  <a:srgbClr val="EAFEE8"/>
                </a:solidFill>
                <a:latin typeface="Fira Sans Condensed Light" panose="020B0604020202020204" charset="0"/>
                <a:cs typeface="Times New Roman" panose="02020603050405020304" pitchFamily="18" charset="0"/>
              </a:rPr>
              <a:t>Logistic</a:t>
            </a:r>
            <a:r>
              <a:rPr lang="es-ES" sz="1600" b="1" dirty="0">
                <a:solidFill>
                  <a:srgbClr val="EAFEE8"/>
                </a:solidFill>
                <a:latin typeface="Fira Sans Condensed Light" panose="020B0604020202020204" charset="0"/>
                <a:cs typeface="Times New Roman" panose="02020603050405020304" pitchFamily="18" charset="0"/>
              </a:rPr>
              <a:t> </a:t>
            </a:r>
            <a:r>
              <a:rPr lang="es-ES" sz="1600" b="1" dirty="0" err="1">
                <a:solidFill>
                  <a:srgbClr val="EAFEE8"/>
                </a:solidFill>
                <a:latin typeface="Fira Sans Condensed Light" panose="020B0604020202020204" charset="0"/>
                <a:cs typeface="Times New Roman" panose="02020603050405020304" pitchFamily="18" charset="0"/>
              </a:rPr>
              <a:t>Regression</a:t>
            </a:r>
            <a:r>
              <a:rPr lang="es-ES" sz="1600" b="1" dirty="0">
                <a:solidFill>
                  <a:srgbClr val="EAFEE8"/>
                </a:solidFill>
                <a:latin typeface="Fira Sans Condensed Light" panose="020B0604020202020204" charset="0"/>
                <a:cs typeface="Times New Roman" panose="02020603050405020304" pitchFamily="18" charset="0"/>
              </a:rPr>
              <a:t> </a:t>
            </a:r>
            <a:r>
              <a:rPr lang="es-ES" sz="1600" dirty="0">
                <a:solidFill>
                  <a:srgbClr val="EAFEE8"/>
                </a:solidFill>
                <a:latin typeface="Fira Sans Condensed Light" panose="020B0604020202020204" charset="0"/>
                <a:cs typeface="Times New Roman" panose="02020603050405020304" pitchFamily="18" charset="0"/>
              </a:rPr>
              <a:t>es un algoritmo de clasificación que se utiliza para predecir la probabilidad de una variable dependiente categórica. En la regresión logística, la variable dependiente es una variable binaria que contiene datos codificados como 1 – 0, sí – no, abierto – cerrado, etc.</a:t>
            </a:r>
          </a:p>
        </p:txBody>
      </p:sp>
      <p:pic>
        <p:nvPicPr>
          <p:cNvPr id="3" name="Picture 4" descr="Cuál es la diferencia entre Regresión Lineal y Regresión Logística? - 🤖  Aprende IA">
            <a:extLst>
              <a:ext uri="{FF2B5EF4-FFF2-40B4-BE49-F238E27FC236}">
                <a16:creationId xmlns:a16="http://schemas.microsoft.com/office/drawing/2014/main" id="{353E368B-D03C-610C-2C90-A366966E33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22715" y="2110154"/>
            <a:ext cx="3817222" cy="2675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60339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1" cy="1359833"/>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Logística?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30434" y="1878840"/>
            <a:ext cx="4041566" cy="1591147"/>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El resultado o variable objetivo es de naturaleza dicotómica. Dicotómica significa que solo hay dos clases posibles. Por ejemplo, se puede utilizar para problemas de detección de cáncer o calcular la probabilidad de que ocurra un evento.</a:t>
            </a:r>
          </a:p>
        </p:txBody>
      </p:sp>
      <p:pic>
        <p:nvPicPr>
          <p:cNvPr id="2050" name="Picture 2" descr="Regresión Logística - Teoría - 🤖 Aprende IA">
            <a:extLst>
              <a:ext uri="{FF2B5EF4-FFF2-40B4-BE49-F238E27FC236}">
                <a16:creationId xmlns:a16="http://schemas.microsoft.com/office/drawing/2014/main" id="{3060B57F-7AF9-8929-14F3-FF5D51A791B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8732" y="2761733"/>
            <a:ext cx="4182646" cy="22714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88864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1" cy="1359833"/>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Logística?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30434" y="1878840"/>
            <a:ext cx="4041566" cy="1591147"/>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La regresión logística es uno de los algoritmos de Machine </a:t>
            </a:r>
            <a:r>
              <a:rPr lang="es-ES" sz="1600" dirty="0" err="1">
                <a:solidFill>
                  <a:srgbClr val="EAFEE8"/>
                </a:solidFill>
                <a:latin typeface="Fira Sans Condensed Light" panose="020B0604020202020204" charset="0"/>
                <a:cs typeface="Times New Roman" panose="02020603050405020304" pitchFamily="18" charset="0"/>
              </a:rPr>
              <a:t>Learning</a:t>
            </a:r>
            <a:r>
              <a:rPr lang="es-ES" sz="1600" dirty="0">
                <a:solidFill>
                  <a:srgbClr val="EAFEE8"/>
                </a:solidFill>
                <a:latin typeface="Fira Sans Condensed Light" panose="020B0604020202020204" charset="0"/>
                <a:cs typeface="Times New Roman" panose="02020603050405020304" pitchFamily="18" charset="0"/>
              </a:rPr>
              <a:t> más simples y más utilizados para la clasificación de dos clases. Es fácil de implementar y se puede usar como línea de base para cualquier problema de clasificación binaria.</a:t>
            </a:r>
          </a:p>
        </p:txBody>
      </p:sp>
      <p:pic>
        <p:nvPicPr>
          <p:cNvPr id="3074" name="Picture 2" descr="Regresión Logistica">
            <a:extLst>
              <a:ext uri="{FF2B5EF4-FFF2-40B4-BE49-F238E27FC236}">
                <a16:creationId xmlns:a16="http://schemas.microsoft.com/office/drawing/2014/main" id="{73DB698B-337B-03E9-6CBB-8FC285CCF1B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90857" y="1823238"/>
            <a:ext cx="3861039" cy="30995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228460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0" cy="1591147"/>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Representación matemática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675791" y="1878840"/>
            <a:ext cx="3861039" cy="1591147"/>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Este modelo logístico binario se utiliza para estimar la probabilidad de una respuesta binaria basada </a:t>
            </a:r>
            <a:r>
              <a:rPr lang="es-ES" sz="1600" b="1" dirty="0">
                <a:solidFill>
                  <a:srgbClr val="EAFEE8"/>
                </a:solidFill>
                <a:latin typeface="Fira Sans Condensed Light" panose="020B0604020202020204" charset="0"/>
                <a:cs typeface="Times New Roman" panose="02020603050405020304" pitchFamily="18" charset="0"/>
              </a:rPr>
              <a:t>en una o más variables predictoras o independientes</a:t>
            </a:r>
            <a:r>
              <a:rPr lang="es-ES" sz="1600" dirty="0">
                <a:solidFill>
                  <a:srgbClr val="EAFEE8"/>
                </a:solidFill>
                <a:latin typeface="Fira Sans Condensed Light" panose="020B0604020202020204" charset="0"/>
                <a:cs typeface="Times New Roman" panose="02020603050405020304" pitchFamily="18" charset="0"/>
              </a:rPr>
              <a:t>. Permite decir que la presencia de un factor de riesgo aumenta la probabilidad de un resultado dado un porcentaje específico.</a:t>
            </a:r>
          </a:p>
        </p:txBody>
      </p:sp>
      <p:pic>
        <p:nvPicPr>
          <p:cNvPr id="4098" name="Picture 2" descr="Capítulo 5 Modelos lineales | AnalizaR Datos Políticos">
            <a:extLst>
              <a:ext uri="{FF2B5EF4-FFF2-40B4-BE49-F238E27FC236}">
                <a16:creationId xmlns:a16="http://schemas.microsoft.com/office/drawing/2014/main" id="{58676684-986F-0C74-9D55-1F39359BA8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2186" y="1719028"/>
            <a:ext cx="4240345" cy="30288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8873153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0" cy="1591147"/>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Representación matemática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675791" y="1878840"/>
            <a:ext cx="3861039" cy="1591147"/>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La Regresión Logística lleva el nombre de la función utilizada en el núcleo del método, la función logística es también llamada </a:t>
            </a:r>
            <a:r>
              <a:rPr lang="es-ES" sz="1600" b="1" dirty="0">
                <a:solidFill>
                  <a:srgbClr val="EAFEE8"/>
                </a:solidFill>
                <a:latin typeface="Fira Sans Condensed Light" panose="020B0604020202020204" charset="0"/>
                <a:cs typeface="Times New Roman" panose="02020603050405020304" pitchFamily="18" charset="0"/>
              </a:rPr>
              <a:t>función Sigmoide</a:t>
            </a:r>
            <a:r>
              <a:rPr lang="es-ES" sz="1600" dirty="0">
                <a:solidFill>
                  <a:srgbClr val="EAFEE8"/>
                </a:solidFill>
                <a:latin typeface="Fira Sans Condensed Light" panose="020B0604020202020204" charset="0"/>
                <a:cs typeface="Times New Roman" panose="02020603050405020304" pitchFamily="18" charset="0"/>
              </a:rPr>
              <a:t>. Esta función es una curva en forma de S que puede tomar cualquier número de valor real y asignar a un valor entre 0 y 1.</a:t>
            </a:r>
          </a:p>
        </p:txBody>
      </p:sp>
      <p:pic>
        <p:nvPicPr>
          <p:cNvPr id="5122" name="Picture 2" descr="Regresión Logística - teoria 5">
            <a:extLst>
              <a:ext uri="{FF2B5EF4-FFF2-40B4-BE49-F238E27FC236}">
                <a16:creationId xmlns:a16="http://schemas.microsoft.com/office/drawing/2014/main" id="{8A5F9C96-3E66-C316-3954-BD9BA4D7257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82187" y="1878840"/>
            <a:ext cx="4186445" cy="28252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1730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0" cy="668215"/>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Representación matemática</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675791" y="1878840"/>
            <a:ext cx="3861039"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Entonces si aplicamos la función Sigmoide en la Regresión Lineal nos quedaría algo como esto:</a:t>
            </a:r>
          </a:p>
        </p:txBody>
      </p:sp>
      <p:pic>
        <p:nvPicPr>
          <p:cNvPr id="6146" name="Picture 2" descr="Regresión Logística - teoria 6">
            <a:extLst>
              <a:ext uri="{FF2B5EF4-FFF2-40B4-BE49-F238E27FC236}">
                <a16:creationId xmlns:a16="http://schemas.microsoft.com/office/drawing/2014/main" id="{34AF1541-0D18-0141-8531-AC93E3FE861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36009" y="2905727"/>
            <a:ext cx="4915889" cy="1929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19034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0" cy="185224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Matriz de confusión</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675791" y="1878840"/>
            <a:ext cx="3861039"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La matriz de confusión es una herramienta muy útil para valorar cómo de bueno es un modelo clasificación basado en aprendizaje automático. En particular, sirve para mostrar de forma explícita cuándo una clase es confundida con otra, lo cual nos, permite trabajar de forma separada con distintos tipos de error.</a:t>
            </a:r>
          </a:p>
        </p:txBody>
      </p:sp>
      <p:pic>
        <p:nvPicPr>
          <p:cNvPr id="1028" name="Picture 4" descr="La matriz de confusión y sus métricas – Inteligencia Artificial –">
            <a:extLst>
              <a:ext uri="{FF2B5EF4-FFF2-40B4-BE49-F238E27FC236}">
                <a16:creationId xmlns:a16="http://schemas.microsoft.com/office/drawing/2014/main" id="{47094A19-1EB0-46F3-ECE4-9C81459FD2C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045320" y="1777818"/>
            <a:ext cx="3242071" cy="290109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46303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Matriz de confusión</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2050" name="Picture 2" descr="Matriz de Confusión - 🤖 Aprende IA">
            <a:extLst>
              <a:ext uri="{FF2B5EF4-FFF2-40B4-BE49-F238E27FC236}">
                <a16:creationId xmlns:a16="http://schemas.microsoft.com/office/drawing/2014/main" id="{0D3C0E72-310E-5644-8A2F-9E61BE8590B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0616" y="2017192"/>
            <a:ext cx="7690337" cy="26809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15546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Métricas</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3074" name="Picture 2" descr="La matriz de confusión y sus métricas – Inteligencia Artificial –">
            <a:extLst>
              <a:ext uri="{FF2B5EF4-FFF2-40B4-BE49-F238E27FC236}">
                <a16:creationId xmlns:a16="http://schemas.microsoft.com/office/drawing/2014/main" id="{06618F6A-1E37-3074-51AB-BA3C77E55DF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97346" y="1340371"/>
            <a:ext cx="5715000" cy="3571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46122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7" name="Google Shape;136;p27"/>
          <p:cNvSpPr txBox="1">
            <a:spLocks noGrp="1"/>
          </p:cNvSpPr>
          <p:nvPr>
            <p:ph type="subTitle" idx="1"/>
          </p:nvPr>
        </p:nvSpPr>
        <p:spPr>
          <a:xfrm>
            <a:off x="4333462" y="1921615"/>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“Si no sabes explicarlo de un modo simple, no lo entiendes bien...”   </a:t>
            </a:r>
          </a:p>
          <a:p>
            <a:pPr algn="l"/>
            <a:r>
              <a:rPr lang="es-ES" dirty="0"/>
              <a:t>       </a:t>
            </a:r>
          </a:p>
          <a:p>
            <a:pPr algn="l"/>
            <a:r>
              <a:rPr lang="es-ES" dirty="0"/>
              <a:t>                                               –Albert Einstein</a:t>
            </a:r>
          </a:p>
          <a:p>
            <a:pPr algn="l"/>
            <a:br>
              <a:rPr lang="es-ES" dirty="0"/>
            </a:br>
            <a:endParaRPr dirty="0"/>
          </a:p>
        </p:txBody>
      </p:sp>
      <p:pic>
        <p:nvPicPr>
          <p:cNvPr id="26626" name="Picture 2" descr="Reconocer los diferentes tipos de datos, indispensable en la era del Big  Data"/>
          <p:cNvPicPr>
            <a:picLocks noChangeAspect="1" noChangeArrowheads="1"/>
          </p:cNvPicPr>
          <p:nvPr/>
        </p:nvPicPr>
        <p:blipFill>
          <a:blip r:embed="rId4"/>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8EB1B45A-22C4-29F7-C958-903E673DCAB2}"/>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CB8FD664-68B5-AB16-3C6F-AAF599E345E2}"/>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E1B791D7-2645-4F51-7784-5DBA5E179307}"/>
              </a:ext>
            </a:extLst>
          </p:cNvPr>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A5C36E5A-5320-321F-631D-A30C82C4B106}"/>
              </a:ext>
            </a:extLst>
          </p:cNvPr>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a:extLst>
              <a:ext uri="{FF2B5EF4-FFF2-40B4-BE49-F238E27FC236}">
                <a16:creationId xmlns:a16="http://schemas.microsoft.com/office/drawing/2014/main" id="{E7A43E3A-E397-1071-EA39-773FC6420895}"/>
              </a:ext>
            </a:extLst>
          </p:cNvPr>
          <p:cNvCxnSpPr>
            <a:cxnSpLocks/>
          </p:cNvCxnSpPr>
          <p:nvPr/>
        </p:nvCxnSpPr>
        <p:spPr>
          <a:xfrm>
            <a:off x="530433" y="2110154"/>
            <a:ext cx="0" cy="185224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a:extLst>
              <a:ext uri="{FF2B5EF4-FFF2-40B4-BE49-F238E27FC236}">
                <a16:creationId xmlns:a16="http://schemas.microsoft.com/office/drawing/2014/main" id="{3D0DBFF6-7908-7A49-7B6F-CE1AB39B7173}"/>
              </a:ext>
            </a:extLst>
          </p:cNvPr>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Desbalanceo de Clases</a:t>
            </a:r>
          </a:p>
        </p:txBody>
      </p:sp>
      <p:sp>
        <p:nvSpPr>
          <p:cNvPr id="8" name="Google Shape;136;p27">
            <a:extLst>
              <a:ext uri="{FF2B5EF4-FFF2-40B4-BE49-F238E27FC236}">
                <a16:creationId xmlns:a16="http://schemas.microsoft.com/office/drawing/2014/main" id="{8697D152-6FAA-D4FE-3656-FC6F49071645}"/>
              </a:ext>
            </a:extLst>
          </p:cNvPr>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7468C37E-317B-D6A9-7D5C-D015A1D1C875}"/>
              </a:ext>
            </a:extLst>
          </p:cNvPr>
          <p:cNvSpPr txBox="1"/>
          <p:nvPr/>
        </p:nvSpPr>
        <p:spPr>
          <a:xfrm>
            <a:off x="675791" y="1878840"/>
            <a:ext cx="3861039"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El desbalanceo de clases en regresión logística (y en otros modelos de clasificación) se refiere a una situación en la que las clases objetivo </a:t>
            </a:r>
            <a:r>
              <a:rPr lang="es-ES" sz="1600" b="1" dirty="0">
                <a:solidFill>
                  <a:schemeClr val="tx2"/>
                </a:solidFill>
                <a:latin typeface="Fira Sans Condensed Light" panose="020B0604020202020204" charset="0"/>
                <a:cs typeface="Times New Roman" panose="02020603050405020304" pitchFamily="18" charset="0"/>
              </a:rPr>
              <a:t>no están representadas de manera equitativa</a:t>
            </a:r>
            <a:r>
              <a:rPr lang="es-ES" sz="1600" dirty="0">
                <a:solidFill>
                  <a:srgbClr val="EAFEE8"/>
                </a:solidFill>
                <a:latin typeface="Fira Sans Condensed Light" panose="020B0604020202020204" charset="0"/>
                <a:cs typeface="Times New Roman" panose="02020603050405020304" pitchFamily="18" charset="0"/>
              </a:rPr>
              <a:t>. Es decir, una clase (por ejemplo, "positivo") tiene muchos más ejemplos que la otra clase (por ejemplo, "negativo").</a:t>
            </a:r>
          </a:p>
        </p:txBody>
      </p:sp>
      <p:pic>
        <p:nvPicPr>
          <p:cNvPr id="1026" name="Picture 2" descr="Evaluando el error en los modelos de clasificación - Aprende IA">
            <a:extLst>
              <a:ext uri="{FF2B5EF4-FFF2-40B4-BE49-F238E27FC236}">
                <a16:creationId xmlns:a16="http://schemas.microsoft.com/office/drawing/2014/main" id="{D1460F14-6C8E-FB71-2577-F96EE6299F2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2173" y="1750402"/>
            <a:ext cx="414972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82119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EC308421-F655-3DE7-13F3-B7E51FCF67A6}"/>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3A6029CC-C978-0614-0428-7B975231D9D5}"/>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D7201769-592F-78EF-F870-6B2AE9B2E4C8}"/>
              </a:ext>
            </a:extLst>
          </p:cNvPr>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C8CCBD11-FB78-28C3-8FA9-87ACE486C2A5}"/>
              </a:ext>
            </a:extLst>
          </p:cNvPr>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a:extLst>
              <a:ext uri="{FF2B5EF4-FFF2-40B4-BE49-F238E27FC236}">
                <a16:creationId xmlns:a16="http://schemas.microsoft.com/office/drawing/2014/main" id="{B5DD2167-2797-BE76-56F0-AA7BC15820C0}"/>
              </a:ext>
            </a:extLst>
          </p:cNvPr>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Ejemplo de Desbalanceo de Clases</a:t>
            </a:r>
          </a:p>
        </p:txBody>
      </p:sp>
      <p:sp>
        <p:nvSpPr>
          <p:cNvPr id="8" name="Google Shape;136;p27">
            <a:extLst>
              <a:ext uri="{FF2B5EF4-FFF2-40B4-BE49-F238E27FC236}">
                <a16:creationId xmlns:a16="http://schemas.microsoft.com/office/drawing/2014/main" id="{E9C18F37-6AB5-0FC6-5837-4B01D5E41280}"/>
              </a:ext>
            </a:extLst>
          </p:cNvPr>
          <p:cNvSpPr txBox="1">
            <a:spLocks/>
          </p:cNvSpPr>
          <p:nvPr/>
        </p:nvSpPr>
        <p:spPr>
          <a:xfrm>
            <a:off x="82062" y="503314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AAA8BAAA-9CA0-1826-2E6C-203FBD110027}"/>
              </a:ext>
            </a:extLst>
          </p:cNvPr>
          <p:cNvSpPr txBox="1"/>
          <p:nvPr/>
        </p:nvSpPr>
        <p:spPr>
          <a:xfrm>
            <a:off x="327272" y="1788808"/>
            <a:ext cx="4244724"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Supongamos que estás tratando de predecir si un cliente abandonará un servicio (Amazon = 1) o no (Amazon = 0), y tus datos se ven así:</a:t>
            </a:r>
          </a:p>
          <a:p>
            <a:pPr algn="just"/>
            <a:endParaRPr lang="es-ES" sz="1600" dirty="0">
              <a:solidFill>
                <a:srgbClr val="EAFEE8"/>
              </a:solidFill>
              <a:latin typeface="Fira Sans Condensed Light" panose="020B0604020202020204" charset="0"/>
              <a:cs typeface="Times New Roman" panose="02020603050405020304" pitchFamily="18" charset="0"/>
            </a:endParaRPr>
          </a:p>
          <a:p>
            <a:pPr algn="just"/>
            <a:r>
              <a:rPr lang="es-ES" sz="1600" b="1" dirty="0">
                <a:solidFill>
                  <a:srgbClr val="EAFEE8"/>
                </a:solidFill>
                <a:latin typeface="Fira Sans Condensed Light" panose="020B0604020202020204" charset="0"/>
                <a:cs typeface="Times New Roman" panose="02020603050405020304" pitchFamily="18" charset="0"/>
              </a:rPr>
              <a:t>*95% de los clientes no abandonan (clase 0)</a:t>
            </a:r>
          </a:p>
          <a:p>
            <a:pPr algn="just"/>
            <a:r>
              <a:rPr lang="es-ES" sz="1600" b="1" dirty="0">
                <a:solidFill>
                  <a:srgbClr val="EAFEE8"/>
                </a:solidFill>
                <a:latin typeface="Fira Sans Condensed Light" panose="020B0604020202020204" charset="0"/>
                <a:cs typeface="Times New Roman" panose="02020603050405020304" pitchFamily="18" charset="0"/>
              </a:rPr>
              <a:t>*5% de los clientes sí abandonan (clase 1)</a:t>
            </a:r>
          </a:p>
          <a:p>
            <a:pPr algn="just"/>
            <a:endParaRPr lang="es-ES" sz="1600" b="1" dirty="0">
              <a:solidFill>
                <a:srgbClr val="EAFEE8"/>
              </a:solidFill>
              <a:latin typeface="Fira Sans Condensed Light" panose="020B0604020202020204" charset="0"/>
              <a:cs typeface="Times New Roman" panose="02020603050405020304" pitchFamily="18" charset="0"/>
            </a:endParaRPr>
          </a:p>
          <a:p>
            <a:pPr algn="just"/>
            <a:r>
              <a:rPr lang="es-ES" sz="1600" dirty="0">
                <a:solidFill>
                  <a:srgbClr val="EAFEE8"/>
                </a:solidFill>
                <a:latin typeface="Fira Sans Condensed Light" panose="020B0604020202020204" charset="0"/>
                <a:cs typeface="Times New Roman" panose="02020603050405020304" pitchFamily="18" charset="0"/>
              </a:rPr>
              <a:t>Este es un problema desbalanceado, porque el modelo podría simplemente predecir siempre "0" y aún así tener una alta precisión (</a:t>
            </a:r>
            <a:r>
              <a:rPr lang="es-ES" sz="1600" dirty="0" err="1">
                <a:solidFill>
                  <a:srgbClr val="EAFEE8"/>
                </a:solidFill>
                <a:latin typeface="Fira Sans Condensed Light" panose="020B0604020202020204" charset="0"/>
                <a:cs typeface="Times New Roman" panose="02020603050405020304" pitchFamily="18" charset="0"/>
              </a:rPr>
              <a:t>accuracy</a:t>
            </a:r>
            <a:r>
              <a:rPr lang="es-ES" sz="1600" dirty="0">
                <a:solidFill>
                  <a:srgbClr val="EAFEE8"/>
                </a:solidFill>
                <a:latin typeface="Fira Sans Condensed Light" panose="020B0604020202020204" charset="0"/>
                <a:cs typeface="Times New Roman" panose="02020603050405020304" pitchFamily="18" charset="0"/>
              </a:rPr>
              <a:t>), pero estaría ignorando la clase minoritaria, que suele ser la más interesante.</a:t>
            </a:r>
          </a:p>
        </p:txBody>
      </p:sp>
      <p:pic>
        <p:nvPicPr>
          <p:cNvPr id="1026" name="Picture 2" descr="Evaluando el error en los modelos de clasificación - Aprende IA">
            <a:extLst>
              <a:ext uri="{FF2B5EF4-FFF2-40B4-BE49-F238E27FC236}">
                <a16:creationId xmlns:a16="http://schemas.microsoft.com/office/drawing/2014/main" id="{B6A82877-4C58-FADD-FEB5-D24458208C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4573" y="1967845"/>
            <a:ext cx="414972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5430376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9A2951BE-A1A1-85BD-785D-F8CE074AFBDE}"/>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E4D9B52B-17C0-EAA2-269B-9101B22524A1}"/>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46508B15-7F1F-E4B9-2FCE-1E81DE6934A5}"/>
              </a:ext>
            </a:extLst>
          </p:cNvPr>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Reponderación</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de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Clases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064CF851-0F67-6C9F-F09E-A940C4BC98BC}"/>
              </a:ext>
            </a:extLst>
          </p:cNvPr>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a:extLst>
              <a:ext uri="{FF2B5EF4-FFF2-40B4-BE49-F238E27FC236}">
                <a16:creationId xmlns:a16="http://schemas.microsoft.com/office/drawing/2014/main" id="{B34C805A-F328-C787-A052-356B3003F921}"/>
              </a:ext>
            </a:extLst>
          </p:cNvPr>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Ejemplo de Reponderación de Clases</a:t>
            </a:r>
          </a:p>
        </p:txBody>
      </p:sp>
      <p:sp>
        <p:nvSpPr>
          <p:cNvPr id="8" name="Google Shape;136;p27">
            <a:extLst>
              <a:ext uri="{FF2B5EF4-FFF2-40B4-BE49-F238E27FC236}">
                <a16:creationId xmlns:a16="http://schemas.microsoft.com/office/drawing/2014/main" id="{631EB62D-A38B-CF75-7F9B-8D2927E71C78}"/>
              </a:ext>
            </a:extLst>
          </p:cNvPr>
          <p:cNvSpPr txBox="1">
            <a:spLocks/>
          </p:cNvSpPr>
          <p:nvPr/>
        </p:nvSpPr>
        <p:spPr>
          <a:xfrm>
            <a:off x="82062" y="503314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D29CD40C-C1B5-3EC5-D4BE-EC934DB8AE42}"/>
              </a:ext>
            </a:extLst>
          </p:cNvPr>
          <p:cNvSpPr txBox="1"/>
          <p:nvPr/>
        </p:nvSpPr>
        <p:spPr>
          <a:xfrm>
            <a:off x="327272" y="1788808"/>
            <a:ext cx="4244724"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El método de reponderación de clases en regresión logística (o cualquier otro modelo de clasificación) se utiliza para corregir el desbalance de clases durante el entrenamiento. En lugar de darle el mismo peso a cada observación, se asignan pesos mayores a las clases minoritarias y menores a las clases mayoritarias.</a:t>
            </a:r>
          </a:p>
        </p:txBody>
      </p:sp>
      <p:pic>
        <p:nvPicPr>
          <p:cNvPr id="2" name="Picture 2" descr="Evaluando el error en los modelos de clasificación - Aprende IA">
            <a:extLst>
              <a:ext uri="{FF2B5EF4-FFF2-40B4-BE49-F238E27FC236}">
                <a16:creationId xmlns:a16="http://schemas.microsoft.com/office/drawing/2014/main" id="{E6E1990F-A6C2-DCE9-9F00-4F4A4A3CE9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4573" y="1909528"/>
            <a:ext cx="414972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8250550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496D6D8F-EE0D-1350-752B-A3E104410F42}"/>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22E2C49C-7888-6BBD-22A0-27B44AC4BE30}"/>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4D06C887-CF77-DB72-EED9-13ADADC3D34B}"/>
              </a:ext>
            </a:extLst>
          </p:cNvPr>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Reponderación</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de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Clases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ACFBB660-F4F7-B777-E4C0-C3E66424DE8F}"/>
              </a:ext>
            </a:extLst>
          </p:cNvPr>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a:extLst>
              <a:ext uri="{FF2B5EF4-FFF2-40B4-BE49-F238E27FC236}">
                <a16:creationId xmlns:a16="http://schemas.microsoft.com/office/drawing/2014/main" id="{29A618F8-49DE-21EE-43EF-4CBE325B7CD8}"/>
              </a:ext>
            </a:extLst>
          </p:cNvPr>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¿Qué hace exactamente la reponderación?</a:t>
            </a:r>
          </a:p>
        </p:txBody>
      </p:sp>
      <p:sp>
        <p:nvSpPr>
          <p:cNvPr id="8" name="Google Shape;136;p27">
            <a:extLst>
              <a:ext uri="{FF2B5EF4-FFF2-40B4-BE49-F238E27FC236}">
                <a16:creationId xmlns:a16="http://schemas.microsoft.com/office/drawing/2014/main" id="{3F6C962D-8FD6-D50F-D3EC-7F89F7BA0CC4}"/>
              </a:ext>
            </a:extLst>
          </p:cNvPr>
          <p:cNvSpPr txBox="1">
            <a:spLocks/>
          </p:cNvSpPr>
          <p:nvPr/>
        </p:nvSpPr>
        <p:spPr>
          <a:xfrm>
            <a:off x="82062" y="503314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3D6DFE63-0E3E-4E52-3AC0-687170076D40}"/>
              </a:ext>
            </a:extLst>
          </p:cNvPr>
          <p:cNvSpPr txBox="1"/>
          <p:nvPr/>
        </p:nvSpPr>
        <p:spPr>
          <a:xfrm>
            <a:off x="327272" y="1788808"/>
            <a:ext cx="3928204"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Durante el entrenamiento, la función de pérdida </a:t>
            </a:r>
            <a:r>
              <a:rPr lang="es-ES" sz="1600" b="1" dirty="0">
                <a:solidFill>
                  <a:srgbClr val="EAFEE8"/>
                </a:solidFill>
                <a:latin typeface="Fira Sans Condensed Light" panose="020B0604020202020204" charset="0"/>
                <a:cs typeface="Times New Roman" panose="02020603050405020304" pitchFamily="18" charset="0"/>
              </a:rPr>
              <a:t>(como la log-</a:t>
            </a:r>
            <a:r>
              <a:rPr lang="es-ES" sz="1600" b="1" dirty="0" err="1">
                <a:solidFill>
                  <a:srgbClr val="EAFEE8"/>
                </a:solidFill>
                <a:latin typeface="Fira Sans Condensed Light" panose="020B0604020202020204" charset="0"/>
                <a:cs typeface="Times New Roman" panose="02020603050405020304" pitchFamily="18" charset="0"/>
              </a:rPr>
              <a:t>loss</a:t>
            </a:r>
            <a:r>
              <a:rPr lang="es-ES" sz="1600" b="1" dirty="0">
                <a:solidFill>
                  <a:srgbClr val="EAFEE8"/>
                </a:solidFill>
                <a:latin typeface="Fira Sans Condensed Light" panose="020B0604020202020204" charset="0"/>
                <a:cs typeface="Times New Roman" panose="02020603050405020304" pitchFamily="18" charset="0"/>
              </a:rPr>
              <a:t>) </a:t>
            </a:r>
            <a:r>
              <a:rPr lang="es-ES" sz="1600" dirty="0">
                <a:solidFill>
                  <a:srgbClr val="EAFEE8"/>
                </a:solidFill>
                <a:latin typeface="Fira Sans Condensed Light" panose="020B0604020202020204" charset="0"/>
                <a:cs typeface="Times New Roman" panose="02020603050405020304" pitchFamily="18" charset="0"/>
              </a:rPr>
              <a:t>se ajusta para que los errores cometidos en la clase minoritaria "pesen más", forzando al modelo a prestarles más atención. Esto se logra multiplicando la pérdida de cada ejemplo por un peso asignado según su clase.</a:t>
            </a:r>
          </a:p>
        </p:txBody>
      </p:sp>
      <p:pic>
        <p:nvPicPr>
          <p:cNvPr id="2" name="Picture 2" descr="Evaluando el error en los modelos de clasificación - Aprende IA">
            <a:extLst>
              <a:ext uri="{FF2B5EF4-FFF2-40B4-BE49-F238E27FC236}">
                <a16:creationId xmlns:a16="http://schemas.microsoft.com/office/drawing/2014/main" id="{8183D083-134D-8CDB-D6B5-5AC2ACFD15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02173" y="1750402"/>
            <a:ext cx="414972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8360865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3976AC77-8A2F-AC75-B58D-C1805050104A}"/>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30E8C574-B72F-6C88-4E31-B9BDC45B2CF1}"/>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95A1D1A5-571E-85A3-EB8E-F01DC6DB9C51}"/>
              </a:ext>
            </a:extLst>
          </p:cNvPr>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Reponderación</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de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Clases</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569574FB-F005-981A-73E2-9740CE16F3C0}"/>
              </a:ext>
            </a:extLst>
          </p:cNvPr>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8" name="Google Shape;136;p27">
            <a:extLst>
              <a:ext uri="{FF2B5EF4-FFF2-40B4-BE49-F238E27FC236}">
                <a16:creationId xmlns:a16="http://schemas.microsoft.com/office/drawing/2014/main" id="{DBEEDCB3-4927-E211-0ABA-9057CA1AE72B}"/>
              </a:ext>
            </a:extLst>
          </p:cNvPr>
          <p:cNvSpPr txBox="1">
            <a:spLocks/>
          </p:cNvSpPr>
          <p:nvPr/>
        </p:nvSpPr>
        <p:spPr>
          <a:xfrm>
            <a:off x="82062" y="503314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3" name="Google Shape;1603;p42">
            <a:extLst>
              <a:ext uri="{FF2B5EF4-FFF2-40B4-BE49-F238E27FC236}">
                <a16:creationId xmlns:a16="http://schemas.microsoft.com/office/drawing/2014/main" id="{CC00D18D-D2B3-CB82-0EF5-2BA2BBA5F3DB}"/>
              </a:ext>
            </a:extLst>
          </p:cNvPr>
          <p:cNvSpPr txBox="1"/>
          <p:nvPr/>
        </p:nvSpPr>
        <p:spPr>
          <a:xfrm>
            <a:off x="373702" y="1899611"/>
            <a:ext cx="8524626"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En un conjunto de datos donde:</a:t>
            </a:r>
          </a:p>
          <a:p>
            <a:pPr algn="just"/>
            <a:r>
              <a:rPr lang="es-ES" sz="1600" b="1" dirty="0">
                <a:solidFill>
                  <a:srgbClr val="EAFEE8"/>
                </a:solidFill>
                <a:latin typeface="Fira Sans Condensed Light" panose="020B0604020202020204" charset="0"/>
                <a:cs typeface="Times New Roman" panose="02020603050405020304" pitchFamily="18" charset="0"/>
              </a:rPr>
              <a:t>Clase 0: 950 muestras</a:t>
            </a:r>
          </a:p>
          <a:p>
            <a:pPr algn="just"/>
            <a:r>
              <a:rPr lang="es-ES" sz="1600" b="1" dirty="0">
                <a:solidFill>
                  <a:srgbClr val="EAFEE8"/>
                </a:solidFill>
                <a:latin typeface="Fira Sans Condensed Light" panose="020B0604020202020204" charset="0"/>
                <a:cs typeface="Times New Roman" panose="02020603050405020304" pitchFamily="18" charset="0"/>
              </a:rPr>
              <a:t>Clase 1: 50 muestras</a:t>
            </a:r>
            <a:endParaRPr lang="es-ES" sz="1600" dirty="0">
              <a:solidFill>
                <a:srgbClr val="EAFEE8"/>
              </a:solidFill>
              <a:latin typeface="Fira Sans Condensed Light" panose="020B0604020202020204" charset="0"/>
              <a:cs typeface="Times New Roman" panose="02020603050405020304" pitchFamily="18" charset="0"/>
            </a:endParaRPr>
          </a:p>
          <a:p>
            <a:pPr algn="just"/>
            <a:r>
              <a:rPr lang="es-ES" sz="1600" dirty="0">
                <a:solidFill>
                  <a:srgbClr val="EAFEE8"/>
                </a:solidFill>
                <a:latin typeface="Fira Sans Condensed Light" panose="020B0604020202020204" charset="0"/>
                <a:cs typeface="Times New Roman" panose="02020603050405020304" pitchFamily="18" charset="0"/>
              </a:rPr>
              <a:t>Esto da una proporción 95% clase 0 y 5% clase 1. Sin reponderación, el modelo podría predecir siempre clase 0 y aún tener 95% de </a:t>
            </a:r>
            <a:r>
              <a:rPr lang="es-ES" sz="1600" dirty="0" err="1">
                <a:solidFill>
                  <a:srgbClr val="EAFEE8"/>
                </a:solidFill>
                <a:latin typeface="Fira Sans Condensed Light" panose="020B0604020202020204" charset="0"/>
                <a:cs typeface="Times New Roman" panose="02020603050405020304" pitchFamily="18" charset="0"/>
              </a:rPr>
              <a:t>accuracy</a:t>
            </a:r>
            <a:r>
              <a:rPr lang="es-ES" sz="1600" dirty="0">
                <a:solidFill>
                  <a:srgbClr val="EAFEE8"/>
                </a:solidFill>
                <a:latin typeface="Fira Sans Condensed Light" panose="020B0604020202020204" charset="0"/>
                <a:cs typeface="Times New Roman" panose="02020603050405020304" pitchFamily="18" charset="0"/>
              </a:rPr>
              <a:t>.</a:t>
            </a:r>
          </a:p>
          <a:p>
            <a:pPr algn="just"/>
            <a:r>
              <a:rPr lang="es-ES" sz="1600" dirty="0">
                <a:solidFill>
                  <a:srgbClr val="EAFEE8"/>
                </a:solidFill>
                <a:latin typeface="Fira Sans Condensed Light" panose="020B0604020202020204" charset="0"/>
                <a:cs typeface="Times New Roman" panose="02020603050405020304" pitchFamily="18" charset="0"/>
              </a:rPr>
              <a:t>Con reponderación, se puede hacer algo como:</a:t>
            </a:r>
          </a:p>
          <a:p>
            <a:pPr algn="just"/>
            <a:r>
              <a:rPr lang="es-ES" sz="1600" b="1" dirty="0">
                <a:solidFill>
                  <a:srgbClr val="EAFEE8"/>
                </a:solidFill>
                <a:latin typeface="Fira Sans Condensed Light" panose="020B0604020202020204" charset="0"/>
                <a:cs typeface="Times New Roman" panose="02020603050405020304" pitchFamily="18" charset="0"/>
              </a:rPr>
              <a:t>Peso para clase 0 = 1</a:t>
            </a:r>
          </a:p>
          <a:p>
            <a:pPr algn="just"/>
            <a:r>
              <a:rPr lang="es-ES" sz="1600" b="1" dirty="0">
                <a:solidFill>
                  <a:srgbClr val="EAFEE8"/>
                </a:solidFill>
                <a:latin typeface="Fira Sans Condensed Light" panose="020B0604020202020204" charset="0"/>
                <a:cs typeface="Times New Roman" panose="02020603050405020304" pitchFamily="18" charset="0"/>
              </a:rPr>
              <a:t>Peso para clase 1 = 950 / 50 = 19</a:t>
            </a:r>
          </a:p>
          <a:p>
            <a:pPr algn="just"/>
            <a:endParaRPr lang="es-ES" sz="1600" dirty="0">
              <a:solidFill>
                <a:srgbClr val="EAFEE8"/>
              </a:solidFill>
              <a:latin typeface="Fira Sans Condensed Light" panose="020B0604020202020204" charset="0"/>
              <a:cs typeface="Times New Roman" panose="02020603050405020304" pitchFamily="18" charset="0"/>
            </a:endParaRPr>
          </a:p>
          <a:p>
            <a:pPr algn="just"/>
            <a:r>
              <a:rPr lang="es-ES" sz="1600" dirty="0">
                <a:solidFill>
                  <a:srgbClr val="EAFEE8"/>
                </a:solidFill>
                <a:latin typeface="Fira Sans Condensed Light" panose="020B0604020202020204" charset="0"/>
                <a:cs typeface="Times New Roman" panose="02020603050405020304" pitchFamily="18" charset="0"/>
              </a:rPr>
              <a:t>Esto significa que cada error en la clase 1 cuenta 19 veces más en la función de pérdida que un error en la clase 0.</a:t>
            </a:r>
          </a:p>
        </p:txBody>
      </p:sp>
      <p:sp>
        <p:nvSpPr>
          <p:cNvPr id="4" name="Google Shape;1603;p42">
            <a:extLst>
              <a:ext uri="{FF2B5EF4-FFF2-40B4-BE49-F238E27FC236}">
                <a16:creationId xmlns:a16="http://schemas.microsoft.com/office/drawing/2014/main" id="{D5F0C7A6-2BFD-4ED6-2D58-4088F658D248}"/>
              </a:ext>
            </a:extLst>
          </p:cNvPr>
          <p:cNvSpPr txBox="1"/>
          <p:nvPr/>
        </p:nvSpPr>
        <p:spPr>
          <a:xfrm>
            <a:off x="373702" y="1582615"/>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Ejemplo</a:t>
            </a:r>
          </a:p>
        </p:txBody>
      </p:sp>
    </p:spTree>
    <p:extLst>
      <p:ext uri="{BB962C8B-B14F-4D97-AF65-F5344CB8AC3E}">
        <p14:creationId xmlns:p14="http://schemas.microsoft.com/office/powerpoint/2010/main" val="31571775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05748076-6F35-43B0-3675-49C801D51AA2}"/>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9031B46C-52D0-64E6-7AD4-A4E41E51A138}"/>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6737FDEB-99E4-E110-4697-6CC4A71455B5}"/>
              </a:ext>
            </a:extLst>
          </p:cNvPr>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Submuestreo</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y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Sobremuestreo</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FB50B170-EC36-F807-8352-854320EC53B9}"/>
              </a:ext>
            </a:extLst>
          </p:cNvPr>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a:extLst>
              <a:ext uri="{FF2B5EF4-FFF2-40B4-BE49-F238E27FC236}">
                <a16:creationId xmlns:a16="http://schemas.microsoft.com/office/drawing/2014/main" id="{68A4AAC7-75CC-9BC9-A165-B0087433CD0C}"/>
              </a:ext>
            </a:extLst>
          </p:cNvPr>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Ejemplo de Submuestreo y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Sobremuestreo</a:t>
            </a:r>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p:txBody>
      </p:sp>
      <p:sp>
        <p:nvSpPr>
          <p:cNvPr id="8" name="Google Shape;136;p27">
            <a:extLst>
              <a:ext uri="{FF2B5EF4-FFF2-40B4-BE49-F238E27FC236}">
                <a16:creationId xmlns:a16="http://schemas.microsoft.com/office/drawing/2014/main" id="{5D019DC1-1EC2-5DB4-8F22-7BE1B762A49D}"/>
              </a:ext>
            </a:extLst>
          </p:cNvPr>
          <p:cNvSpPr txBox="1">
            <a:spLocks/>
          </p:cNvSpPr>
          <p:nvPr/>
        </p:nvSpPr>
        <p:spPr>
          <a:xfrm>
            <a:off x="82062" y="503314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DD8C4DFB-28C2-6CD6-28E3-D6FF3ADB41AD}"/>
              </a:ext>
            </a:extLst>
          </p:cNvPr>
          <p:cNvSpPr txBox="1"/>
          <p:nvPr/>
        </p:nvSpPr>
        <p:spPr>
          <a:xfrm>
            <a:off x="327272" y="1788808"/>
            <a:ext cx="4244724"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Los métodos de submuestreo (</a:t>
            </a:r>
            <a:r>
              <a:rPr lang="es-ES" sz="1600" dirty="0" err="1">
                <a:solidFill>
                  <a:srgbClr val="EAFEE8"/>
                </a:solidFill>
                <a:latin typeface="Fira Sans Condensed Light" panose="020B0604020202020204" charset="0"/>
                <a:cs typeface="Times New Roman" panose="02020603050405020304" pitchFamily="18" charset="0"/>
              </a:rPr>
              <a:t>undersampling</a:t>
            </a:r>
            <a:r>
              <a:rPr lang="es-ES" sz="1600" dirty="0">
                <a:solidFill>
                  <a:srgbClr val="EAFEE8"/>
                </a:solidFill>
                <a:latin typeface="Fira Sans Condensed Light" panose="020B0604020202020204" charset="0"/>
                <a:cs typeface="Times New Roman" panose="02020603050405020304" pitchFamily="18" charset="0"/>
              </a:rPr>
              <a:t>) y </a:t>
            </a:r>
            <a:r>
              <a:rPr lang="es-ES" sz="1600" dirty="0" err="1">
                <a:solidFill>
                  <a:srgbClr val="EAFEE8"/>
                </a:solidFill>
                <a:latin typeface="Fira Sans Condensed Light" panose="020B0604020202020204" charset="0"/>
                <a:cs typeface="Times New Roman" panose="02020603050405020304" pitchFamily="18" charset="0"/>
              </a:rPr>
              <a:t>sobremuestreo</a:t>
            </a:r>
            <a:r>
              <a:rPr lang="es-ES" sz="1600" dirty="0">
                <a:solidFill>
                  <a:srgbClr val="EAFEE8"/>
                </a:solidFill>
                <a:latin typeface="Fira Sans Condensed Light" panose="020B0604020202020204" charset="0"/>
                <a:cs typeface="Times New Roman" panose="02020603050405020304" pitchFamily="18" charset="0"/>
              </a:rPr>
              <a:t> (</a:t>
            </a:r>
            <a:r>
              <a:rPr lang="es-ES" sz="1600" dirty="0" err="1">
                <a:solidFill>
                  <a:srgbClr val="EAFEE8"/>
                </a:solidFill>
                <a:latin typeface="Fira Sans Condensed Light" panose="020B0604020202020204" charset="0"/>
                <a:cs typeface="Times New Roman" panose="02020603050405020304" pitchFamily="18" charset="0"/>
              </a:rPr>
              <a:t>oversampling</a:t>
            </a:r>
            <a:r>
              <a:rPr lang="es-ES" sz="1600" dirty="0">
                <a:solidFill>
                  <a:srgbClr val="EAFEE8"/>
                </a:solidFill>
                <a:latin typeface="Fira Sans Condensed Light" panose="020B0604020202020204" charset="0"/>
                <a:cs typeface="Times New Roman" panose="02020603050405020304" pitchFamily="18" charset="0"/>
              </a:rPr>
              <a:t>) en regresión logística y en general, en cualquier modelo de clasificación, son estrategias para tratar el desbalance de clases antes de entrenar el modelo, </a:t>
            </a:r>
            <a:r>
              <a:rPr lang="es-ES" sz="1600" b="1" dirty="0">
                <a:solidFill>
                  <a:srgbClr val="EAFEE8"/>
                </a:solidFill>
                <a:latin typeface="Fira Sans Condensed Light" panose="020B0604020202020204" charset="0"/>
                <a:cs typeface="Times New Roman" panose="02020603050405020304" pitchFamily="18" charset="0"/>
              </a:rPr>
              <a:t>modificando el conjunto de datos en lugar de cambiar la función de pérdida</a:t>
            </a:r>
            <a:r>
              <a:rPr lang="es-ES" sz="1600" dirty="0">
                <a:solidFill>
                  <a:srgbClr val="EAFEE8"/>
                </a:solidFill>
                <a:latin typeface="Fira Sans Condensed Light" panose="020B0604020202020204" charset="0"/>
                <a:cs typeface="Times New Roman" panose="02020603050405020304" pitchFamily="18" charset="0"/>
              </a:rPr>
              <a:t> (como hace la reponderación).</a:t>
            </a:r>
          </a:p>
        </p:txBody>
      </p:sp>
      <p:pic>
        <p:nvPicPr>
          <p:cNvPr id="2" name="Picture 2" descr="Evaluando el error en los modelos de clasificación - Aprende IA">
            <a:extLst>
              <a:ext uri="{FF2B5EF4-FFF2-40B4-BE49-F238E27FC236}">
                <a16:creationId xmlns:a16="http://schemas.microsoft.com/office/drawing/2014/main" id="{3486E962-7F87-2ADD-B36E-90AB701D69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4573" y="1909528"/>
            <a:ext cx="4149725" cy="25717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65262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1B4C648C-3049-1E4C-E0B1-BAC8A302F0CB}"/>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5120037D-0EC7-7C47-43CE-F8990B59D827}"/>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5730847E-CC5D-0745-AEFA-57ADE80E859B}"/>
              </a:ext>
            </a:extLst>
          </p:cNvPr>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Submuestreo</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y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Sobremuestreo</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9F6E03F1-B645-B224-BF89-18D45ACF06F0}"/>
              </a:ext>
            </a:extLst>
          </p:cNvPr>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a:extLst>
              <a:ext uri="{FF2B5EF4-FFF2-40B4-BE49-F238E27FC236}">
                <a16:creationId xmlns:a16="http://schemas.microsoft.com/office/drawing/2014/main" id="{A81CEB36-FAA7-0C03-3A51-52B3BBFA6713}"/>
              </a:ext>
            </a:extLst>
          </p:cNvPr>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Ejemplo de Submuestreo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undersampling</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a:t>
            </a:r>
          </a:p>
        </p:txBody>
      </p:sp>
      <p:sp>
        <p:nvSpPr>
          <p:cNvPr id="8" name="Google Shape;136;p27">
            <a:extLst>
              <a:ext uri="{FF2B5EF4-FFF2-40B4-BE49-F238E27FC236}">
                <a16:creationId xmlns:a16="http://schemas.microsoft.com/office/drawing/2014/main" id="{CCA446DE-F808-C9C2-F3C6-E00F7FF8813E}"/>
              </a:ext>
            </a:extLst>
          </p:cNvPr>
          <p:cNvSpPr txBox="1">
            <a:spLocks/>
          </p:cNvSpPr>
          <p:nvPr/>
        </p:nvSpPr>
        <p:spPr>
          <a:xfrm>
            <a:off x="82062" y="503314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E78BFE9D-99C4-1C4A-40C9-836B95F28B4C}"/>
              </a:ext>
            </a:extLst>
          </p:cNvPr>
          <p:cNvSpPr txBox="1"/>
          <p:nvPr/>
        </p:nvSpPr>
        <p:spPr>
          <a:xfrm>
            <a:off x="327271" y="1788808"/>
            <a:ext cx="8711219"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Este método reduce el número de muestras de la clase mayoritaria para igualarlo al de la clase minoritaria.</a:t>
            </a:r>
          </a:p>
          <a:p>
            <a:pPr algn="just"/>
            <a:r>
              <a:rPr lang="es-ES" sz="1600" dirty="0">
                <a:solidFill>
                  <a:srgbClr val="EAFEE8"/>
                </a:solidFill>
                <a:latin typeface="Fira Sans Condensed Light" panose="020B0604020202020204" charset="0"/>
                <a:cs typeface="Times New Roman" panose="02020603050405020304" pitchFamily="18" charset="0"/>
              </a:rPr>
              <a:t>Ejemplo:</a:t>
            </a:r>
          </a:p>
          <a:p>
            <a:pPr algn="just"/>
            <a:r>
              <a:rPr lang="es-ES" sz="1600" b="1" dirty="0">
                <a:solidFill>
                  <a:srgbClr val="EAFEE8"/>
                </a:solidFill>
                <a:latin typeface="Fira Sans Condensed Light" panose="020B0604020202020204" charset="0"/>
                <a:cs typeface="Times New Roman" panose="02020603050405020304" pitchFamily="18" charset="0"/>
              </a:rPr>
              <a:t>Clase 0 (mayoritaria): 950 muestras</a:t>
            </a:r>
          </a:p>
          <a:p>
            <a:pPr algn="just"/>
            <a:r>
              <a:rPr lang="es-ES" sz="1600" b="1" dirty="0">
                <a:solidFill>
                  <a:srgbClr val="EAFEE8"/>
                </a:solidFill>
                <a:latin typeface="Fira Sans Condensed Light" panose="020B0604020202020204" charset="0"/>
                <a:cs typeface="Times New Roman" panose="02020603050405020304" pitchFamily="18" charset="0"/>
              </a:rPr>
              <a:t>Clase 1 (minoritaria): 50 muestras</a:t>
            </a:r>
          </a:p>
          <a:p>
            <a:pPr algn="just"/>
            <a:endParaRPr lang="es-ES" sz="1600" b="1" dirty="0">
              <a:solidFill>
                <a:srgbClr val="EAFEE8"/>
              </a:solidFill>
              <a:latin typeface="Fira Sans Condensed Light" panose="020B0604020202020204" charset="0"/>
              <a:cs typeface="Times New Roman" panose="02020603050405020304" pitchFamily="18" charset="0"/>
            </a:endParaRPr>
          </a:p>
          <a:p>
            <a:pPr algn="just"/>
            <a:r>
              <a:rPr lang="es-ES" sz="1600" dirty="0">
                <a:solidFill>
                  <a:srgbClr val="EAFEE8"/>
                </a:solidFill>
                <a:latin typeface="Fira Sans Condensed Light" panose="020B0604020202020204" charset="0"/>
                <a:cs typeface="Times New Roman" panose="02020603050405020304" pitchFamily="18" charset="0"/>
              </a:rPr>
              <a:t>El submuestreo podría reducir la clase 0 a solo 50 muestras, obteniendo un conjunto balanceado de 100 muestras.</a:t>
            </a:r>
          </a:p>
          <a:p>
            <a:pPr algn="just"/>
            <a:r>
              <a:rPr lang="es-ES" sz="1600" dirty="0">
                <a:solidFill>
                  <a:srgbClr val="1AC408"/>
                </a:solidFill>
                <a:latin typeface="Fira Sans Condensed Light" panose="020B0604020202020204" charset="0"/>
                <a:cs typeface="Times New Roman" panose="02020603050405020304" pitchFamily="18" charset="0"/>
              </a:rPr>
              <a:t>Ventajas: </a:t>
            </a:r>
            <a:r>
              <a:rPr lang="es-ES" sz="1600" dirty="0">
                <a:solidFill>
                  <a:srgbClr val="EAFEE8"/>
                </a:solidFill>
                <a:latin typeface="Fira Sans Condensed Light" panose="020B0604020202020204" charset="0"/>
                <a:cs typeface="Times New Roman" panose="02020603050405020304" pitchFamily="18" charset="0"/>
              </a:rPr>
              <a:t>Rápido y fácil. Reduce el tiempo de entrenamiento.</a:t>
            </a:r>
          </a:p>
          <a:p>
            <a:pPr algn="just"/>
            <a:r>
              <a:rPr lang="es-ES" sz="1600" dirty="0">
                <a:solidFill>
                  <a:srgbClr val="FF0000"/>
                </a:solidFill>
                <a:latin typeface="Fira Sans Condensed Light" panose="020B0604020202020204" charset="0"/>
                <a:cs typeface="Times New Roman" panose="02020603050405020304" pitchFamily="18" charset="0"/>
              </a:rPr>
              <a:t>Desventajas</a:t>
            </a:r>
            <a:r>
              <a:rPr lang="es-ES" sz="1600" dirty="0">
                <a:solidFill>
                  <a:srgbClr val="EAFEE8"/>
                </a:solidFill>
                <a:latin typeface="Fira Sans Condensed Light" panose="020B0604020202020204" charset="0"/>
                <a:cs typeface="Times New Roman" panose="02020603050405020304" pitchFamily="18" charset="0"/>
              </a:rPr>
              <a:t>: Puede eliminar información útil de la clase mayoritaria. Riesgo de </a:t>
            </a:r>
            <a:r>
              <a:rPr lang="es-ES" sz="1600" dirty="0" err="1">
                <a:solidFill>
                  <a:srgbClr val="EAFEE8"/>
                </a:solidFill>
                <a:latin typeface="Fira Sans Condensed Light" panose="020B0604020202020204" charset="0"/>
                <a:cs typeface="Times New Roman" panose="02020603050405020304" pitchFamily="18" charset="0"/>
              </a:rPr>
              <a:t>subajuste</a:t>
            </a:r>
            <a:r>
              <a:rPr lang="es-ES" sz="1600" dirty="0">
                <a:solidFill>
                  <a:srgbClr val="EAFEE8"/>
                </a:solidFill>
                <a:latin typeface="Fira Sans Condensed Light" panose="020B0604020202020204" charset="0"/>
                <a:cs typeface="Times New Roman" panose="02020603050405020304" pitchFamily="18" charset="0"/>
              </a:rPr>
              <a:t> (</a:t>
            </a:r>
            <a:r>
              <a:rPr lang="es-ES" sz="1600" dirty="0" err="1">
                <a:solidFill>
                  <a:srgbClr val="EAFEE8"/>
                </a:solidFill>
                <a:latin typeface="Fira Sans Condensed Light" panose="020B0604020202020204" charset="0"/>
                <a:cs typeface="Times New Roman" panose="02020603050405020304" pitchFamily="18" charset="0"/>
              </a:rPr>
              <a:t>underfitting</a:t>
            </a:r>
            <a:r>
              <a:rPr lang="es-ES" sz="1600" dirty="0">
                <a:solidFill>
                  <a:srgbClr val="EAFEE8"/>
                </a:solidFill>
                <a:latin typeface="Fira Sans Condensed Light" panose="020B0604020202020204" charset="0"/>
                <a:cs typeface="Times New Roman" panose="02020603050405020304" pitchFamily="18" charset="0"/>
              </a:rPr>
              <a:t>), especialmente si los datos son escasos.</a:t>
            </a:r>
          </a:p>
        </p:txBody>
      </p:sp>
    </p:spTree>
    <p:extLst>
      <p:ext uri="{BB962C8B-B14F-4D97-AF65-F5344CB8AC3E}">
        <p14:creationId xmlns:p14="http://schemas.microsoft.com/office/powerpoint/2010/main" val="116418953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698">
          <a:extLst>
            <a:ext uri="{FF2B5EF4-FFF2-40B4-BE49-F238E27FC236}">
              <a16:creationId xmlns:a16="http://schemas.microsoft.com/office/drawing/2014/main" id="{F3C68D52-9132-53E7-8A15-791FD3C8D406}"/>
            </a:ext>
          </a:extLst>
        </p:cNvPr>
        <p:cNvGrpSpPr/>
        <p:nvPr/>
      </p:nvGrpSpPr>
      <p:grpSpPr>
        <a:xfrm>
          <a:off x="0" y="0"/>
          <a:ext cx="0" cy="0"/>
          <a:chOff x="0" y="0"/>
          <a:chExt cx="0" cy="0"/>
        </a:xfrm>
      </p:grpSpPr>
      <p:pic>
        <p:nvPicPr>
          <p:cNvPr id="48" name="Picture 4" descr="The Learning Gate | Tec de Monterrey">
            <a:extLst>
              <a:ext uri="{FF2B5EF4-FFF2-40B4-BE49-F238E27FC236}">
                <a16:creationId xmlns:a16="http://schemas.microsoft.com/office/drawing/2014/main" id="{A2011EEA-15C2-A2F5-2F09-F16C8A3469FB}"/>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a:extLst>
              <a:ext uri="{FF2B5EF4-FFF2-40B4-BE49-F238E27FC236}">
                <a16:creationId xmlns:a16="http://schemas.microsoft.com/office/drawing/2014/main" id="{FB51D096-9B4A-00BC-0EAB-836CFC72A6B7}"/>
              </a:ext>
            </a:extLst>
          </p:cNvPr>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a:t>
            </a:r>
            <a:r>
              <a:rPr lang="es-ES" sz="3000" b="1" dirty="0">
                <a:solidFill>
                  <a:srgbClr val="F3F3F3"/>
                </a:solidFill>
                <a:latin typeface="Rajdhani"/>
                <a:ea typeface="Rajdhani"/>
                <a:cs typeface="Rajdhani"/>
                <a:sym typeface="Rajdhani"/>
              </a:rPr>
              <a:t>Logística</a:t>
            </a:r>
            <a:endPar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Submuestreo</a:t>
            </a: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 y </a:t>
            </a:r>
            <a:r>
              <a:rPr kumimoji="0" lang="en-US" sz="3000" b="1" i="0" u="none" strike="noStrike" kern="0" cap="none" spc="0" normalizeH="0" baseline="0" noProof="0" dirty="0" err="1">
                <a:ln>
                  <a:noFill/>
                </a:ln>
                <a:solidFill>
                  <a:schemeClr val="bg1">
                    <a:lumMod val="60000"/>
                    <a:lumOff val="40000"/>
                  </a:schemeClr>
                </a:solidFill>
                <a:effectLst/>
                <a:uLnTx/>
                <a:uFillTx/>
                <a:latin typeface="Rajdhani"/>
                <a:ea typeface="Rajdhani"/>
                <a:cs typeface="Rajdhani"/>
                <a:sym typeface="Rajdhani"/>
              </a:rPr>
              <a:t>Sobremuestreo</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a:extLst>
              <a:ext uri="{FF2B5EF4-FFF2-40B4-BE49-F238E27FC236}">
                <a16:creationId xmlns:a16="http://schemas.microsoft.com/office/drawing/2014/main" id="{159C47E6-C932-6782-2D34-746DED714770}"/>
              </a:ext>
            </a:extLst>
          </p:cNvPr>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a:extLst>
              <a:ext uri="{FF2B5EF4-FFF2-40B4-BE49-F238E27FC236}">
                <a16:creationId xmlns:a16="http://schemas.microsoft.com/office/drawing/2014/main" id="{44B3D5A3-3837-4FCE-1000-AADF1856BBA7}"/>
              </a:ext>
            </a:extLst>
          </p:cNvPr>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Ejemplo de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Sobremuestreo</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oversampling</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a:t>
            </a:r>
          </a:p>
        </p:txBody>
      </p:sp>
      <p:sp>
        <p:nvSpPr>
          <p:cNvPr id="8" name="Google Shape;136;p27">
            <a:extLst>
              <a:ext uri="{FF2B5EF4-FFF2-40B4-BE49-F238E27FC236}">
                <a16:creationId xmlns:a16="http://schemas.microsoft.com/office/drawing/2014/main" id="{61BF2AA4-B400-54EB-C1C2-4858E044532F}"/>
              </a:ext>
            </a:extLst>
          </p:cNvPr>
          <p:cNvSpPr txBox="1">
            <a:spLocks/>
          </p:cNvSpPr>
          <p:nvPr/>
        </p:nvSpPr>
        <p:spPr>
          <a:xfrm>
            <a:off x="82062" y="503314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B7112E40-4C4B-FD5C-F17E-63EB04FE3987}"/>
              </a:ext>
            </a:extLst>
          </p:cNvPr>
          <p:cNvSpPr txBox="1"/>
          <p:nvPr/>
        </p:nvSpPr>
        <p:spPr>
          <a:xfrm>
            <a:off x="327271" y="1788808"/>
            <a:ext cx="8711219" cy="1247469"/>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Este método aumenta la cantidad de muestras de la clase minoritaria para igualarla con la mayoritaria.</a:t>
            </a:r>
          </a:p>
          <a:p>
            <a:pPr algn="just"/>
            <a:r>
              <a:rPr lang="es-ES" sz="1600" dirty="0">
                <a:solidFill>
                  <a:srgbClr val="EAFEE8"/>
                </a:solidFill>
                <a:latin typeface="Fira Sans Condensed Light" panose="020B0604020202020204" charset="0"/>
                <a:cs typeface="Times New Roman" panose="02020603050405020304" pitchFamily="18" charset="0"/>
              </a:rPr>
              <a:t>Ejemplo:</a:t>
            </a:r>
          </a:p>
          <a:p>
            <a:pPr algn="just"/>
            <a:r>
              <a:rPr lang="es-ES" sz="1600" dirty="0">
                <a:solidFill>
                  <a:srgbClr val="EAFEE8"/>
                </a:solidFill>
                <a:latin typeface="Fira Sans Condensed Light" panose="020B0604020202020204" charset="0"/>
                <a:cs typeface="Times New Roman" panose="02020603050405020304" pitchFamily="18" charset="0"/>
              </a:rPr>
              <a:t>Clase 0: 950 muestras</a:t>
            </a:r>
          </a:p>
          <a:p>
            <a:pPr algn="just"/>
            <a:r>
              <a:rPr lang="es-ES" sz="1600" dirty="0">
                <a:solidFill>
                  <a:srgbClr val="EAFEE8"/>
                </a:solidFill>
                <a:latin typeface="Fira Sans Condensed Light" panose="020B0604020202020204" charset="0"/>
                <a:cs typeface="Times New Roman" panose="02020603050405020304" pitchFamily="18" charset="0"/>
              </a:rPr>
              <a:t>Clase 1: 50 muestras</a:t>
            </a:r>
          </a:p>
          <a:p>
            <a:pPr algn="just"/>
            <a:r>
              <a:rPr lang="es-ES" sz="1600" dirty="0">
                <a:solidFill>
                  <a:srgbClr val="EAFEE8"/>
                </a:solidFill>
                <a:latin typeface="Fira Sans Condensed Light" panose="020B0604020202020204" charset="0"/>
                <a:cs typeface="Times New Roman" panose="02020603050405020304" pitchFamily="18" charset="0"/>
              </a:rPr>
              <a:t>Se replican (o sintetizan) ejemplos de la clase 1 hasta tener 950 muestras de cada clase.</a:t>
            </a:r>
          </a:p>
          <a:p>
            <a:pPr algn="just"/>
            <a:r>
              <a:rPr lang="es-ES" sz="1600" dirty="0">
                <a:solidFill>
                  <a:srgbClr val="EAFEE8"/>
                </a:solidFill>
                <a:latin typeface="Fira Sans Condensed Light" panose="020B0604020202020204" charset="0"/>
                <a:cs typeface="Times New Roman" panose="02020603050405020304" pitchFamily="18" charset="0"/>
              </a:rPr>
              <a:t>Formas comunes:</a:t>
            </a:r>
          </a:p>
          <a:p>
            <a:pPr algn="just"/>
            <a:r>
              <a:rPr lang="es-ES" sz="1600" dirty="0">
                <a:solidFill>
                  <a:srgbClr val="EAFEE8"/>
                </a:solidFill>
                <a:latin typeface="Fira Sans Condensed Light" panose="020B0604020202020204" charset="0"/>
                <a:cs typeface="Times New Roman" panose="02020603050405020304" pitchFamily="18" charset="0"/>
              </a:rPr>
              <a:t>Replicación simple de ejemplos (riesgo de sobreajuste).</a:t>
            </a:r>
          </a:p>
          <a:p>
            <a:pPr algn="just"/>
            <a:r>
              <a:rPr lang="es-ES" sz="1600" dirty="0">
                <a:solidFill>
                  <a:srgbClr val="EAFEE8"/>
                </a:solidFill>
                <a:latin typeface="Fira Sans Condensed Light" panose="020B0604020202020204" charset="0"/>
                <a:cs typeface="Times New Roman" panose="02020603050405020304" pitchFamily="18" charset="0"/>
              </a:rPr>
              <a:t>SMOTE (</a:t>
            </a:r>
            <a:r>
              <a:rPr lang="es-ES" sz="1600" dirty="0" err="1">
                <a:solidFill>
                  <a:srgbClr val="EAFEE8"/>
                </a:solidFill>
                <a:latin typeface="Fira Sans Condensed Light" panose="020B0604020202020204" charset="0"/>
                <a:cs typeface="Times New Roman" panose="02020603050405020304" pitchFamily="18" charset="0"/>
              </a:rPr>
              <a:t>Synthetic</a:t>
            </a:r>
            <a:r>
              <a:rPr lang="es-ES" sz="1600" dirty="0">
                <a:solidFill>
                  <a:srgbClr val="EAFEE8"/>
                </a:solidFill>
                <a:latin typeface="Fira Sans Condensed Light" panose="020B0604020202020204" charset="0"/>
                <a:cs typeface="Times New Roman" panose="02020603050405020304" pitchFamily="18" charset="0"/>
              </a:rPr>
              <a:t> </a:t>
            </a:r>
            <a:r>
              <a:rPr lang="es-ES" sz="1600" dirty="0" err="1">
                <a:solidFill>
                  <a:srgbClr val="EAFEE8"/>
                </a:solidFill>
                <a:latin typeface="Fira Sans Condensed Light" panose="020B0604020202020204" charset="0"/>
                <a:cs typeface="Times New Roman" panose="02020603050405020304" pitchFamily="18" charset="0"/>
              </a:rPr>
              <a:t>Minority</a:t>
            </a:r>
            <a:r>
              <a:rPr lang="es-ES" sz="1600" dirty="0">
                <a:solidFill>
                  <a:srgbClr val="EAFEE8"/>
                </a:solidFill>
                <a:latin typeface="Fira Sans Condensed Light" panose="020B0604020202020204" charset="0"/>
                <a:cs typeface="Times New Roman" panose="02020603050405020304" pitchFamily="18" charset="0"/>
              </a:rPr>
              <a:t> </a:t>
            </a:r>
            <a:r>
              <a:rPr lang="es-ES" sz="1600" dirty="0" err="1">
                <a:solidFill>
                  <a:srgbClr val="EAFEE8"/>
                </a:solidFill>
                <a:latin typeface="Fira Sans Condensed Light" panose="020B0604020202020204" charset="0"/>
                <a:cs typeface="Times New Roman" panose="02020603050405020304" pitchFamily="18" charset="0"/>
              </a:rPr>
              <a:t>Over-sampling</a:t>
            </a:r>
            <a:r>
              <a:rPr lang="es-ES" sz="1600" dirty="0">
                <a:solidFill>
                  <a:srgbClr val="EAFEE8"/>
                </a:solidFill>
                <a:latin typeface="Fira Sans Condensed Light" panose="020B0604020202020204" charset="0"/>
                <a:cs typeface="Times New Roman" panose="02020603050405020304" pitchFamily="18" charset="0"/>
              </a:rPr>
              <a:t> </a:t>
            </a:r>
            <a:r>
              <a:rPr lang="es-ES" sz="1600" dirty="0" err="1">
                <a:solidFill>
                  <a:srgbClr val="EAFEE8"/>
                </a:solidFill>
                <a:latin typeface="Fira Sans Condensed Light" panose="020B0604020202020204" charset="0"/>
                <a:cs typeface="Times New Roman" panose="02020603050405020304" pitchFamily="18" charset="0"/>
              </a:rPr>
              <a:t>Technique</a:t>
            </a:r>
            <a:r>
              <a:rPr lang="es-ES" sz="1600" dirty="0">
                <a:solidFill>
                  <a:srgbClr val="EAFEE8"/>
                </a:solidFill>
                <a:latin typeface="Fira Sans Condensed Light" panose="020B0604020202020204" charset="0"/>
                <a:cs typeface="Times New Roman" panose="02020603050405020304" pitchFamily="18" charset="0"/>
              </a:rPr>
              <a:t>): genera ejemplos sintéticos basados en los existentes.</a:t>
            </a:r>
          </a:p>
          <a:p>
            <a:pPr algn="just"/>
            <a:r>
              <a:rPr lang="es-ES" sz="1600" dirty="0">
                <a:solidFill>
                  <a:srgbClr val="1AC408"/>
                </a:solidFill>
                <a:latin typeface="Fira Sans Condensed Light" panose="020B0604020202020204" charset="0"/>
                <a:cs typeface="Times New Roman" panose="02020603050405020304" pitchFamily="18" charset="0"/>
              </a:rPr>
              <a:t>Ventajas: </a:t>
            </a:r>
            <a:r>
              <a:rPr lang="es-ES" sz="1600" dirty="0">
                <a:solidFill>
                  <a:srgbClr val="EAFEE8"/>
                </a:solidFill>
                <a:latin typeface="Fira Sans Condensed Light" panose="020B0604020202020204" charset="0"/>
                <a:cs typeface="Times New Roman" panose="02020603050405020304" pitchFamily="18" charset="0"/>
              </a:rPr>
              <a:t>Utiliza toda la información disponible de la clase </a:t>
            </a:r>
            <a:r>
              <a:rPr lang="es-ES" sz="1600" dirty="0" err="1">
                <a:solidFill>
                  <a:srgbClr val="EAFEE8"/>
                </a:solidFill>
                <a:latin typeface="Fira Sans Condensed Light" panose="020B0604020202020204" charset="0"/>
                <a:cs typeface="Times New Roman" panose="02020603050405020304" pitchFamily="18" charset="0"/>
              </a:rPr>
              <a:t>mayoritaria.Mejora</a:t>
            </a:r>
            <a:r>
              <a:rPr lang="es-ES" sz="1600" dirty="0">
                <a:solidFill>
                  <a:srgbClr val="EAFEE8"/>
                </a:solidFill>
                <a:latin typeface="Fira Sans Condensed Light" panose="020B0604020202020204" charset="0"/>
                <a:cs typeface="Times New Roman" panose="02020603050405020304" pitchFamily="18" charset="0"/>
              </a:rPr>
              <a:t> la detección de la clase minoritaria.</a:t>
            </a:r>
          </a:p>
          <a:p>
            <a:pPr algn="just"/>
            <a:r>
              <a:rPr lang="es-ES" sz="1600" dirty="0">
                <a:solidFill>
                  <a:srgbClr val="FF0000"/>
                </a:solidFill>
                <a:latin typeface="Fira Sans Condensed Light" panose="020B0604020202020204" charset="0"/>
                <a:cs typeface="Times New Roman" panose="02020603050405020304" pitchFamily="18" charset="0"/>
              </a:rPr>
              <a:t>Desventajas: </a:t>
            </a:r>
            <a:r>
              <a:rPr lang="es-ES" sz="1600" dirty="0">
                <a:solidFill>
                  <a:srgbClr val="EAFEE8"/>
                </a:solidFill>
                <a:latin typeface="Fira Sans Condensed Light" panose="020B0604020202020204" charset="0"/>
                <a:cs typeface="Times New Roman" panose="02020603050405020304" pitchFamily="18" charset="0"/>
              </a:rPr>
              <a:t>Mayor tiempo de entrenamiento. Riesgo de sobreajuste si se replica demasiado.</a:t>
            </a:r>
          </a:p>
        </p:txBody>
      </p:sp>
    </p:spTree>
    <p:extLst>
      <p:ext uri="{BB962C8B-B14F-4D97-AF65-F5344CB8AC3E}">
        <p14:creationId xmlns:p14="http://schemas.microsoft.com/office/powerpoint/2010/main" val="149297699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768707"/>
            <a:ext cx="6898578" cy="572700"/>
          </a:xfrm>
          <a:prstGeom prst="rect">
            <a:avLst/>
          </a:prstGeom>
          <a:noFill/>
          <a:ln>
            <a:noFill/>
          </a:ln>
        </p:spPr>
        <p:txBody>
          <a:bodyPr spcFirstLastPara="1" wrap="square" lIns="91425" tIns="91425" rIns="91425" bIns="91425" anchor="t" anchorCtr="0">
            <a:noAutofit/>
          </a:bodyPr>
          <a:lstStyle/>
          <a:p>
            <a:pPr>
              <a:buClr>
                <a:srgbClr val="F3F3F3"/>
              </a:buClr>
              <a:buSzPts val="3000"/>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3</a:t>
            </a:r>
            <a:r>
              <a:rPr lang="en-US" sz="3000" b="1" dirty="0">
                <a:solidFill>
                  <a:schemeClr val="tx2"/>
                </a:solidFill>
                <a:latin typeface="Rajdhani"/>
                <a:ea typeface="Rajdhani"/>
                <a:cs typeface="Rajdhani"/>
                <a:sym typeface="Rajdhani"/>
              </a:rPr>
              <a:t> </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r>
              <a:rPr lang="en-US" sz="3000" b="1" dirty="0" err="1">
                <a:solidFill>
                  <a:srgbClr val="F3F3F3"/>
                </a:solidFill>
                <a:latin typeface="Rajdhani"/>
                <a:ea typeface="Rajdhani"/>
                <a:cs typeface="Rajdhani"/>
                <a:sym typeface="Rajdhani"/>
              </a:rPr>
              <a:t>Regresión</a:t>
            </a:r>
            <a:r>
              <a:rPr lang="en-US" sz="3000" b="1" dirty="0">
                <a:solidFill>
                  <a:srgbClr val="F3F3F3"/>
                </a:solidFill>
                <a:latin typeface="Rajdhani"/>
                <a:ea typeface="Rajdhani"/>
                <a:cs typeface="Rajdhani"/>
                <a:sym typeface="Rajdhani"/>
              </a:rPr>
              <a:t> </a:t>
            </a:r>
            <a:r>
              <a:rPr lang="en-US" sz="3000" b="1" dirty="0" err="1">
                <a:solidFill>
                  <a:srgbClr val="F3F3F3"/>
                </a:solidFill>
                <a:latin typeface="Rajdhani"/>
                <a:ea typeface="Rajdhani"/>
                <a:cs typeface="Rajdhani"/>
                <a:sym typeface="Rajdhani"/>
              </a:rPr>
              <a:t>Logística</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11709" y="1183858"/>
            <a:ext cx="8662473" cy="3602083"/>
          </a:xfrm>
          <a:prstGeom prst="rect">
            <a:avLst/>
          </a:prstGeom>
          <a:noFill/>
          <a:ln>
            <a:noFill/>
          </a:ln>
        </p:spPr>
        <p:txBody>
          <a:bodyPr spcFirstLastPara="1" wrap="square" lIns="91425" tIns="182875" rIns="91425" bIns="0" anchor="t" anchorCtr="0">
            <a:noAutofit/>
          </a:bodyPr>
          <a:lstStyle/>
          <a:p>
            <a:pPr lvl="1"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Crear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Regresión</a:t>
            </a:r>
            <a:r>
              <a:rPr lang="en-US" sz="1600" b="1" dirty="0">
                <a:solidFill>
                  <a:schemeClr val="tx2"/>
                </a:solidFill>
                <a:latin typeface="Fira Sans Condensed Light" panose="020B0604020202020204" charset="0"/>
                <a:cs typeface="Times New Roman" panose="02020603050405020304" pitchFamily="18" charset="0"/>
              </a:rPr>
              <a:t> No Lineal</a:t>
            </a:r>
          </a:p>
          <a:p>
            <a:pPr lvl="1"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a:t>
            </a:r>
            <a:r>
              <a:rPr lang="en-US" sz="16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el archivo .</a:t>
            </a:r>
            <a:r>
              <a:rPr lang="es-ES" sz="1600" b="1" dirty="0" err="1">
                <a:solidFill>
                  <a:schemeClr val="tx2"/>
                </a:solidFill>
                <a:latin typeface="Fira Sans Condensed Light" panose="020B0604020202020204" charset="0"/>
                <a:cs typeface="Times New Roman" panose="02020603050405020304" pitchFamily="18" charset="0"/>
              </a:rPr>
              <a:t>csv</a:t>
            </a:r>
            <a:r>
              <a:rPr lang="es-ES" sz="1600" b="1" dirty="0">
                <a:solidFill>
                  <a:schemeClr val="tx2"/>
                </a:solidFill>
                <a:latin typeface="Fira Sans Condensed Light" panose="020B0604020202020204" charset="0"/>
                <a:cs typeface="Times New Roman" panose="02020603050405020304" pitchFamily="18" charset="0"/>
              </a:rPr>
              <a:t> la ciudad de su elección (A partir de las bases de datos listings.csv.gz), ingresar a: </a:t>
            </a:r>
            <a:r>
              <a:rPr lang="es-ES" sz="1600" b="1" dirty="0">
                <a:solidFill>
                  <a:schemeClr val="tx2"/>
                </a:solidFill>
                <a:latin typeface="Fira Sans Condensed Light" panose="020B0604020202020204" charset="0"/>
                <a:cs typeface="Times New Roman" panose="02020603050405020304" pitchFamily="18" charset="0"/>
                <a:hlinkClick r:id="rId4"/>
              </a:rPr>
              <a:t>http://insideairbnb.com/get-the-data/</a:t>
            </a:r>
            <a:endParaRPr lang="es-ES" sz="1600" b="1" dirty="0">
              <a:solidFill>
                <a:schemeClr val="tx2"/>
              </a:solidFill>
              <a:latin typeface="Fira Sans Condensed Light" panose="020B0604020202020204" charset="0"/>
              <a:cs typeface="Times New Roman" panose="02020603050405020304" pitchFamily="18" charset="0"/>
            </a:endParaRPr>
          </a:p>
          <a:p>
            <a:pPr lvl="1"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lvl="1"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Analizar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10 casos de correlación logística que existe entre diferentes variables de nuestra base de datos, aplicando la herramienta de  </a:t>
            </a:r>
            <a:r>
              <a:rPr lang="es-ES" sz="1600" b="1" dirty="0">
                <a:solidFill>
                  <a:srgbClr val="EAFEE8"/>
                </a:solidFill>
                <a:latin typeface="Fira Sans Condensed Light" panose="020B0604020202020204" charset="0"/>
                <a:cs typeface="Times New Roman" panose="02020603050405020304" pitchFamily="18" charset="0"/>
              </a:rPr>
              <a:t>“Regresión Logística”</a:t>
            </a:r>
          </a:p>
          <a:p>
            <a:pPr lvl="1" algn="just"/>
            <a:endParaRPr lang="es-ES" sz="1600" b="1" dirty="0">
              <a:solidFill>
                <a:srgbClr val="EAFEE8"/>
              </a:solidFill>
              <a:latin typeface="Fira Sans Condensed Light" panose="020B0604020202020204" charset="0"/>
              <a:cs typeface="Times New Roman" panose="02020603050405020304" pitchFamily="18" charset="0"/>
            </a:endParaRPr>
          </a:p>
          <a:p>
            <a:pPr lvl="1" algn="just"/>
            <a:r>
              <a:rPr lang="es-ES" sz="1600" b="1" dirty="0">
                <a:solidFill>
                  <a:schemeClr val="tx2"/>
                </a:solidFill>
                <a:latin typeface="Fira Sans Condensed Light" panose="020B0604020202020204" charset="0"/>
                <a:cs typeface="Times New Roman" panose="02020603050405020304" pitchFamily="18" charset="0"/>
              </a:rPr>
              <a:t>4.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el ajuste de correlación logística que existe entre las variables dicotómicas de nuestra base de </a:t>
            </a:r>
            <a:r>
              <a:rPr lang="es-ES" sz="1600">
                <a:solidFill>
                  <a:schemeClr val="bg1">
                    <a:lumMod val="60000"/>
                    <a:lumOff val="40000"/>
                  </a:schemeClr>
                </a:solidFill>
                <a:latin typeface="Fira Sans Condensed Light" panose="020B0604020202020204" charset="0"/>
                <a:cs typeface="Times New Roman" panose="02020603050405020304" pitchFamily="18" charset="0"/>
              </a:rPr>
              <a:t>datos (</a:t>
            </a:r>
            <a:r>
              <a:rPr lang="es-ES" sz="1600" b="1">
                <a:solidFill>
                  <a:schemeClr val="tx2"/>
                </a:solidFill>
                <a:latin typeface="Fira Sans Condensed Light" panose="020B0604020202020204" charset="0"/>
                <a:cs typeface="Times New Roman" panose="02020603050405020304" pitchFamily="18" charset="0"/>
              </a:rPr>
              <a:t>3 </a:t>
            </a:r>
            <a:r>
              <a:rPr lang="es-ES" sz="1600" b="1" dirty="0">
                <a:solidFill>
                  <a:schemeClr val="tx2"/>
                </a:solidFill>
                <a:latin typeface="Fira Sans Condensed Light" panose="020B0604020202020204" charset="0"/>
                <a:cs typeface="Times New Roman" panose="02020603050405020304" pitchFamily="18" charset="0"/>
              </a:rPr>
              <a:t>casos</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aplicando las herramientas de  </a:t>
            </a:r>
            <a:r>
              <a:rPr lang="es-ES" sz="1600" b="1" dirty="0">
                <a:solidFill>
                  <a:srgbClr val="EAFEE8"/>
                </a:solidFill>
                <a:latin typeface="Fira Sans Condensed Light" panose="020B0604020202020204" charset="0"/>
                <a:cs typeface="Times New Roman" panose="02020603050405020304" pitchFamily="18" charset="0"/>
              </a:rPr>
              <a:t>“Reponderación de clases</a:t>
            </a:r>
            <a:r>
              <a:rPr lang="es-ES" sz="1600" b="1">
                <a:solidFill>
                  <a:srgbClr val="EAFEE8"/>
                </a:solidFill>
                <a:latin typeface="Fira Sans Condensed Light" panose="020B0604020202020204" charset="0"/>
                <a:cs typeface="Times New Roman" panose="02020603050405020304" pitchFamily="18" charset="0"/>
              </a:rPr>
              <a:t>” u </a:t>
            </a:r>
            <a:r>
              <a:rPr lang="es-ES" sz="1600" b="1" dirty="0">
                <a:solidFill>
                  <a:srgbClr val="EAFEE8"/>
                </a:solidFill>
                <a:latin typeface="Fira Sans Condensed Light" panose="020B0604020202020204" charset="0"/>
                <a:cs typeface="Times New Roman" panose="02020603050405020304" pitchFamily="18" charset="0"/>
              </a:rPr>
              <a:t>“</a:t>
            </a:r>
            <a:r>
              <a:rPr lang="es-ES" sz="1600" b="1" dirty="0" err="1">
                <a:solidFill>
                  <a:srgbClr val="EAFEE8"/>
                </a:solidFill>
                <a:latin typeface="Fira Sans Condensed Light" panose="020B0604020202020204" charset="0"/>
                <a:cs typeface="Times New Roman" panose="02020603050405020304" pitchFamily="18" charset="0"/>
              </a:rPr>
              <a:t>Oversampling</a:t>
            </a:r>
            <a:r>
              <a:rPr lang="es-ES" sz="1600" b="1" dirty="0">
                <a:solidFill>
                  <a:srgbClr val="EAFEE8"/>
                </a:solidFill>
                <a:latin typeface="Fira Sans Condensed Light" panose="020B0604020202020204" charset="0"/>
                <a:cs typeface="Times New Roman" panose="02020603050405020304" pitchFamily="18" charset="0"/>
              </a:rPr>
              <a:t>”</a:t>
            </a:r>
          </a:p>
          <a:p>
            <a:pPr lvl="1" algn="just"/>
            <a:endParaRPr lang="es-ES" sz="1600" b="1" dirty="0">
              <a:solidFill>
                <a:srgbClr val="EAFEE8"/>
              </a:solidFill>
              <a:latin typeface="Fira Sans Condensed Light" panose="020B0604020202020204" charset="0"/>
              <a:cs typeface="Times New Roman" panose="02020603050405020304" pitchFamily="18" charset="0"/>
            </a:endParaRPr>
          </a:p>
          <a:p>
            <a:pPr lvl="1" algn="just"/>
            <a:r>
              <a:rPr lang="es-ES" sz="1600" b="1" dirty="0">
                <a:solidFill>
                  <a:schemeClr val="tx2"/>
                </a:solidFill>
                <a:latin typeface="Fira Sans Condensed Light" panose="020B0604020202020204" charset="0"/>
                <a:cs typeface="Times New Roman" panose="02020603050405020304" pitchFamily="18" charset="0"/>
              </a:rPr>
              <a:t>5.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Convertir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las variables </a:t>
            </a:r>
            <a:r>
              <a:rPr lang="es-ES" sz="1600" b="1" dirty="0">
                <a:solidFill>
                  <a:schemeClr val="tx2"/>
                </a:solidFill>
                <a:latin typeface="Fira Sans Condensed Light" panose="020B0604020202020204" charset="0"/>
                <a:cs typeface="Times New Roman" panose="02020603050405020304" pitchFamily="18" charset="0"/>
              </a:rPr>
              <a:t>que sean necesarias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en  variables de tipo  dicotómica con las categorías que se consideren pertinentes, aplicando la herramienta de  </a:t>
            </a:r>
            <a:r>
              <a:rPr lang="es-ES" sz="1600" b="1" dirty="0">
                <a:solidFill>
                  <a:srgbClr val="EAFEE8"/>
                </a:solidFill>
                <a:latin typeface="Fira Sans Condensed Light" panose="020B0604020202020204" charset="0"/>
                <a:cs typeface="Times New Roman" panose="02020603050405020304" pitchFamily="18" charset="0"/>
              </a:rPr>
              <a:t>“Regresión Logística”</a:t>
            </a:r>
          </a:p>
          <a:p>
            <a:pPr lvl="1" algn="just"/>
            <a:endParaRPr lang="es-ES" sz="1600" b="1" dirty="0">
              <a:solidFill>
                <a:schemeClr val="tx2"/>
              </a:solidFill>
              <a:latin typeface="Fira Sans Condensed Light" panose="020B0604020202020204" charset="0"/>
              <a:cs typeface="Times New Roman" panose="02020603050405020304" pitchFamily="18" charset="0"/>
            </a:endParaRPr>
          </a:p>
          <a:p>
            <a:pPr lvl="1"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382938489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733538"/>
            <a:ext cx="6898578" cy="572700"/>
          </a:xfrm>
          <a:prstGeom prst="rect">
            <a:avLst/>
          </a:prstGeom>
          <a:noFill/>
          <a:ln>
            <a:noFill/>
          </a:ln>
        </p:spPr>
        <p:txBody>
          <a:bodyPr spcFirstLastPara="1" wrap="square" lIns="91425" tIns="91425" rIns="91425" bIns="91425" anchor="t" anchorCtr="0">
            <a:noAutofit/>
          </a:bodyPr>
          <a:lstStyle/>
          <a:p>
            <a:pPr lvl="0">
              <a:buClr>
                <a:srgbClr val="F3F3F3"/>
              </a:buClr>
              <a:buSzPts val="3000"/>
              <a:defRPr/>
            </a:pPr>
            <a:r>
              <a:rPr lang="en-US" sz="3000" b="1" dirty="0">
                <a:solidFill>
                  <a:srgbClr val="F3F3F3"/>
                </a:solidFill>
                <a:latin typeface="Rajdhani"/>
                <a:ea typeface="Rajdhani"/>
                <a:cs typeface="Rajdhani"/>
                <a:sym typeface="Rajdhani"/>
              </a:rPr>
              <a:t> </a:t>
            </a:r>
            <a:r>
              <a:rPr lang="en-US" sz="3000" b="1" dirty="0" err="1">
                <a:solidFill>
                  <a:srgbClr val="F3F3F3"/>
                </a:solidFill>
                <a:latin typeface="Rajdhani"/>
                <a:ea typeface="Rajdhani"/>
                <a:cs typeface="Rajdhani"/>
                <a:sym typeface="Rajdhani"/>
              </a:rPr>
              <a:t>Actividad</a:t>
            </a:r>
            <a:r>
              <a:rPr lang="en-US" sz="3000" b="1" dirty="0">
                <a:solidFill>
                  <a:srgbClr val="F3F3F3"/>
                </a:solidFill>
                <a:latin typeface="Rajdhani"/>
                <a:ea typeface="Rajdhani"/>
                <a:cs typeface="Rajdhani"/>
                <a:sym typeface="Rajdhani"/>
              </a:rPr>
              <a:t> 3</a:t>
            </a:r>
            <a:r>
              <a:rPr lang="en-US" sz="3000" b="1" dirty="0">
                <a:solidFill>
                  <a:schemeClr val="tx2"/>
                </a:solidFill>
                <a:latin typeface="Rajdhani"/>
                <a:ea typeface="Rajdhani"/>
                <a:cs typeface="Rajdhani"/>
                <a:sym typeface="Rajdhani"/>
              </a:rPr>
              <a:t> </a:t>
            </a:r>
            <a:r>
              <a:rPr lang="en-US" sz="3000" b="1" dirty="0">
                <a:solidFill>
                  <a:srgbClr val="F3F3F3"/>
                </a:solidFill>
                <a:latin typeface="Rajdhani"/>
                <a:ea typeface="Rajdhani"/>
                <a:cs typeface="Rajdhani"/>
                <a:sym typeface="Rajdhani"/>
              </a:rPr>
              <a:t>(</a:t>
            </a:r>
            <a:r>
              <a:rPr lang="en-US" sz="3000" b="1" dirty="0" err="1">
                <a:solidFill>
                  <a:srgbClr val="F3F3F3"/>
                </a:solidFill>
                <a:latin typeface="Rajdhani"/>
                <a:ea typeface="Rajdhani"/>
                <a:cs typeface="Rajdhani"/>
                <a:sym typeface="Rajdhani"/>
              </a:rPr>
              <a:t>Regresión</a:t>
            </a:r>
            <a:r>
              <a:rPr lang="en-US" sz="3000" b="1" dirty="0">
                <a:solidFill>
                  <a:srgbClr val="F3F3F3"/>
                </a:solidFill>
                <a:latin typeface="Rajdhani"/>
                <a:ea typeface="Rajdhani"/>
                <a:cs typeface="Rajdhani"/>
                <a:sym typeface="Rajdhani"/>
              </a:rPr>
              <a:t> </a:t>
            </a:r>
            <a:r>
              <a:rPr lang="en-US" sz="3000" b="1" dirty="0" err="1">
                <a:solidFill>
                  <a:srgbClr val="F3F3F3"/>
                </a:solidFill>
                <a:latin typeface="Rajdhani"/>
                <a:ea typeface="Rajdhani"/>
                <a:cs typeface="Rajdhani"/>
                <a:sym typeface="Rajdhani"/>
              </a:rPr>
              <a:t>Logística</a:t>
            </a:r>
            <a:r>
              <a:rPr lang="en-US" sz="3000" b="1" dirty="0">
                <a:solidFill>
                  <a:srgbClr val="F3F3F3"/>
                </a:solidFill>
                <a:latin typeface="Rajdhani"/>
                <a:ea typeface="Rajdhani"/>
                <a:cs typeface="Rajdhani"/>
                <a:sym typeface="Rajdhani"/>
              </a:rPr>
              <a:t>)</a:t>
            </a: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11709" y="1224896"/>
            <a:ext cx="8662473" cy="3602083"/>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6.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Realizar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una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tabla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todos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coeficientes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a:t>
            </a:r>
            <a:r>
              <a:rPr lang="en-US" sz="1600" b="1" dirty="0">
                <a:solidFill>
                  <a:schemeClr val="accent4"/>
                </a:solidFill>
                <a:latin typeface="Fira Sans Condensed Light" panose="020B0604020202020204" charset="0"/>
                <a:cs typeface="Times New Roman" panose="02020603050405020304" pitchFamily="18" charset="0"/>
              </a:rPr>
              <a:t> </a:t>
            </a:r>
            <a:r>
              <a:rPr lang="en-US" sz="1600" b="1" dirty="0" err="1">
                <a:solidFill>
                  <a:schemeClr val="accent4"/>
                </a:solidFill>
                <a:latin typeface="Fira Sans Condensed Light" panose="020B0604020202020204" charset="0"/>
                <a:cs typeface="Times New Roman" panose="02020603050405020304" pitchFamily="18" charset="0"/>
              </a:rPr>
              <a:t>precisión</a:t>
            </a:r>
            <a:r>
              <a:rPr lang="en-US" sz="1600" b="1" dirty="0">
                <a:solidFill>
                  <a:schemeClr val="accent4"/>
                </a:solidFill>
                <a:latin typeface="Fira Sans Condensed Light" panose="020B0604020202020204" charset="0"/>
                <a:cs typeface="Times New Roman" panose="02020603050405020304" pitchFamily="18" charset="0"/>
              </a:rPr>
              <a:t>, </a:t>
            </a:r>
            <a:r>
              <a:rPr lang="en-US" sz="1600" b="1" dirty="0" err="1">
                <a:solidFill>
                  <a:schemeClr val="accent4"/>
                </a:solidFill>
                <a:latin typeface="Fira Sans Condensed Light" panose="020B0604020202020204" charset="0"/>
                <a:cs typeface="Times New Roman" panose="02020603050405020304" pitchFamily="18" charset="0"/>
              </a:rPr>
              <a:t>exactitud</a:t>
            </a:r>
            <a:r>
              <a:rPr lang="en-US" sz="1600" b="1" dirty="0">
                <a:solidFill>
                  <a:schemeClr val="accent4"/>
                </a:solidFill>
                <a:latin typeface="Fira Sans Condensed Light" panose="020B0604020202020204" charset="0"/>
                <a:cs typeface="Times New Roman" panose="02020603050405020304" pitchFamily="18" charset="0"/>
              </a:rPr>
              <a:t> y </a:t>
            </a:r>
            <a:r>
              <a:rPr lang="en-US" sz="1600" b="1" dirty="0" err="1">
                <a:solidFill>
                  <a:schemeClr val="accent4"/>
                </a:solidFill>
                <a:latin typeface="Fira Sans Condensed Light" panose="020B0604020202020204" charset="0"/>
                <a:cs typeface="Times New Roman" panose="02020603050405020304" pitchFamily="18" charset="0"/>
              </a:rPr>
              <a:t>sensibilidad</a:t>
            </a:r>
            <a:r>
              <a:rPr lang="en-US" sz="1600" b="1" dirty="0">
                <a:solidFill>
                  <a:schemeClr val="accent4"/>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obtenidos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para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correlación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analizada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según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sea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caso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7.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requeridos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Colab</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8.</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Generar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un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reporte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comparativo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sobre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los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análisis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realizados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subirlo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formato</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rgbClr val="EAFEE8"/>
                </a:solidFill>
                <a:latin typeface="Fira Sans Condensed Light" panose="020B0604020202020204" charset="0"/>
                <a:cs typeface="Times New Roman" panose="02020603050405020304" pitchFamily="18" charset="0"/>
              </a:rPr>
              <a:t>pdf.</a:t>
            </a:r>
            <a:endParaRPr lang="en-US" sz="1600" dirty="0">
              <a:solidFill>
                <a:srgbClr val="EAFEE8"/>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9. Subir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en</a:t>
            </a:r>
            <a:r>
              <a:rPr lang="en-US" sz="1600" dirty="0">
                <a:solidFill>
                  <a:schemeClr val="tx2"/>
                </a:solidFill>
                <a:latin typeface="Fira Sans Condensed Light" panose="020B0604020202020204" charset="0"/>
                <a:cs typeface="Times New Roman" panose="02020603050405020304" pitchFamily="18" charset="0"/>
              </a:rPr>
              <a:t>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31423561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1960178" y="452645"/>
            <a:ext cx="4897589"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METODOLOGÍA CRISP DM</a:t>
            </a:r>
            <a:endParaRPr dirty="0"/>
          </a:p>
        </p:txBody>
      </p: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p:nvPr/>
        </p:nvCxnSpPr>
        <p:spPr>
          <a:xfrm>
            <a:off x="1972511" y="435546"/>
            <a:ext cx="0" cy="630600"/>
          </a:xfrm>
          <a:prstGeom prst="straightConnector1">
            <a:avLst/>
          </a:prstGeom>
          <a:noFill/>
          <a:ln w="19050" cap="flat" cmpd="sng">
            <a:solidFill>
              <a:srgbClr val="F3F3F3"/>
            </a:solidFill>
            <a:prstDash val="solid"/>
            <a:round/>
            <a:headEnd type="oval" w="med" len="med"/>
            <a:tailEnd type="oval" w="med" len="med"/>
          </a:ln>
        </p:spPr>
      </p:cxnSp>
      <p:pic>
        <p:nvPicPr>
          <p:cNvPr id="36866" name="Picture 2" descr="Carrera de Desarrollo de Software en ISIL - Cuotas desde S/ 540"/>
          <p:cNvPicPr>
            <a:picLocks noChangeAspect="1" noChangeArrowheads="1"/>
          </p:cNvPicPr>
          <p:nvPr/>
        </p:nvPicPr>
        <p:blipFill>
          <a:blip r:embed="rId4"/>
          <a:srcRect/>
          <a:stretch>
            <a:fillRect/>
          </a:stretch>
        </p:blipFill>
        <p:spPr bwMode="auto">
          <a:xfrm>
            <a:off x="174871" y="280386"/>
            <a:ext cx="1608094" cy="904553"/>
          </a:xfrm>
          <a:prstGeom prst="rect">
            <a:avLst/>
          </a:prstGeom>
          <a:noFill/>
        </p:spPr>
      </p:pic>
      <p:sp>
        <p:nvSpPr>
          <p:cNvPr id="7" name="Google Shape;136;p27"/>
          <p:cNvSpPr txBox="1">
            <a:spLocks/>
          </p:cNvSpPr>
          <p:nvPr/>
        </p:nvSpPr>
        <p:spPr>
          <a:xfrm>
            <a:off x="283779" y="499312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1028" name="Picture 4">
            <a:extLst>
              <a:ext uri="{FF2B5EF4-FFF2-40B4-BE49-F238E27FC236}">
                <a16:creationId xmlns:a16="http://schemas.microsoft.com/office/drawing/2014/main" id="{C6907A6B-5948-3048-4E59-27D9DD901F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16639"/>
            <a:ext cx="9144000" cy="3546475"/>
          </a:xfrm>
          <a:prstGeom prst="rect">
            <a:avLst/>
          </a:prstGeom>
          <a:solidFill>
            <a:schemeClr val="bg1">
              <a:lumMod val="40000"/>
              <a:lumOff val="60000"/>
            </a:schemeClr>
          </a:solidFill>
        </p:spPr>
      </p:pic>
    </p:spTree>
    <p:extLst>
      <p:ext uri="{BB962C8B-B14F-4D97-AF65-F5344CB8AC3E}">
        <p14:creationId xmlns:p14="http://schemas.microsoft.com/office/powerpoint/2010/main" val="313773485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8"/>
        <p:cNvGrpSpPr/>
        <p:nvPr/>
      </p:nvGrpSpPr>
      <p:grpSpPr>
        <a:xfrm>
          <a:off x="0" y="0"/>
          <a:ext cx="0" cy="0"/>
          <a:chOff x="0" y="0"/>
          <a:chExt cx="0" cy="0"/>
        </a:xfrm>
      </p:grpSpPr>
      <p:sp>
        <p:nvSpPr>
          <p:cNvPr id="6" name="Google Shape;1768;p46"/>
          <p:cNvSpPr txBox="1">
            <a:spLocks/>
          </p:cNvSpPr>
          <p:nvPr/>
        </p:nvSpPr>
        <p:spPr>
          <a:xfrm>
            <a:off x="2562175" y="725400"/>
            <a:ext cx="4020000" cy="146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9pPr>
          </a:lstStyle>
          <a:p>
            <a:r>
              <a:rPr lang="es-ES" dirty="0"/>
              <a:t>Fin de la Sesión</a:t>
            </a:r>
          </a:p>
        </p:txBody>
      </p:sp>
      <p:sp>
        <p:nvSpPr>
          <p:cNvPr id="7" name="Google Shape;1769;p46"/>
          <p:cNvSpPr txBox="1">
            <a:spLocks/>
          </p:cNvSpPr>
          <p:nvPr/>
        </p:nvSpPr>
        <p:spPr>
          <a:xfrm>
            <a:off x="2561975" y="2105100"/>
            <a:ext cx="4020000" cy="1203900"/>
          </a:xfrm>
          <a:prstGeom prst="rect">
            <a:avLst/>
          </a:prstGeom>
          <a:solidFill>
            <a:srgbClr val="FFFFFF">
              <a:alpha val="4509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Fira Sans Condensed Light"/>
              <a:buAutoNum type="arabicPeriod"/>
              <a:defRPr sz="13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298450" algn="l" rtl="0">
              <a:lnSpc>
                <a:spcPct val="115000"/>
              </a:lnSpc>
              <a:spcBef>
                <a:spcPts val="1600"/>
              </a:spcBef>
              <a:spcAft>
                <a:spcPts val="160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buClr>
                <a:schemeClr val="dk1"/>
              </a:buClr>
              <a:buFont typeface="Arial"/>
              <a:buNone/>
            </a:pPr>
            <a:r>
              <a:rPr lang="es-ES" dirty="0"/>
              <a:t>Preguntas?</a:t>
            </a:r>
          </a:p>
          <a:p>
            <a:pPr marL="0" indent="0" algn="ctr">
              <a:buClr>
                <a:schemeClr val="dk1"/>
              </a:buClr>
              <a:buFont typeface="Arial"/>
              <a:buNone/>
            </a:pPr>
            <a:endParaRPr lang="es-ES" dirty="0"/>
          </a:p>
          <a:p>
            <a:pPr marL="0" indent="0" algn="ctr">
              <a:buClr>
                <a:schemeClr val="dk1"/>
              </a:buClr>
              <a:buFont typeface="Arial"/>
              <a:buNone/>
            </a:pPr>
            <a:r>
              <a:rPr lang="es-ES" dirty="0">
                <a:hlinkClick r:id="rId4"/>
              </a:rPr>
              <a:t>Alfredo.garcias@tec.mx</a:t>
            </a:r>
            <a:endParaRPr lang="es-ES" dirty="0"/>
          </a:p>
          <a:p>
            <a:pPr marL="0" indent="0" algn="ctr">
              <a:buClr>
                <a:schemeClr val="dk1"/>
              </a:buClr>
              <a:buFont typeface="Arial"/>
              <a:buNone/>
            </a:pPr>
            <a:r>
              <a:rPr lang="es-ES"/>
              <a:t>https://itesm.zoom.us/j/9648719322</a:t>
            </a:r>
            <a:endParaRPr lang="es-ES" dirty="0"/>
          </a:p>
          <a:p>
            <a:pPr marL="0" indent="0" algn="ctr">
              <a:buClr>
                <a:schemeClr val="dk1"/>
              </a:buClr>
              <a:buFont typeface="Arial"/>
              <a:buNone/>
            </a:pPr>
            <a:r>
              <a:rPr lang="es-ES" dirty="0"/>
              <a:t> </a:t>
            </a:r>
          </a:p>
        </p:txBody>
      </p:sp>
      <p:grpSp>
        <p:nvGrpSpPr>
          <p:cNvPr id="8" name="Google Shape;1771;p46"/>
          <p:cNvGrpSpPr/>
          <p:nvPr/>
        </p:nvGrpSpPr>
        <p:grpSpPr>
          <a:xfrm>
            <a:off x="3914560" y="3451633"/>
            <a:ext cx="268782" cy="268485"/>
            <a:chOff x="3303268" y="3817349"/>
            <a:chExt cx="346056" cy="345674"/>
          </a:xfrm>
        </p:grpSpPr>
        <p:sp>
          <p:nvSpPr>
            <p:cNvPr id="9" name="Google Shape;1772;p4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3;p4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4;p4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5;p4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776;p46"/>
          <p:cNvGrpSpPr/>
          <p:nvPr/>
        </p:nvGrpSpPr>
        <p:grpSpPr>
          <a:xfrm>
            <a:off x="4263368" y="3451633"/>
            <a:ext cx="268782" cy="268485"/>
            <a:chOff x="3752358" y="3817349"/>
            <a:chExt cx="346056" cy="345674"/>
          </a:xfrm>
        </p:grpSpPr>
        <p:sp>
          <p:nvSpPr>
            <p:cNvPr id="14" name="Google Shape;1777;p4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78;p4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9;p4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0;p4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781;p46"/>
          <p:cNvGrpSpPr/>
          <p:nvPr/>
        </p:nvGrpSpPr>
        <p:grpSpPr>
          <a:xfrm>
            <a:off x="4612176" y="3451633"/>
            <a:ext cx="268757" cy="268485"/>
            <a:chOff x="4201447" y="3817349"/>
            <a:chExt cx="346024" cy="345674"/>
          </a:xfrm>
        </p:grpSpPr>
        <p:sp>
          <p:nvSpPr>
            <p:cNvPr id="19" name="Google Shape;1782;p4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3;p4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784;p46"/>
          <p:cNvGrpSpPr/>
          <p:nvPr/>
        </p:nvGrpSpPr>
        <p:grpSpPr>
          <a:xfrm>
            <a:off x="4960939" y="3451633"/>
            <a:ext cx="268460" cy="268485"/>
            <a:chOff x="5549861" y="3817349"/>
            <a:chExt cx="345642" cy="345674"/>
          </a:xfrm>
        </p:grpSpPr>
        <p:sp>
          <p:nvSpPr>
            <p:cNvPr id="22" name="Google Shape;1785;p46"/>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6;p46"/>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87;p46"/>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3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br>
              <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39938" name="Picture 2" descr="Analítica de Datos Aplicada a Riesgos Laborales y Seguridad y Salud en el  Trabajo | Universidad de Bogotá Jorge Tadeo Lozano"/>
          <p:cNvPicPr>
            <a:picLocks noChangeAspect="1" noChangeArrowheads="1"/>
          </p:cNvPicPr>
          <p:nvPr/>
        </p:nvPicPr>
        <p:blipFill>
          <a:blip r:embed="rId3"/>
          <a:srcRect/>
          <a:stretch>
            <a:fillRect/>
          </a:stretch>
        </p:blipFill>
        <p:spPr bwMode="auto">
          <a:xfrm>
            <a:off x="0" y="0"/>
            <a:ext cx="9144000" cy="5143500"/>
          </a:xfrm>
          <a:prstGeom prst="rect">
            <a:avLst/>
          </a:prstGeom>
          <a:noFill/>
        </p:spPr>
      </p:pic>
      <p:sp>
        <p:nvSpPr>
          <p:cNvPr id="699" name="Google Shape;699;p36"/>
          <p:cNvSpPr txBox="1">
            <a:spLocks noGrp="1"/>
          </p:cNvSpPr>
          <p:nvPr>
            <p:ph type="title"/>
          </p:nvPr>
        </p:nvSpPr>
        <p:spPr>
          <a:xfrm>
            <a:off x="1066941" y="509825"/>
            <a:ext cx="432486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ANALÍTICA DE DATOS</a:t>
            </a:r>
            <a:endParaRPr dirty="0"/>
          </a:p>
        </p:txBody>
      </p:sp>
      <p:sp>
        <p:nvSpPr>
          <p:cNvPr id="700" name="Google Shape;700;p36"/>
          <p:cNvSpPr txBox="1">
            <a:spLocks noGrp="1"/>
          </p:cNvSpPr>
          <p:nvPr>
            <p:ph type="subTitle" idx="4294967295"/>
          </p:nvPr>
        </p:nvSpPr>
        <p:spPr>
          <a:xfrm>
            <a:off x="409516" y="3551274"/>
            <a:ext cx="2252610" cy="1210527"/>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1" name="Google Shape;701;p36"/>
          <p:cNvSpPr txBox="1">
            <a:spLocks noGrp="1"/>
          </p:cNvSpPr>
          <p:nvPr>
            <p:ph type="subTitle" idx="4294967295"/>
          </p:nvPr>
        </p:nvSpPr>
        <p:spPr>
          <a:xfrm>
            <a:off x="3626068" y="3779475"/>
            <a:ext cx="1891861" cy="783900"/>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Cálculo de estadísticas básicas para describir la ubicación, escala y forma generales de los datos.</a:t>
            </a:r>
          </a:p>
        </p:txBody>
      </p:sp>
      <p:sp>
        <p:nvSpPr>
          <p:cNvPr id="702" name="Google Shape;702;p36"/>
          <p:cNvSpPr txBox="1">
            <a:spLocks noGrp="1"/>
          </p:cNvSpPr>
          <p:nvPr>
            <p:ph type="subTitle" idx="4294967295"/>
          </p:nvPr>
        </p:nvSpPr>
        <p:spPr>
          <a:xfrm>
            <a:off x="1387367" y="1125848"/>
            <a:ext cx="3142288"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3" name="Google Shape;703;p36"/>
          <p:cNvSpPr txBox="1">
            <a:spLocks noGrp="1"/>
          </p:cNvSpPr>
          <p:nvPr>
            <p:ph type="subTitle" idx="4294967295"/>
          </p:nvPr>
        </p:nvSpPr>
        <p:spPr>
          <a:xfrm>
            <a:off x="6897400" y="3779475"/>
            <a:ext cx="1532400" cy="783900"/>
          </a:xfrm>
          <a:prstGeom prst="rect">
            <a:avLst/>
          </a:prstGeom>
        </p:spPr>
        <p:txBody>
          <a:bodyPr spcFirstLastPara="1" wrap="square" lIns="91425" tIns="91425" rIns="91425" bIns="0" anchor="t" anchorCtr="0">
            <a:noAutofit/>
          </a:bodyPr>
          <a:lstStyle/>
          <a:p>
            <a:pPr marL="0" lvl="0" indent="0" algn="ctr" rtl="0">
              <a:lnSpc>
                <a:spcPct val="100000"/>
              </a:lnSpc>
              <a:spcBef>
                <a:spcPts val="0"/>
              </a:spcBef>
              <a:spcAft>
                <a:spcPts val="1600"/>
              </a:spcAft>
              <a:buNone/>
            </a:pPr>
            <a:r>
              <a:rPr lang="en" sz="1400" dirty="0">
                <a:solidFill>
                  <a:srgbClr val="F3F3F3"/>
                </a:solidFill>
              </a:rPr>
              <a:t>Busqueda de correlación de los datos.</a:t>
            </a:r>
            <a:endParaRPr sz="1400" dirty="0">
              <a:solidFill>
                <a:srgbClr val="F3F3F3"/>
              </a:solidFill>
            </a:endParaRPr>
          </a:p>
        </p:txBody>
      </p:sp>
      <p:sp>
        <p:nvSpPr>
          <p:cNvPr id="704" name="Google Shape;704;p36"/>
          <p:cNvSpPr txBox="1">
            <a:spLocks noGrp="1"/>
          </p:cNvSpPr>
          <p:nvPr>
            <p:ph type="subTitle" idx="4294967295"/>
          </p:nvPr>
        </p:nvSpPr>
        <p:spPr>
          <a:xfrm>
            <a:off x="4858350" y="1421791"/>
            <a:ext cx="2574321"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Representación gráfica de datos para identificar patrones y tendencias.</a:t>
            </a:r>
          </a:p>
        </p:txBody>
      </p:sp>
      <p:sp>
        <p:nvSpPr>
          <p:cNvPr id="705" name="Google Shape;705;p36"/>
          <p:cNvSpPr txBox="1">
            <a:spLocks noGrp="1"/>
          </p:cNvSpPr>
          <p:nvPr>
            <p:ph type="subTitle" idx="4294967295"/>
          </p:nvPr>
        </p:nvSpPr>
        <p:spPr>
          <a:xfrm>
            <a:off x="1954923" y="2013705"/>
            <a:ext cx="2096586"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PRE-PROCESAMIENTO</a:t>
            </a:r>
          </a:p>
        </p:txBody>
      </p:sp>
      <p:sp>
        <p:nvSpPr>
          <p:cNvPr id="706" name="Google Shape;706;p36"/>
          <p:cNvSpPr txBox="1">
            <a:spLocks noGrp="1"/>
          </p:cNvSpPr>
          <p:nvPr>
            <p:ph type="subTitle" idx="4294967295"/>
          </p:nvPr>
        </p:nvSpPr>
        <p:spPr>
          <a:xfrm>
            <a:off x="5288600" y="2125814"/>
            <a:ext cx="1658400"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VISUALIZACIÓN</a:t>
            </a:r>
          </a:p>
        </p:txBody>
      </p:sp>
      <p:sp>
        <p:nvSpPr>
          <p:cNvPr id="707" name="Google Shape;707;p36"/>
          <p:cNvSpPr txBox="1">
            <a:spLocks noGrp="1"/>
          </p:cNvSpPr>
          <p:nvPr>
            <p:ph type="subTitle" idx="4294967295"/>
          </p:nvPr>
        </p:nvSpPr>
        <p:spPr>
          <a:xfrm>
            <a:off x="325821" y="3283565"/>
            <a:ext cx="2378346"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EXTRACCIÓN DE DATOS</a:t>
            </a:r>
            <a:endParaRPr sz="1800" b="1" dirty="0">
              <a:solidFill>
                <a:srgbClr val="F3F3F3"/>
              </a:solidFill>
              <a:latin typeface="Rajdhani"/>
              <a:ea typeface="Rajdhani"/>
              <a:cs typeface="Rajdhani"/>
              <a:sym typeface="Rajdhani"/>
            </a:endParaRPr>
          </a:p>
        </p:txBody>
      </p:sp>
      <p:sp>
        <p:nvSpPr>
          <p:cNvPr id="708" name="Google Shape;708;p36"/>
          <p:cNvSpPr txBox="1">
            <a:spLocks noGrp="1"/>
          </p:cNvSpPr>
          <p:nvPr>
            <p:ph type="subTitle" idx="4294967295"/>
          </p:nvPr>
        </p:nvSpPr>
        <p:spPr>
          <a:xfrm>
            <a:off x="6834400" y="3401014"/>
            <a:ext cx="1658400"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CORRELACIÓN</a:t>
            </a:r>
            <a:endParaRPr sz="1800" b="1" dirty="0">
              <a:solidFill>
                <a:srgbClr val="F3F3F3"/>
              </a:solidFill>
              <a:latin typeface="Rajdhani"/>
              <a:ea typeface="Rajdhani"/>
              <a:cs typeface="Rajdhani"/>
              <a:sym typeface="Rajdhani"/>
            </a:endParaRPr>
          </a:p>
        </p:txBody>
      </p:sp>
      <p:sp>
        <p:nvSpPr>
          <p:cNvPr id="709" name="Google Shape;709;p36"/>
          <p:cNvSpPr txBox="1">
            <a:spLocks noGrp="1"/>
          </p:cNvSpPr>
          <p:nvPr>
            <p:ph type="subTitle" idx="4294967295"/>
          </p:nvPr>
        </p:nvSpPr>
        <p:spPr>
          <a:xfrm>
            <a:off x="3394842" y="3348462"/>
            <a:ext cx="2280745"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Resumen o Extracción de Características</a:t>
            </a:r>
          </a:p>
        </p:txBody>
      </p:sp>
      <p:sp>
        <p:nvSpPr>
          <p:cNvPr id="710" name="Google Shape;710;p36"/>
          <p:cNvSpPr/>
          <p:nvPr/>
        </p:nvSpPr>
        <p:spPr>
          <a:xfrm>
            <a:off x="11942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6"/>
          <p:cNvSpPr/>
          <p:nvPr/>
        </p:nvSpPr>
        <p:spPr>
          <a:xfrm>
            <a:off x="27399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6"/>
          <p:cNvSpPr/>
          <p:nvPr/>
        </p:nvSpPr>
        <p:spPr>
          <a:xfrm>
            <a:off x="42856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6"/>
          <p:cNvSpPr/>
          <p:nvPr/>
        </p:nvSpPr>
        <p:spPr>
          <a:xfrm>
            <a:off x="58313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6"/>
          <p:cNvSpPr/>
          <p:nvPr/>
        </p:nvSpPr>
        <p:spPr>
          <a:xfrm>
            <a:off x="73770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715" name="Google Shape;715;p36"/>
          <p:cNvCxnSpPr>
            <a:stCxn id="710" idx="6"/>
            <a:endCxn id="711" idx="2"/>
          </p:cNvCxnSpPr>
          <p:nvPr/>
        </p:nvCxnSpPr>
        <p:spPr>
          <a:xfrm>
            <a:off x="17669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6" name="Google Shape;716;p36"/>
          <p:cNvCxnSpPr>
            <a:stCxn id="711" idx="6"/>
            <a:endCxn id="712" idx="2"/>
          </p:cNvCxnSpPr>
          <p:nvPr/>
        </p:nvCxnSpPr>
        <p:spPr>
          <a:xfrm>
            <a:off x="33126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7" name="Google Shape;717;p36"/>
          <p:cNvCxnSpPr>
            <a:stCxn id="712" idx="6"/>
            <a:endCxn id="713" idx="2"/>
          </p:cNvCxnSpPr>
          <p:nvPr/>
        </p:nvCxnSpPr>
        <p:spPr>
          <a:xfrm>
            <a:off x="48583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8" name="Google Shape;718;p36"/>
          <p:cNvCxnSpPr>
            <a:stCxn id="713" idx="6"/>
            <a:endCxn id="714" idx="2"/>
          </p:cNvCxnSpPr>
          <p:nvPr/>
        </p:nvCxnSpPr>
        <p:spPr>
          <a:xfrm>
            <a:off x="6404050" y="2962725"/>
            <a:ext cx="972900" cy="0"/>
          </a:xfrm>
          <a:prstGeom prst="straightConnector1">
            <a:avLst/>
          </a:prstGeom>
          <a:noFill/>
          <a:ln w="19050" cap="flat" cmpd="sng">
            <a:solidFill>
              <a:srgbClr val="F3F3F3"/>
            </a:solidFill>
            <a:prstDash val="solid"/>
            <a:round/>
            <a:headEnd type="none" w="med" len="med"/>
            <a:tailEnd type="none" w="med" len="med"/>
          </a:ln>
        </p:spPr>
      </p:cxnSp>
      <p:grpSp>
        <p:nvGrpSpPr>
          <p:cNvPr id="2" name="Google Shape;719;p36"/>
          <p:cNvGrpSpPr/>
          <p:nvPr/>
        </p:nvGrpSpPr>
        <p:grpSpPr>
          <a:xfrm>
            <a:off x="1332734" y="2826965"/>
            <a:ext cx="288452" cy="275353"/>
            <a:chOff x="4126815" y="2760704"/>
            <a:chExt cx="380393" cy="363118"/>
          </a:xfrm>
        </p:grpSpPr>
        <p:sp>
          <p:nvSpPr>
            <p:cNvPr id="720" name="Google Shape;720;p36"/>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6"/>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6"/>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6"/>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 name="Google Shape;724;p36"/>
          <p:cNvGrpSpPr/>
          <p:nvPr/>
        </p:nvGrpSpPr>
        <p:grpSpPr>
          <a:xfrm>
            <a:off x="2885622" y="2824148"/>
            <a:ext cx="281276" cy="280987"/>
            <a:chOff x="2497275" y="2744159"/>
            <a:chExt cx="370930" cy="370549"/>
          </a:xfrm>
        </p:grpSpPr>
        <p:sp>
          <p:nvSpPr>
            <p:cNvPr id="725" name="Google Shape;725;p36"/>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6"/>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6"/>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6"/>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6"/>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6"/>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 name="Google Shape;732;p36"/>
          <p:cNvGrpSpPr/>
          <p:nvPr/>
        </p:nvGrpSpPr>
        <p:grpSpPr>
          <a:xfrm>
            <a:off x="4417196" y="2834313"/>
            <a:ext cx="309505" cy="260656"/>
            <a:chOff x="2171474" y="3369229"/>
            <a:chExt cx="408156" cy="343737"/>
          </a:xfrm>
        </p:grpSpPr>
        <p:sp>
          <p:nvSpPr>
            <p:cNvPr id="733" name="Google Shape;733;p36"/>
            <p:cNvSpPr/>
            <p:nvPr/>
          </p:nvSpPr>
          <p:spPr>
            <a:xfrm>
              <a:off x="2171474" y="3369229"/>
              <a:ext cx="408156" cy="343737"/>
            </a:xfrm>
            <a:custGeom>
              <a:avLst/>
              <a:gdLst/>
              <a:ahLst/>
              <a:cxnLst/>
              <a:rect l="l" t="t" r="r" b="b"/>
              <a:pathLst>
                <a:path w="12824" h="10800" extrusionOk="0">
                  <a:moveTo>
                    <a:pt x="5395" y="345"/>
                  </a:moveTo>
                  <a:cubicBezTo>
                    <a:pt x="5561" y="345"/>
                    <a:pt x="5704" y="405"/>
                    <a:pt x="5823" y="536"/>
                  </a:cubicBezTo>
                  <a:lnTo>
                    <a:pt x="6478" y="1191"/>
                  </a:lnTo>
                  <a:lnTo>
                    <a:pt x="5645" y="1191"/>
                  </a:lnTo>
                  <a:cubicBezTo>
                    <a:pt x="5537" y="1191"/>
                    <a:pt x="5442" y="1143"/>
                    <a:pt x="5347" y="1072"/>
                  </a:cubicBezTo>
                  <a:lnTo>
                    <a:pt x="4633" y="357"/>
                  </a:lnTo>
                  <a:lnTo>
                    <a:pt x="5395" y="357"/>
                  </a:lnTo>
                  <a:lnTo>
                    <a:pt x="5395" y="345"/>
                  </a:lnTo>
                  <a:close/>
                  <a:moveTo>
                    <a:pt x="6883" y="357"/>
                  </a:moveTo>
                  <a:cubicBezTo>
                    <a:pt x="7049" y="357"/>
                    <a:pt x="7192" y="417"/>
                    <a:pt x="7311" y="536"/>
                  </a:cubicBezTo>
                  <a:lnTo>
                    <a:pt x="7966" y="1191"/>
                  </a:lnTo>
                  <a:lnTo>
                    <a:pt x="7823" y="1191"/>
                  </a:lnTo>
                  <a:cubicBezTo>
                    <a:pt x="7716" y="1191"/>
                    <a:pt x="7621" y="1274"/>
                    <a:pt x="7621" y="1381"/>
                  </a:cubicBezTo>
                  <a:cubicBezTo>
                    <a:pt x="7621" y="1488"/>
                    <a:pt x="7716" y="1572"/>
                    <a:pt x="7823" y="1572"/>
                  </a:cubicBezTo>
                  <a:lnTo>
                    <a:pt x="12026" y="1572"/>
                  </a:lnTo>
                  <a:cubicBezTo>
                    <a:pt x="12253" y="1572"/>
                    <a:pt x="12443" y="1750"/>
                    <a:pt x="12443" y="1988"/>
                  </a:cubicBezTo>
                  <a:lnTo>
                    <a:pt x="12431" y="10001"/>
                  </a:lnTo>
                  <a:cubicBezTo>
                    <a:pt x="12431" y="10216"/>
                    <a:pt x="12253" y="10418"/>
                    <a:pt x="12014" y="10418"/>
                  </a:cubicBezTo>
                  <a:lnTo>
                    <a:pt x="775" y="10418"/>
                  </a:lnTo>
                  <a:cubicBezTo>
                    <a:pt x="561" y="10418"/>
                    <a:pt x="358" y="10239"/>
                    <a:pt x="358" y="10001"/>
                  </a:cubicBezTo>
                  <a:lnTo>
                    <a:pt x="358" y="774"/>
                  </a:lnTo>
                  <a:cubicBezTo>
                    <a:pt x="358" y="548"/>
                    <a:pt x="537" y="357"/>
                    <a:pt x="775" y="357"/>
                  </a:cubicBezTo>
                  <a:lnTo>
                    <a:pt x="3859" y="357"/>
                  </a:lnTo>
                  <a:cubicBezTo>
                    <a:pt x="4025" y="357"/>
                    <a:pt x="4168" y="417"/>
                    <a:pt x="4287" y="536"/>
                  </a:cubicBezTo>
                  <a:lnTo>
                    <a:pt x="5085" y="1322"/>
                  </a:lnTo>
                  <a:cubicBezTo>
                    <a:pt x="5228" y="1465"/>
                    <a:pt x="5418" y="1560"/>
                    <a:pt x="5645" y="1560"/>
                  </a:cubicBezTo>
                  <a:lnTo>
                    <a:pt x="6942" y="1560"/>
                  </a:lnTo>
                  <a:cubicBezTo>
                    <a:pt x="7014" y="1560"/>
                    <a:pt x="7085" y="1512"/>
                    <a:pt x="7121" y="1441"/>
                  </a:cubicBezTo>
                  <a:cubicBezTo>
                    <a:pt x="7145" y="1369"/>
                    <a:pt x="7133" y="1286"/>
                    <a:pt x="7073" y="1226"/>
                  </a:cubicBezTo>
                  <a:lnTo>
                    <a:pt x="6192" y="357"/>
                  </a:lnTo>
                  <a:close/>
                  <a:moveTo>
                    <a:pt x="799" y="0"/>
                  </a:moveTo>
                  <a:cubicBezTo>
                    <a:pt x="358" y="0"/>
                    <a:pt x="1" y="345"/>
                    <a:pt x="1" y="786"/>
                  </a:cubicBezTo>
                  <a:lnTo>
                    <a:pt x="1" y="10013"/>
                  </a:lnTo>
                  <a:cubicBezTo>
                    <a:pt x="1" y="10442"/>
                    <a:pt x="358" y="10799"/>
                    <a:pt x="799" y="10799"/>
                  </a:cubicBezTo>
                  <a:lnTo>
                    <a:pt x="12026" y="10799"/>
                  </a:lnTo>
                  <a:cubicBezTo>
                    <a:pt x="12467" y="10799"/>
                    <a:pt x="12824" y="10442"/>
                    <a:pt x="12824" y="10013"/>
                  </a:cubicBezTo>
                  <a:lnTo>
                    <a:pt x="12824" y="1988"/>
                  </a:lnTo>
                  <a:cubicBezTo>
                    <a:pt x="12824" y="1524"/>
                    <a:pt x="12467" y="1191"/>
                    <a:pt x="12026" y="1191"/>
                  </a:cubicBezTo>
                  <a:lnTo>
                    <a:pt x="8490" y="1191"/>
                  </a:lnTo>
                  <a:lnTo>
                    <a:pt x="7585" y="274"/>
                  </a:lnTo>
                  <a:cubicBezTo>
                    <a:pt x="7383" y="83"/>
                    <a:pt x="7145" y="0"/>
                    <a:pt x="688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6"/>
            <p:cNvSpPr/>
            <p:nvPr/>
          </p:nvSpPr>
          <p:spPr>
            <a:xfrm>
              <a:off x="2292737" y="3477220"/>
              <a:ext cx="164898" cy="164866"/>
            </a:xfrm>
            <a:custGeom>
              <a:avLst/>
              <a:gdLst/>
              <a:ahLst/>
              <a:cxnLst/>
              <a:rect l="l" t="t" r="r" b="b"/>
              <a:pathLst>
                <a:path w="5181" h="5180" extrusionOk="0">
                  <a:moveTo>
                    <a:pt x="2799" y="1382"/>
                  </a:moveTo>
                  <a:cubicBezTo>
                    <a:pt x="3025" y="1382"/>
                    <a:pt x="3216" y="1560"/>
                    <a:pt x="3216" y="1798"/>
                  </a:cubicBezTo>
                  <a:lnTo>
                    <a:pt x="3216" y="2203"/>
                  </a:lnTo>
                  <a:cubicBezTo>
                    <a:pt x="3204" y="2525"/>
                    <a:pt x="2942" y="2810"/>
                    <a:pt x="2597" y="2810"/>
                  </a:cubicBezTo>
                  <a:cubicBezTo>
                    <a:pt x="2251" y="2810"/>
                    <a:pt x="1977" y="2525"/>
                    <a:pt x="1977" y="2203"/>
                  </a:cubicBezTo>
                  <a:lnTo>
                    <a:pt x="1977" y="1798"/>
                  </a:lnTo>
                  <a:cubicBezTo>
                    <a:pt x="1977" y="1572"/>
                    <a:pt x="2156" y="1382"/>
                    <a:pt x="2406" y="1382"/>
                  </a:cubicBezTo>
                  <a:close/>
                  <a:moveTo>
                    <a:pt x="2799" y="3156"/>
                  </a:moveTo>
                  <a:lnTo>
                    <a:pt x="2799" y="3275"/>
                  </a:lnTo>
                  <a:cubicBezTo>
                    <a:pt x="2799" y="3346"/>
                    <a:pt x="2835" y="3406"/>
                    <a:pt x="2858" y="3465"/>
                  </a:cubicBezTo>
                  <a:lnTo>
                    <a:pt x="2608" y="3715"/>
                  </a:lnTo>
                  <a:lnTo>
                    <a:pt x="2573" y="3715"/>
                  </a:lnTo>
                  <a:lnTo>
                    <a:pt x="2323" y="3465"/>
                  </a:lnTo>
                  <a:cubicBezTo>
                    <a:pt x="2358" y="3406"/>
                    <a:pt x="2382" y="3346"/>
                    <a:pt x="2382" y="3275"/>
                  </a:cubicBezTo>
                  <a:lnTo>
                    <a:pt x="2382" y="3156"/>
                  </a:lnTo>
                  <a:cubicBezTo>
                    <a:pt x="2454" y="3167"/>
                    <a:pt x="2513" y="3179"/>
                    <a:pt x="2597" y="3179"/>
                  </a:cubicBezTo>
                  <a:cubicBezTo>
                    <a:pt x="2668" y="3179"/>
                    <a:pt x="2739" y="3167"/>
                    <a:pt x="2799" y="3156"/>
                  </a:cubicBezTo>
                  <a:close/>
                  <a:moveTo>
                    <a:pt x="2573" y="381"/>
                  </a:moveTo>
                  <a:cubicBezTo>
                    <a:pt x="3799" y="381"/>
                    <a:pt x="4799" y="1382"/>
                    <a:pt x="4799" y="2596"/>
                  </a:cubicBezTo>
                  <a:cubicBezTo>
                    <a:pt x="4811" y="3287"/>
                    <a:pt x="4490" y="3906"/>
                    <a:pt x="3978" y="4322"/>
                  </a:cubicBezTo>
                  <a:lnTo>
                    <a:pt x="3978" y="4049"/>
                  </a:lnTo>
                  <a:cubicBezTo>
                    <a:pt x="3978" y="3822"/>
                    <a:pt x="3859" y="3608"/>
                    <a:pt x="3656" y="3525"/>
                  </a:cubicBezTo>
                  <a:lnTo>
                    <a:pt x="3180" y="3287"/>
                  </a:lnTo>
                  <a:lnTo>
                    <a:pt x="3180" y="3275"/>
                  </a:lnTo>
                  <a:lnTo>
                    <a:pt x="3180" y="2989"/>
                  </a:lnTo>
                  <a:cubicBezTo>
                    <a:pt x="3418" y="2810"/>
                    <a:pt x="3573" y="2513"/>
                    <a:pt x="3573" y="2203"/>
                  </a:cubicBezTo>
                  <a:lnTo>
                    <a:pt x="3573" y="1798"/>
                  </a:lnTo>
                  <a:cubicBezTo>
                    <a:pt x="3573" y="1370"/>
                    <a:pt x="3216" y="1012"/>
                    <a:pt x="2787" y="1012"/>
                  </a:cubicBezTo>
                  <a:lnTo>
                    <a:pt x="2382" y="1012"/>
                  </a:lnTo>
                  <a:cubicBezTo>
                    <a:pt x="1954" y="1012"/>
                    <a:pt x="1596" y="1370"/>
                    <a:pt x="1596" y="1798"/>
                  </a:cubicBezTo>
                  <a:lnTo>
                    <a:pt x="1596" y="2203"/>
                  </a:lnTo>
                  <a:cubicBezTo>
                    <a:pt x="1596" y="2525"/>
                    <a:pt x="1763" y="2810"/>
                    <a:pt x="2001" y="2989"/>
                  </a:cubicBezTo>
                  <a:lnTo>
                    <a:pt x="2001" y="3275"/>
                  </a:lnTo>
                  <a:lnTo>
                    <a:pt x="2001" y="3287"/>
                  </a:lnTo>
                  <a:lnTo>
                    <a:pt x="1525" y="3525"/>
                  </a:lnTo>
                  <a:cubicBezTo>
                    <a:pt x="1334" y="3632"/>
                    <a:pt x="1192" y="3822"/>
                    <a:pt x="1192" y="4049"/>
                  </a:cubicBezTo>
                  <a:lnTo>
                    <a:pt x="1192" y="4322"/>
                  </a:lnTo>
                  <a:cubicBezTo>
                    <a:pt x="692" y="3918"/>
                    <a:pt x="358" y="3298"/>
                    <a:pt x="358" y="2596"/>
                  </a:cubicBezTo>
                  <a:cubicBezTo>
                    <a:pt x="358" y="1382"/>
                    <a:pt x="1358" y="381"/>
                    <a:pt x="2573" y="381"/>
                  </a:cubicBezTo>
                  <a:close/>
                  <a:moveTo>
                    <a:pt x="3156" y="3691"/>
                  </a:moveTo>
                  <a:lnTo>
                    <a:pt x="3490" y="3846"/>
                  </a:lnTo>
                  <a:cubicBezTo>
                    <a:pt x="3561" y="3882"/>
                    <a:pt x="3609" y="3953"/>
                    <a:pt x="3609" y="4049"/>
                  </a:cubicBezTo>
                  <a:lnTo>
                    <a:pt x="3609" y="4560"/>
                  </a:lnTo>
                  <a:cubicBezTo>
                    <a:pt x="3311" y="4727"/>
                    <a:pt x="2954" y="4822"/>
                    <a:pt x="2597" y="4822"/>
                  </a:cubicBezTo>
                  <a:cubicBezTo>
                    <a:pt x="2227" y="4822"/>
                    <a:pt x="1882" y="4727"/>
                    <a:pt x="1585" y="4560"/>
                  </a:cubicBezTo>
                  <a:lnTo>
                    <a:pt x="1585" y="4049"/>
                  </a:lnTo>
                  <a:cubicBezTo>
                    <a:pt x="1585" y="3965"/>
                    <a:pt x="1632" y="3894"/>
                    <a:pt x="1704" y="3846"/>
                  </a:cubicBezTo>
                  <a:lnTo>
                    <a:pt x="2025" y="3691"/>
                  </a:lnTo>
                  <a:lnTo>
                    <a:pt x="2323" y="3989"/>
                  </a:lnTo>
                  <a:cubicBezTo>
                    <a:pt x="2406" y="4060"/>
                    <a:pt x="2489" y="4108"/>
                    <a:pt x="2597" y="4108"/>
                  </a:cubicBezTo>
                  <a:cubicBezTo>
                    <a:pt x="2704" y="4108"/>
                    <a:pt x="2799" y="4060"/>
                    <a:pt x="2858" y="3989"/>
                  </a:cubicBezTo>
                  <a:lnTo>
                    <a:pt x="3156" y="3691"/>
                  </a:lnTo>
                  <a:close/>
                  <a:moveTo>
                    <a:pt x="2597" y="0"/>
                  </a:moveTo>
                  <a:cubicBezTo>
                    <a:pt x="1168" y="0"/>
                    <a:pt x="1" y="1155"/>
                    <a:pt x="1" y="2584"/>
                  </a:cubicBezTo>
                  <a:cubicBezTo>
                    <a:pt x="1" y="4013"/>
                    <a:pt x="1168" y="5180"/>
                    <a:pt x="2597" y="5180"/>
                  </a:cubicBezTo>
                  <a:cubicBezTo>
                    <a:pt x="4025" y="5180"/>
                    <a:pt x="5180" y="4013"/>
                    <a:pt x="5180" y="2584"/>
                  </a:cubicBezTo>
                  <a:cubicBezTo>
                    <a:pt x="5180" y="1155"/>
                    <a:pt x="4025" y="0"/>
                    <a:pt x="259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6"/>
            <p:cNvSpPr/>
            <p:nvPr/>
          </p:nvSpPr>
          <p:spPr>
            <a:xfrm>
              <a:off x="2256358" y="3451503"/>
              <a:ext cx="188769" cy="177311"/>
            </a:xfrm>
            <a:custGeom>
              <a:avLst/>
              <a:gdLst/>
              <a:ahLst/>
              <a:cxnLst/>
              <a:rect l="l" t="t" r="r" b="b"/>
              <a:pathLst>
                <a:path w="5931" h="5571" extrusionOk="0">
                  <a:moveTo>
                    <a:pt x="3751" y="0"/>
                  </a:moveTo>
                  <a:cubicBezTo>
                    <a:pt x="2872" y="0"/>
                    <a:pt x="1994" y="341"/>
                    <a:pt x="1323" y="999"/>
                  </a:cubicBezTo>
                  <a:cubicBezTo>
                    <a:pt x="120" y="2201"/>
                    <a:pt x="1" y="4142"/>
                    <a:pt x="1049" y="5488"/>
                  </a:cubicBezTo>
                  <a:cubicBezTo>
                    <a:pt x="1073" y="5535"/>
                    <a:pt x="1132" y="5571"/>
                    <a:pt x="1192" y="5571"/>
                  </a:cubicBezTo>
                  <a:cubicBezTo>
                    <a:pt x="1239" y="5571"/>
                    <a:pt x="1263" y="5547"/>
                    <a:pt x="1311" y="5523"/>
                  </a:cubicBezTo>
                  <a:cubicBezTo>
                    <a:pt x="1382" y="5464"/>
                    <a:pt x="1406" y="5345"/>
                    <a:pt x="1346" y="5249"/>
                  </a:cubicBezTo>
                  <a:cubicBezTo>
                    <a:pt x="406" y="4047"/>
                    <a:pt x="525" y="2332"/>
                    <a:pt x="1596" y="1261"/>
                  </a:cubicBezTo>
                  <a:cubicBezTo>
                    <a:pt x="2181" y="676"/>
                    <a:pt x="2961" y="375"/>
                    <a:pt x="3742" y="375"/>
                  </a:cubicBezTo>
                  <a:cubicBezTo>
                    <a:pt x="4393" y="375"/>
                    <a:pt x="5044" y="584"/>
                    <a:pt x="5585" y="1011"/>
                  </a:cubicBezTo>
                  <a:cubicBezTo>
                    <a:pt x="5616" y="1037"/>
                    <a:pt x="5656" y="1049"/>
                    <a:pt x="5697" y="1049"/>
                  </a:cubicBezTo>
                  <a:cubicBezTo>
                    <a:pt x="5750" y="1049"/>
                    <a:pt x="5806" y="1028"/>
                    <a:pt x="5847" y="987"/>
                  </a:cubicBezTo>
                  <a:cubicBezTo>
                    <a:pt x="5930" y="904"/>
                    <a:pt x="5895" y="773"/>
                    <a:pt x="5823" y="713"/>
                  </a:cubicBezTo>
                  <a:cubicBezTo>
                    <a:pt x="5209" y="233"/>
                    <a:pt x="4479" y="0"/>
                    <a:pt x="375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6"/>
            <p:cNvSpPr/>
            <p:nvPr/>
          </p:nvSpPr>
          <p:spPr>
            <a:xfrm>
              <a:off x="2305245" y="3491160"/>
              <a:ext cx="189151" cy="176706"/>
            </a:xfrm>
            <a:custGeom>
              <a:avLst/>
              <a:gdLst/>
              <a:ahLst/>
              <a:cxnLst/>
              <a:rect l="l" t="t" r="r" b="b"/>
              <a:pathLst>
                <a:path w="5943" h="5552" extrusionOk="0">
                  <a:moveTo>
                    <a:pt x="4739" y="1"/>
                  </a:moveTo>
                  <a:cubicBezTo>
                    <a:pt x="4695" y="1"/>
                    <a:pt x="4650" y="13"/>
                    <a:pt x="4609" y="39"/>
                  </a:cubicBezTo>
                  <a:cubicBezTo>
                    <a:pt x="4537" y="98"/>
                    <a:pt x="4525" y="217"/>
                    <a:pt x="4585" y="301"/>
                  </a:cubicBezTo>
                  <a:cubicBezTo>
                    <a:pt x="5513" y="1503"/>
                    <a:pt x="5406" y="3218"/>
                    <a:pt x="4335" y="4289"/>
                  </a:cubicBezTo>
                  <a:cubicBezTo>
                    <a:pt x="3750" y="4874"/>
                    <a:pt x="2970" y="5175"/>
                    <a:pt x="2189" y="5175"/>
                  </a:cubicBezTo>
                  <a:cubicBezTo>
                    <a:pt x="1538" y="5175"/>
                    <a:pt x="887" y="4966"/>
                    <a:pt x="346" y="4539"/>
                  </a:cubicBezTo>
                  <a:cubicBezTo>
                    <a:pt x="314" y="4516"/>
                    <a:pt x="276" y="4505"/>
                    <a:pt x="237" y="4505"/>
                  </a:cubicBezTo>
                  <a:cubicBezTo>
                    <a:pt x="177" y="4505"/>
                    <a:pt x="116" y="4531"/>
                    <a:pt x="72" y="4575"/>
                  </a:cubicBezTo>
                  <a:cubicBezTo>
                    <a:pt x="1" y="4646"/>
                    <a:pt x="25" y="4765"/>
                    <a:pt x="96" y="4837"/>
                  </a:cubicBezTo>
                  <a:cubicBezTo>
                    <a:pt x="715" y="5313"/>
                    <a:pt x="1453" y="5551"/>
                    <a:pt x="2180" y="5551"/>
                  </a:cubicBezTo>
                  <a:cubicBezTo>
                    <a:pt x="3061" y="5551"/>
                    <a:pt x="3930" y="5218"/>
                    <a:pt x="4597" y="4551"/>
                  </a:cubicBezTo>
                  <a:cubicBezTo>
                    <a:pt x="5823" y="3349"/>
                    <a:pt x="5942" y="1420"/>
                    <a:pt x="4882" y="62"/>
                  </a:cubicBezTo>
                  <a:cubicBezTo>
                    <a:pt x="4849" y="22"/>
                    <a:pt x="4796" y="1"/>
                    <a:pt x="473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 name="Google Shape;10847;p59"/>
          <p:cNvGrpSpPr/>
          <p:nvPr/>
        </p:nvGrpSpPr>
        <p:grpSpPr>
          <a:xfrm>
            <a:off x="7474663" y="2771373"/>
            <a:ext cx="377474" cy="335748"/>
            <a:chOff x="854261" y="2908813"/>
            <a:chExt cx="377474" cy="335748"/>
          </a:xfrm>
        </p:grpSpPr>
        <p:sp>
          <p:nvSpPr>
            <p:cNvPr id="49" name="Google Shape;10848;p59"/>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0849;p59"/>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0850;p59"/>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0851;p59"/>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0852;p59"/>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oogle Shape;10333;p58"/>
          <p:cNvGrpSpPr/>
          <p:nvPr/>
        </p:nvGrpSpPr>
        <p:grpSpPr>
          <a:xfrm>
            <a:off x="5938210" y="2774479"/>
            <a:ext cx="379489" cy="366046"/>
            <a:chOff x="1284212" y="1963766"/>
            <a:chExt cx="379489" cy="366046"/>
          </a:xfrm>
        </p:grpSpPr>
        <p:sp>
          <p:nvSpPr>
            <p:cNvPr id="55" name="Google Shape;10334;p58"/>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2"/>
                </a:solidFill>
              </a:endParaRPr>
            </a:p>
          </p:txBody>
        </p:sp>
        <p:sp>
          <p:nvSpPr>
            <p:cNvPr id="56" name="Google Shape;10335;p58"/>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4"/>
                </a:solidFill>
              </a:endParaRPr>
            </a:p>
          </p:txBody>
        </p:sp>
      </p:grpSp>
      <p:pic>
        <p:nvPicPr>
          <p:cNvPr id="48" name="Picture 4" descr="The Learning Gate | Tec de Monterrey"/>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cxnSp>
        <p:nvCxnSpPr>
          <p:cNvPr id="54" name="Google Shape;258;p31"/>
          <p:cNvCxnSpPr/>
          <p:nvPr/>
        </p:nvCxnSpPr>
        <p:spPr>
          <a:xfrm>
            <a:off x="1029794" y="473489"/>
            <a:ext cx="0" cy="726300"/>
          </a:xfrm>
          <a:prstGeom prst="straightConnector1">
            <a:avLst/>
          </a:prstGeom>
          <a:noFill/>
          <a:ln w="19050" cap="flat" cmpd="sng">
            <a:solidFill>
              <a:srgbClr val="F3F3F3"/>
            </a:solidFill>
            <a:prstDash val="solid"/>
            <a:round/>
            <a:headEnd type="oval" w="med" len="med"/>
            <a:tailEnd type="oval" w="med" len="med"/>
          </a:ln>
        </p:spPr>
      </p:cxnSp>
      <p:grpSp>
        <p:nvGrpSpPr>
          <p:cNvPr id="57" name="Google Shape;260;p31"/>
          <p:cNvGrpSpPr/>
          <p:nvPr/>
        </p:nvGrpSpPr>
        <p:grpSpPr>
          <a:xfrm>
            <a:off x="501355" y="604619"/>
            <a:ext cx="379958" cy="379958"/>
            <a:chOff x="1190625" y="238125"/>
            <a:chExt cx="5219200" cy="5219200"/>
          </a:xfrm>
        </p:grpSpPr>
        <p:sp>
          <p:nvSpPr>
            <p:cNvPr id="58" name="Google Shape;261;p31"/>
            <p:cNvSpPr/>
            <p:nvPr/>
          </p:nvSpPr>
          <p:spPr>
            <a:xfrm>
              <a:off x="2188775"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262;p31"/>
            <p:cNvSpPr/>
            <p:nvPr/>
          </p:nvSpPr>
          <p:spPr>
            <a:xfrm>
              <a:off x="5258300"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263;p31"/>
            <p:cNvSpPr/>
            <p:nvPr/>
          </p:nvSpPr>
          <p:spPr>
            <a:xfrm>
              <a:off x="2188775"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264;p31"/>
            <p:cNvSpPr/>
            <p:nvPr/>
          </p:nvSpPr>
          <p:spPr>
            <a:xfrm>
              <a:off x="5258300"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265;p31"/>
            <p:cNvSpPr/>
            <p:nvPr/>
          </p:nvSpPr>
          <p:spPr>
            <a:xfrm>
              <a:off x="2188775" y="1236275"/>
              <a:ext cx="3222875" cy="3222875"/>
            </a:xfrm>
            <a:custGeom>
              <a:avLst/>
              <a:gdLst/>
              <a:ahLst/>
              <a:cxnLst/>
              <a:rect l="l" t="t" r="r" b="b"/>
              <a:pathLst>
                <a:path w="128915" h="128915" extrusionOk="0">
                  <a:moveTo>
                    <a:pt x="110517" y="6133"/>
                  </a:moveTo>
                  <a:lnTo>
                    <a:pt x="110517" y="18398"/>
                  </a:lnTo>
                  <a:lnTo>
                    <a:pt x="122782" y="18398"/>
                  </a:lnTo>
                  <a:lnTo>
                    <a:pt x="122782" y="110517"/>
                  </a:lnTo>
                  <a:lnTo>
                    <a:pt x="110517" y="110517"/>
                  </a:lnTo>
                  <a:lnTo>
                    <a:pt x="110517" y="122782"/>
                  </a:lnTo>
                  <a:lnTo>
                    <a:pt x="18398" y="122782"/>
                  </a:lnTo>
                  <a:lnTo>
                    <a:pt x="18398" y="110517"/>
                  </a:lnTo>
                  <a:lnTo>
                    <a:pt x="6133" y="110517"/>
                  </a:lnTo>
                  <a:lnTo>
                    <a:pt x="6133" y="18398"/>
                  </a:lnTo>
                  <a:lnTo>
                    <a:pt x="18398" y="18398"/>
                  </a:lnTo>
                  <a:lnTo>
                    <a:pt x="18398" y="6133"/>
                  </a:lnTo>
                  <a:close/>
                  <a:moveTo>
                    <a:pt x="12266" y="1"/>
                  </a:moveTo>
                  <a:lnTo>
                    <a:pt x="12266" y="12266"/>
                  </a:lnTo>
                  <a:lnTo>
                    <a:pt x="1" y="12266"/>
                  </a:lnTo>
                  <a:lnTo>
                    <a:pt x="1" y="116649"/>
                  </a:lnTo>
                  <a:lnTo>
                    <a:pt x="12266" y="116649"/>
                  </a:lnTo>
                  <a:lnTo>
                    <a:pt x="12266" y="128914"/>
                  </a:lnTo>
                  <a:lnTo>
                    <a:pt x="116649" y="128914"/>
                  </a:lnTo>
                  <a:lnTo>
                    <a:pt x="116649" y="116649"/>
                  </a:lnTo>
                  <a:lnTo>
                    <a:pt x="128914" y="116649"/>
                  </a:lnTo>
                  <a:lnTo>
                    <a:pt x="128914" y="12266"/>
                  </a:lnTo>
                  <a:lnTo>
                    <a:pt x="116649" y="12266"/>
                  </a:lnTo>
                  <a:lnTo>
                    <a:pt x="11664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266;p31"/>
            <p:cNvSpPr/>
            <p:nvPr/>
          </p:nvSpPr>
          <p:spPr>
            <a:xfrm>
              <a:off x="2495400"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267;p31"/>
            <p:cNvSpPr/>
            <p:nvPr/>
          </p:nvSpPr>
          <p:spPr>
            <a:xfrm>
              <a:off x="2802025"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268;p31"/>
            <p:cNvSpPr/>
            <p:nvPr/>
          </p:nvSpPr>
          <p:spPr>
            <a:xfrm>
              <a:off x="31094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269;p31"/>
            <p:cNvSpPr/>
            <p:nvPr/>
          </p:nvSpPr>
          <p:spPr>
            <a:xfrm>
              <a:off x="3416100"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270;p31"/>
            <p:cNvSpPr/>
            <p:nvPr/>
          </p:nvSpPr>
          <p:spPr>
            <a:xfrm>
              <a:off x="3723550"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271;p31"/>
            <p:cNvSpPr/>
            <p:nvPr/>
          </p:nvSpPr>
          <p:spPr>
            <a:xfrm>
              <a:off x="4030175" y="1849525"/>
              <a:ext cx="154150" cy="154150"/>
            </a:xfrm>
            <a:custGeom>
              <a:avLst/>
              <a:gdLst/>
              <a:ahLst/>
              <a:cxnLst/>
              <a:rect l="l" t="t" r="r" b="b"/>
              <a:pathLst>
                <a:path w="6166" h="6166" extrusionOk="0">
                  <a:moveTo>
                    <a:pt x="0" y="1"/>
                  </a:moveTo>
                  <a:lnTo>
                    <a:pt x="0"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272;p31"/>
            <p:cNvSpPr/>
            <p:nvPr/>
          </p:nvSpPr>
          <p:spPr>
            <a:xfrm>
              <a:off x="4337625"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273;p31"/>
            <p:cNvSpPr/>
            <p:nvPr/>
          </p:nvSpPr>
          <p:spPr>
            <a:xfrm>
              <a:off x="4644250" y="1849525"/>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274;p31"/>
            <p:cNvSpPr/>
            <p:nvPr/>
          </p:nvSpPr>
          <p:spPr>
            <a:xfrm>
              <a:off x="2802025"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275;p31"/>
            <p:cNvSpPr/>
            <p:nvPr/>
          </p:nvSpPr>
          <p:spPr>
            <a:xfrm>
              <a:off x="3109475" y="15429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276;p31"/>
            <p:cNvSpPr/>
            <p:nvPr/>
          </p:nvSpPr>
          <p:spPr>
            <a:xfrm>
              <a:off x="3416100"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277;p31"/>
            <p:cNvSpPr/>
            <p:nvPr/>
          </p:nvSpPr>
          <p:spPr>
            <a:xfrm>
              <a:off x="3723550"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278;p31"/>
            <p:cNvSpPr/>
            <p:nvPr/>
          </p:nvSpPr>
          <p:spPr>
            <a:xfrm>
              <a:off x="4030175" y="1542900"/>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279;p31"/>
            <p:cNvSpPr/>
            <p:nvPr/>
          </p:nvSpPr>
          <p:spPr>
            <a:xfrm>
              <a:off x="4337625"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280;p31"/>
            <p:cNvSpPr/>
            <p:nvPr/>
          </p:nvSpPr>
          <p:spPr>
            <a:xfrm>
              <a:off x="4644250" y="1542900"/>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281;p31"/>
            <p:cNvSpPr/>
            <p:nvPr/>
          </p:nvSpPr>
          <p:spPr>
            <a:xfrm>
              <a:off x="49516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282;p31"/>
            <p:cNvSpPr/>
            <p:nvPr/>
          </p:nvSpPr>
          <p:spPr>
            <a:xfrm>
              <a:off x="2495400"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283;p31"/>
            <p:cNvSpPr/>
            <p:nvPr/>
          </p:nvSpPr>
          <p:spPr>
            <a:xfrm>
              <a:off x="2802025" y="21569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284;p31"/>
            <p:cNvSpPr/>
            <p:nvPr/>
          </p:nvSpPr>
          <p:spPr>
            <a:xfrm>
              <a:off x="4644250" y="2771050"/>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285;p31"/>
            <p:cNvSpPr/>
            <p:nvPr/>
          </p:nvSpPr>
          <p:spPr>
            <a:xfrm>
              <a:off x="4644250" y="2463600"/>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286;p31"/>
            <p:cNvSpPr/>
            <p:nvPr/>
          </p:nvSpPr>
          <p:spPr>
            <a:xfrm>
              <a:off x="4644250" y="3077675"/>
              <a:ext cx="154150" cy="154150"/>
            </a:xfrm>
            <a:custGeom>
              <a:avLst/>
              <a:gdLst/>
              <a:ahLst/>
              <a:cxnLst/>
              <a:rect l="l" t="t" r="r" b="b"/>
              <a:pathLst>
                <a:path w="6166" h="6166" extrusionOk="0">
                  <a:moveTo>
                    <a:pt x="0" y="0"/>
                  </a:moveTo>
                  <a:lnTo>
                    <a:pt x="0" y="6166"/>
                  </a:lnTo>
                  <a:lnTo>
                    <a:pt x="6165" y="6166"/>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287;p31"/>
            <p:cNvSpPr/>
            <p:nvPr/>
          </p:nvSpPr>
          <p:spPr>
            <a:xfrm>
              <a:off x="4644250" y="3385125"/>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288;p31"/>
            <p:cNvSpPr/>
            <p:nvPr/>
          </p:nvSpPr>
          <p:spPr>
            <a:xfrm>
              <a:off x="4951675"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289;p31"/>
            <p:cNvSpPr/>
            <p:nvPr/>
          </p:nvSpPr>
          <p:spPr>
            <a:xfrm>
              <a:off x="4951675"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290;p31"/>
            <p:cNvSpPr/>
            <p:nvPr/>
          </p:nvSpPr>
          <p:spPr>
            <a:xfrm>
              <a:off x="4951675"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291;p31"/>
            <p:cNvSpPr/>
            <p:nvPr/>
          </p:nvSpPr>
          <p:spPr>
            <a:xfrm>
              <a:off x="4951675"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292;p31"/>
            <p:cNvSpPr/>
            <p:nvPr/>
          </p:nvSpPr>
          <p:spPr>
            <a:xfrm>
              <a:off x="4644250" y="21569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293;p31"/>
            <p:cNvSpPr/>
            <p:nvPr/>
          </p:nvSpPr>
          <p:spPr>
            <a:xfrm>
              <a:off x="4951675"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294;p31"/>
            <p:cNvSpPr/>
            <p:nvPr/>
          </p:nvSpPr>
          <p:spPr>
            <a:xfrm>
              <a:off x="2495400"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295;p31"/>
            <p:cNvSpPr/>
            <p:nvPr/>
          </p:nvSpPr>
          <p:spPr>
            <a:xfrm>
              <a:off x="2802025"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296;p31"/>
            <p:cNvSpPr/>
            <p:nvPr/>
          </p:nvSpPr>
          <p:spPr>
            <a:xfrm>
              <a:off x="31094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297;p31"/>
            <p:cNvSpPr/>
            <p:nvPr/>
          </p:nvSpPr>
          <p:spPr>
            <a:xfrm>
              <a:off x="3416100"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298;p31"/>
            <p:cNvSpPr/>
            <p:nvPr/>
          </p:nvSpPr>
          <p:spPr>
            <a:xfrm>
              <a:off x="3723550"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299;p31"/>
            <p:cNvSpPr/>
            <p:nvPr/>
          </p:nvSpPr>
          <p:spPr>
            <a:xfrm>
              <a:off x="4030175" y="3691750"/>
              <a:ext cx="154150" cy="154150"/>
            </a:xfrm>
            <a:custGeom>
              <a:avLst/>
              <a:gdLst/>
              <a:ahLst/>
              <a:cxnLst/>
              <a:rect l="l" t="t" r="r" b="b"/>
              <a:pathLst>
                <a:path w="6166" h="6166" extrusionOk="0">
                  <a:moveTo>
                    <a:pt x="0" y="0"/>
                  </a:moveTo>
                  <a:lnTo>
                    <a:pt x="0"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300;p31"/>
            <p:cNvSpPr/>
            <p:nvPr/>
          </p:nvSpPr>
          <p:spPr>
            <a:xfrm>
              <a:off x="2495400"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301;p31"/>
            <p:cNvSpPr/>
            <p:nvPr/>
          </p:nvSpPr>
          <p:spPr>
            <a:xfrm>
              <a:off x="2802025" y="3385125"/>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302;p31"/>
            <p:cNvSpPr/>
            <p:nvPr/>
          </p:nvSpPr>
          <p:spPr>
            <a:xfrm>
              <a:off x="4337625"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303;p31"/>
            <p:cNvSpPr/>
            <p:nvPr/>
          </p:nvSpPr>
          <p:spPr>
            <a:xfrm>
              <a:off x="4644250" y="3691750"/>
              <a:ext cx="154150" cy="154150"/>
            </a:xfrm>
            <a:custGeom>
              <a:avLst/>
              <a:gdLst/>
              <a:ahLst/>
              <a:cxnLst/>
              <a:rect l="l" t="t" r="r" b="b"/>
              <a:pathLst>
                <a:path w="6166" h="6166" extrusionOk="0">
                  <a:moveTo>
                    <a:pt x="0" y="0"/>
                  </a:moveTo>
                  <a:lnTo>
                    <a:pt x="0" y="6165"/>
                  </a:lnTo>
                  <a:lnTo>
                    <a:pt x="6165" y="6165"/>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304;p31"/>
            <p:cNvSpPr/>
            <p:nvPr/>
          </p:nvSpPr>
          <p:spPr>
            <a:xfrm>
              <a:off x="2802025"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305;p31"/>
            <p:cNvSpPr/>
            <p:nvPr/>
          </p:nvSpPr>
          <p:spPr>
            <a:xfrm>
              <a:off x="3109475" y="39991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306;p31"/>
            <p:cNvSpPr/>
            <p:nvPr/>
          </p:nvSpPr>
          <p:spPr>
            <a:xfrm>
              <a:off x="2802025" y="2771050"/>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307;p31"/>
            <p:cNvSpPr/>
            <p:nvPr/>
          </p:nvSpPr>
          <p:spPr>
            <a:xfrm>
              <a:off x="2802025" y="2463600"/>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308;p31"/>
            <p:cNvSpPr/>
            <p:nvPr/>
          </p:nvSpPr>
          <p:spPr>
            <a:xfrm>
              <a:off x="2802025" y="3077675"/>
              <a:ext cx="154150" cy="154150"/>
            </a:xfrm>
            <a:custGeom>
              <a:avLst/>
              <a:gdLst/>
              <a:ahLst/>
              <a:cxnLst/>
              <a:rect l="l" t="t" r="r" b="b"/>
              <a:pathLst>
                <a:path w="6166" h="6166" extrusionOk="0">
                  <a:moveTo>
                    <a:pt x="1" y="0"/>
                  </a:moveTo>
                  <a:lnTo>
                    <a:pt x="1" y="6166"/>
                  </a:lnTo>
                  <a:lnTo>
                    <a:pt x="6166" y="6166"/>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309;p31"/>
            <p:cNvSpPr/>
            <p:nvPr/>
          </p:nvSpPr>
          <p:spPr>
            <a:xfrm>
              <a:off x="2495400"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310;p31"/>
            <p:cNvSpPr/>
            <p:nvPr/>
          </p:nvSpPr>
          <p:spPr>
            <a:xfrm>
              <a:off x="2495400"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311;p31"/>
            <p:cNvSpPr/>
            <p:nvPr/>
          </p:nvSpPr>
          <p:spPr>
            <a:xfrm>
              <a:off x="2495400"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312;p31"/>
            <p:cNvSpPr/>
            <p:nvPr/>
          </p:nvSpPr>
          <p:spPr>
            <a:xfrm>
              <a:off x="3416100"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313;p31"/>
            <p:cNvSpPr/>
            <p:nvPr/>
          </p:nvSpPr>
          <p:spPr>
            <a:xfrm>
              <a:off x="3723550"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314;p31"/>
            <p:cNvSpPr/>
            <p:nvPr/>
          </p:nvSpPr>
          <p:spPr>
            <a:xfrm>
              <a:off x="4030175" y="3999175"/>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315;p31"/>
            <p:cNvSpPr/>
            <p:nvPr/>
          </p:nvSpPr>
          <p:spPr>
            <a:xfrm>
              <a:off x="4337625"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316;p31"/>
            <p:cNvSpPr/>
            <p:nvPr/>
          </p:nvSpPr>
          <p:spPr>
            <a:xfrm>
              <a:off x="4644250" y="39991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317;p31"/>
            <p:cNvSpPr/>
            <p:nvPr/>
          </p:nvSpPr>
          <p:spPr>
            <a:xfrm>
              <a:off x="49516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318;p31"/>
            <p:cNvSpPr/>
            <p:nvPr/>
          </p:nvSpPr>
          <p:spPr>
            <a:xfrm>
              <a:off x="1728025" y="775525"/>
              <a:ext cx="4144375" cy="4144375"/>
            </a:xfrm>
            <a:custGeom>
              <a:avLst/>
              <a:gdLst/>
              <a:ahLst/>
              <a:cxnLst/>
              <a:rect l="l" t="t" r="r" b="b"/>
              <a:pathLst>
                <a:path w="165775" h="165775" extrusionOk="0">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319;p31"/>
            <p:cNvSpPr/>
            <p:nvPr/>
          </p:nvSpPr>
          <p:spPr>
            <a:xfrm>
              <a:off x="3416100" y="2463600"/>
              <a:ext cx="460775" cy="768225"/>
            </a:xfrm>
            <a:custGeom>
              <a:avLst/>
              <a:gdLst/>
              <a:ahLst/>
              <a:cxnLst/>
              <a:rect l="l" t="t" r="r" b="b"/>
              <a:pathLst>
                <a:path w="18431" h="30729" extrusionOk="0">
                  <a:moveTo>
                    <a:pt x="12298" y="6166"/>
                  </a:moveTo>
                  <a:lnTo>
                    <a:pt x="12298" y="15789"/>
                  </a:lnTo>
                  <a:lnTo>
                    <a:pt x="6166" y="15789"/>
                  </a:lnTo>
                  <a:lnTo>
                    <a:pt x="6166" y="6166"/>
                  </a:lnTo>
                  <a:close/>
                  <a:moveTo>
                    <a:pt x="1" y="1"/>
                  </a:moveTo>
                  <a:lnTo>
                    <a:pt x="1" y="30729"/>
                  </a:lnTo>
                  <a:lnTo>
                    <a:pt x="6166" y="30729"/>
                  </a:lnTo>
                  <a:lnTo>
                    <a:pt x="6166" y="21921"/>
                  </a:lnTo>
                  <a:lnTo>
                    <a:pt x="12298" y="21921"/>
                  </a:lnTo>
                  <a:lnTo>
                    <a:pt x="12298" y="30729"/>
                  </a:lnTo>
                  <a:lnTo>
                    <a:pt x="18431" y="30729"/>
                  </a:lnTo>
                  <a:lnTo>
                    <a:pt x="1843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320;p31"/>
            <p:cNvSpPr/>
            <p:nvPr/>
          </p:nvSpPr>
          <p:spPr>
            <a:xfrm>
              <a:off x="4030175" y="2463600"/>
              <a:ext cx="159050" cy="777200"/>
            </a:xfrm>
            <a:custGeom>
              <a:avLst/>
              <a:gdLst/>
              <a:ahLst/>
              <a:cxnLst/>
              <a:rect l="l" t="t" r="r" b="b"/>
              <a:pathLst>
                <a:path w="6362" h="31088" extrusionOk="0">
                  <a:moveTo>
                    <a:pt x="6166" y="1"/>
                  </a:moveTo>
                  <a:lnTo>
                    <a:pt x="0" y="33"/>
                  </a:lnTo>
                  <a:lnTo>
                    <a:pt x="229" y="31087"/>
                  </a:lnTo>
                  <a:lnTo>
                    <a:pt x="6361" y="31055"/>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321;p31"/>
            <p:cNvSpPr/>
            <p:nvPr/>
          </p:nvSpPr>
          <p:spPr>
            <a:xfrm>
              <a:off x="209825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322;p31"/>
            <p:cNvSpPr/>
            <p:nvPr/>
          </p:nvSpPr>
          <p:spPr>
            <a:xfrm>
              <a:off x="2558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323;p31"/>
            <p:cNvSpPr/>
            <p:nvPr/>
          </p:nvSpPr>
          <p:spPr>
            <a:xfrm>
              <a:off x="3017325" y="238125"/>
              <a:ext cx="154150" cy="384100"/>
            </a:xfrm>
            <a:custGeom>
              <a:avLst/>
              <a:gdLst/>
              <a:ahLst/>
              <a:cxnLst/>
              <a:rect l="l" t="t" r="r" b="b"/>
              <a:pathLst>
                <a:path w="6166" h="15364" extrusionOk="0">
                  <a:moveTo>
                    <a:pt x="0" y="0"/>
                  </a:moveTo>
                  <a:lnTo>
                    <a:pt x="0"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324;p31"/>
            <p:cNvSpPr/>
            <p:nvPr/>
          </p:nvSpPr>
          <p:spPr>
            <a:xfrm>
              <a:off x="3477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325;p31"/>
            <p:cNvSpPr/>
            <p:nvPr/>
          </p:nvSpPr>
          <p:spPr>
            <a:xfrm>
              <a:off x="3937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326;p31"/>
            <p:cNvSpPr/>
            <p:nvPr/>
          </p:nvSpPr>
          <p:spPr>
            <a:xfrm>
              <a:off x="4396325" y="238125"/>
              <a:ext cx="154150" cy="384100"/>
            </a:xfrm>
            <a:custGeom>
              <a:avLst/>
              <a:gdLst/>
              <a:ahLst/>
              <a:cxnLst/>
              <a:rect l="l" t="t" r="r" b="b"/>
              <a:pathLst>
                <a:path w="6166" h="15364"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327;p31"/>
            <p:cNvSpPr/>
            <p:nvPr/>
          </p:nvSpPr>
          <p:spPr>
            <a:xfrm>
              <a:off x="4856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328;p31"/>
            <p:cNvSpPr/>
            <p:nvPr/>
          </p:nvSpPr>
          <p:spPr>
            <a:xfrm>
              <a:off x="5316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329;p31"/>
            <p:cNvSpPr/>
            <p:nvPr/>
          </p:nvSpPr>
          <p:spPr>
            <a:xfrm>
              <a:off x="1190625" y="4472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330;p31"/>
            <p:cNvSpPr/>
            <p:nvPr/>
          </p:nvSpPr>
          <p:spPr>
            <a:xfrm>
              <a:off x="1190625" y="4013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331;p31"/>
            <p:cNvSpPr/>
            <p:nvPr/>
          </p:nvSpPr>
          <p:spPr>
            <a:xfrm>
              <a:off x="1190625" y="3553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332;p31"/>
            <p:cNvSpPr/>
            <p:nvPr/>
          </p:nvSpPr>
          <p:spPr>
            <a:xfrm>
              <a:off x="1190625" y="3093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333;p31"/>
            <p:cNvSpPr/>
            <p:nvPr/>
          </p:nvSpPr>
          <p:spPr>
            <a:xfrm>
              <a:off x="1190625" y="2634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334;p31"/>
            <p:cNvSpPr/>
            <p:nvPr/>
          </p:nvSpPr>
          <p:spPr>
            <a:xfrm>
              <a:off x="1190625" y="2174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335;p31"/>
            <p:cNvSpPr/>
            <p:nvPr/>
          </p:nvSpPr>
          <p:spPr>
            <a:xfrm>
              <a:off x="1190625" y="1714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336;p31"/>
            <p:cNvSpPr/>
            <p:nvPr/>
          </p:nvSpPr>
          <p:spPr>
            <a:xfrm>
              <a:off x="1190625" y="1255025"/>
              <a:ext cx="384100" cy="153350"/>
            </a:xfrm>
            <a:custGeom>
              <a:avLst/>
              <a:gdLst/>
              <a:ahLst/>
              <a:cxnLst/>
              <a:rect l="l" t="t" r="r" b="b"/>
              <a:pathLst>
                <a:path w="15364" h="6134" extrusionOk="0">
                  <a:moveTo>
                    <a:pt x="0" y="1"/>
                  </a:moveTo>
                  <a:lnTo>
                    <a:pt x="0" y="6134"/>
                  </a:lnTo>
                  <a:lnTo>
                    <a:pt x="15364" y="6134"/>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337;p31"/>
            <p:cNvSpPr/>
            <p:nvPr/>
          </p:nvSpPr>
          <p:spPr>
            <a:xfrm>
              <a:off x="532925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338;p31"/>
            <p:cNvSpPr/>
            <p:nvPr/>
          </p:nvSpPr>
          <p:spPr>
            <a:xfrm>
              <a:off x="4870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339;p31"/>
            <p:cNvSpPr/>
            <p:nvPr/>
          </p:nvSpPr>
          <p:spPr>
            <a:xfrm>
              <a:off x="4410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340;p31"/>
            <p:cNvSpPr/>
            <p:nvPr/>
          </p:nvSpPr>
          <p:spPr>
            <a:xfrm>
              <a:off x="3950250"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341;p31"/>
            <p:cNvSpPr/>
            <p:nvPr/>
          </p:nvSpPr>
          <p:spPr>
            <a:xfrm>
              <a:off x="3491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342;p31"/>
            <p:cNvSpPr/>
            <p:nvPr/>
          </p:nvSpPr>
          <p:spPr>
            <a:xfrm>
              <a:off x="3031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343;p31"/>
            <p:cNvSpPr/>
            <p:nvPr/>
          </p:nvSpPr>
          <p:spPr>
            <a:xfrm>
              <a:off x="257125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344;p31"/>
            <p:cNvSpPr/>
            <p:nvPr/>
          </p:nvSpPr>
          <p:spPr>
            <a:xfrm>
              <a:off x="211130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345;p31"/>
            <p:cNvSpPr/>
            <p:nvPr/>
          </p:nvSpPr>
          <p:spPr>
            <a:xfrm>
              <a:off x="6025700" y="115880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346;p31"/>
            <p:cNvSpPr/>
            <p:nvPr/>
          </p:nvSpPr>
          <p:spPr>
            <a:xfrm>
              <a:off x="6025700" y="161875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347;p31"/>
            <p:cNvSpPr/>
            <p:nvPr/>
          </p:nvSpPr>
          <p:spPr>
            <a:xfrm>
              <a:off x="6025700" y="2078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348;p31"/>
            <p:cNvSpPr/>
            <p:nvPr/>
          </p:nvSpPr>
          <p:spPr>
            <a:xfrm>
              <a:off x="6025700" y="2538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349;p31"/>
            <p:cNvSpPr/>
            <p:nvPr/>
          </p:nvSpPr>
          <p:spPr>
            <a:xfrm>
              <a:off x="6025700" y="2997750"/>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350;p31"/>
            <p:cNvSpPr/>
            <p:nvPr/>
          </p:nvSpPr>
          <p:spPr>
            <a:xfrm>
              <a:off x="6025700" y="3457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351;p31"/>
            <p:cNvSpPr/>
            <p:nvPr/>
          </p:nvSpPr>
          <p:spPr>
            <a:xfrm>
              <a:off x="6025700" y="3917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352;p31"/>
            <p:cNvSpPr/>
            <p:nvPr/>
          </p:nvSpPr>
          <p:spPr>
            <a:xfrm>
              <a:off x="6025700" y="437675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0"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Arial"/>
                <a:cs typeface="Arial"/>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151" name="150 Flecha curvada hacia arriba"/>
          <p:cNvSpPr/>
          <p:nvPr/>
        </p:nvSpPr>
        <p:spPr>
          <a:xfrm>
            <a:off x="6466115" y="3614057"/>
            <a:ext cx="2699657" cy="1186543"/>
          </a:xfrm>
          <a:prstGeom prst="curvedUpArrow">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
        <p:nvSpPr>
          <p:cNvPr id="152" name="151 Flecha curvada hacia arriba"/>
          <p:cNvSpPr/>
          <p:nvPr/>
        </p:nvSpPr>
        <p:spPr>
          <a:xfrm rot="10800000">
            <a:off x="6357255" y="2253342"/>
            <a:ext cx="2699657" cy="1186543"/>
          </a:xfrm>
          <a:prstGeom prst="curvedUpArrow">
            <a:avLst/>
          </a:prstGeom>
          <a:solidFill>
            <a:srgbClr val="00B0F0"/>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p:cNvGrpSpPr/>
        <p:nvPr/>
      </p:nvGrpSpPr>
      <p:grpSpPr>
        <a:xfrm>
          <a:off x="0" y="0"/>
          <a:ext cx="0" cy="0"/>
          <a:chOff x="0" y="0"/>
          <a:chExt cx="0" cy="0"/>
        </a:xfrm>
      </p:grpSpPr>
      <p:sp>
        <p:nvSpPr>
          <p:cNvPr id="174" name="Google Shape;174;p30"/>
          <p:cNvSpPr txBox="1">
            <a:spLocks noGrp="1"/>
          </p:cNvSpPr>
          <p:nvPr>
            <p:ph type="title"/>
          </p:nvPr>
        </p:nvSpPr>
        <p:spPr>
          <a:xfrm>
            <a:off x="0" y="889788"/>
            <a:ext cx="4572000"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p:cNvSpPr txBox="1">
            <a:spLocks noGrp="1"/>
          </p:cNvSpPr>
          <p:nvPr>
            <p:ph type="subTitle" idx="1"/>
          </p:nvPr>
        </p:nvSpPr>
        <p:spPr>
          <a:xfrm>
            <a:off x="4917750" y="3290549"/>
            <a:ext cx="3425700" cy="1091779"/>
          </a:xfrm>
          <a:prstGeom prst="rect">
            <a:avLst/>
          </a:prstGeom>
        </p:spPr>
        <p:txBody>
          <a:bodyPr spcFirstLastPara="1" wrap="square" lIns="91425" tIns="91425" rIns="91425" bIns="91425" anchor="t" anchorCtr="0">
            <a:noAutofit/>
          </a:bodyPr>
          <a:lstStyle/>
          <a:p>
            <a:pPr marL="146050" lvl="0" indent="0">
              <a:buSzPts val="1300"/>
            </a:pPr>
            <a:r>
              <a:rPr lang="es-ES" dirty="0"/>
              <a:t>-Analítica de datos </a:t>
            </a:r>
          </a:p>
          <a:p>
            <a:pPr marL="146050" indent="0">
              <a:buSzPts val="1300"/>
            </a:pPr>
            <a:r>
              <a:rPr lang="es-ES" dirty="0"/>
              <a:t> -Regresión No Lineal</a:t>
            </a:r>
          </a:p>
        </p:txBody>
      </p:sp>
      <p:sp>
        <p:nvSpPr>
          <p:cNvPr id="176" name="Google Shape;176;p30"/>
          <p:cNvSpPr txBox="1">
            <a:spLocks noGrp="1"/>
          </p:cNvSpPr>
          <p:nvPr>
            <p:ph type="title" idx="2"/>
          </p:nvPr>
        </p:nvSpPr>
        <p:spPr>
          <a:xfrm>
            <a:off x="4849170" y="1001125"/>
            <a:ext cx="2290184"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cxnSp>
        <p:nvCxnSpPr>
          <p:cNvPr id="177" name="Google Shape;177;p30"/>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3680195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3702"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30433" y="2110154"/>
            <a:ext cx="0" cy="259080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538444"/>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¿Cuál es la función que realiza la regresión No lineal?</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30433" y="1878840"/>
            <a:ext cx="4205687" cy="1591147"/>
          </a:xfrm>
          <a:prstGeom prst="rect">
            <a:avLst/>
          </a:prstGeom>
          <a:noFill/>
          <a:ln>
            <a:noFill/>
          </a:ln>
        </p:spPr>
        <p:txBody>
          <a:bodyPr spcFirstLastPara="1" wrap="square" lIns="91425" tIns="182875" rIns="91425" bIns="0" anchor="t" anchorCtr="0">
            <a:noAutofit/>
          </a:bodyPr>
          <a:lstStyle/>
          <a:p>
            <a:pPr algn="just"/>
            <a:r>
              <a:rPr lang="es-ES" sz="1600" dirty="0">
                <a:solidFill>
                  <a:srgbClr val="EAFEE8"/>
                </a:solidFill>
                <a:latin typeface="Fira Sans Condensed Light" panose="020B0604020202020204" charset="0"/>
                <a:cs typeface="Times New Roman" panose="02020603050405020304" pitchFamily="18" charset="0"/>
              </a:rPr>
              <a:t>La</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dirty="0">
                <a:solidFill>
                  <a:srgbClr val="EAFEE8"/>
                </a:solidFill>
                <a:latin typeface="Fira Sans Condensed Light" panose="020B0604020202020204" charset="0"/>
                <a:cs typeface="Times New Roman" panose="02020603050405020304" pitchFamily="18" charset="0"/>
              </a:rPr>
              <a:t>Regresión no lineal es un método para encontrar un modelo no lineal para la relación entre la variable dependiente y un conjunto de variables independientes. A diferencia de la regresión lineal tradicional, que está restringida a la estimación de modelos lineales, la regresión no lineal puede estimar modelos con relaciones arbitrarias entre las variables independientes y las dependientes. Esto se lleva a cabo usando algoritmos de estimación iterativos.</a:t>
            </a:r>
          </a:p>
        </p:txBody>
      </p:sp>
      <p:pic>
        <p:nvPicPr>
          <p:cNvPr id="1028" name="Picture 4" descr="Ajuste de curvas con regresión lineal y no lineal con Minitab">
            <a:extLst>
              <a:ext uri="{FF2B5EF4-FFF2-40B4-BE49-F238E27FC236}">
                <a16:creationId xmlns:a16="http://schemas.microsoft.com/office/drawing/2014/main" id="{FF5D8E2B-FD3D-D57F-429D-8C7FF3D06A42}"/>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3307" r="33457"/>
          <a:stretch/>
        </p:blipFill>
        <p:spPr bwMode="auto">
          <a:xfrm>
            <a:off x="4977780" y="1237409"/>
            <a:ext cx="1931899" cy="1745489"/>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Ajuste de curvas con regresión lineal y no lineal con Minitab">
            <a:extLst>
              <a:ext uri="{FF2B5EF4-FFF2-40B4-BE49-F238E27FC236}">
                <a16:creationId xmlns:a16="http://schemas.microsoft.com/office/drawing/2014/main" id="{E4304F71-6B5A-2A52-74CB-0827DED69E4B}"/>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870" r="65979"/>
          <a:stretch/>
        </p:blipFill>
        <p:spPr bwMode="auto">
          <a:xfrm>
            <a:off x="7005867" y="2064732"/>
            <a:ext cx="2028087" cy="174548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Ajuste de curvas con regresión lineal y no lineal con Minitab">
            <a:extLst>
              <a:ext uri="{FF2B5EF4-FFF2-40B4-BE49-F238E27FC236}">
                <a16:creationId xmlns:a16="http://schemas.microsoft.com/office/drawing/2014/main" id="{2998F2EF-457B-8B52-4769-A69957FE78AC}"/>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65685" t="3117" r="-576" b="-3117"/>
          <a:stretch/>
        </p:blipFill>
        <p:spPr bwMode="auto">
          <a:xfrm>
            <a:off x="4929685" y="3278923"/>
            <a:ext cx="2028087" cy="174548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cxnSp>
        <p:nvCxnSpPr>
          <p:cNvPr id="18" name="Google Shape;258;p31"/>
          <p:cNvCxnSpPr>
            <a:cxnSpLocks/>
          </p:cNvCxnSpPr>
          <p:nvPr/>
        </p:nvCxnSpPr>
        <p:spPr>
          <a:xfrm>
            <a:off x="518241" y="2320714"/>
            <a:ext cx="0" cy="251036"/>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¿Cómo elegir el mejor modelo para la regresión no lineal?</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a:t>
            </a:r>
            <a:r>
              <a:rPr lang="es-ES" sz="1600" dirty="0">
                <a:solidFill>
                  <a:srgbClr val="EAFEE8"/>
                </a:solidFill>
                <a:latin typeface="Fira Sans Condensed Light" panose="020B0604020202020204" charset="0"/>
                <a:cs typeface="Times New Roman" panose="02020603050405020304" pitchFamily="18" charset="0"/>
              </a:rPr>
              <a:t>Identificar la función de la distribución utilizando mapas de dispersión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Scatter</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plot</a:t>
            </a:r>
            <a:r>
              <a:rPr lang="es-ES" sz="1600" dirty="0">
                <a:solidFill>
                  <a:srgbClr val="EAFEE8"/>
                </a:solidFill>
                <a:latin typeface="Fira Sans Condensed Light" panose="020B0604020202020204" charset="0"/>
                <a:cs typeface="Times New Roman" panose="02020603050405020304" pitchFamily="18" charset="0"/>
              </a:rPr>
              <a:t>)</a:t>
            </a:r>
          </a:p>
        </p:txBody>
      </p:sp>
      <p:cxnSp>
        <p:nvCxnSpPr>
          <p:cNvPr id="10" name="Conector recto de flecha 9">
            <a:extLst>
              <a:ext uri="{FF2B5EF4-FFF2-40B4-BE49-F238E27FC236}">
                <a16:creationId xmlns:a16="http://schemas.microsoft.com/office/drawing/2014/main" id="{8F47749E-4C77-7485-9E30-2103782C1FDC}"/>
              </a:ext>
            </a:extLst>
          </p:cNvPr>
          <p:cNvCxnSpPr>
            <a:cxnSpLocks/>
          </p:cNvCxnSpPr>
          <p:nvPr/>
        </p:nvCxnSpPr>
        <p:spPr>
          <a:xfrm flipH="1">
            <a:off x="902677" y="3295367"/>
            <a:ext cx="632074" cy="368677"/>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Google Shape;1603;p42">
            <a:extLst>
              <a:ext uri="{FF2B5EF4-FFF2-40B4-BE49-F238E27FC236}">
                <a16:creationId xmlns:a16="http://schemas.microsoft.com/office/drawing/2014/main" id="{912973FF-5F94-8839-0FD6-D066373F3A65}"/>
              </a:ext>
            </a:extLst>
          </p:cNvPr>
          <p:cNvSpPr txBox="1"/>
          <p:nvPr/>
        </p:nvSpPr>
        <p:spPr>
          <a:xfrm>
            <a:off x="-5814" y="3570752"/>
            <a:ext cx="1540565" cy="581998"/>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coeficiente(“</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sp>
        <p:nvSpPr>
          <p:cNvPr id="15" name="Google Shape;1603;p42">
            <a:extLst>
              <a:ext uri="{FF2B5EF4-FFF2-40B4-BE49-F238E27FC236}">
                <a16:creationId xmlns:a16="http://schemas.microsoft.com/office/drawing/2014/main" id="{9F06FEF4-A1E7-E56B-891D-8CAE7AFB4C63}"/>
              </a:ext>
            </a:extLst>
          </p:cNvPr>
          <p:cNvSpPr txBox="1"/>
          <p:nvPr/>
        </p:nvSpPr>
        <p:spPr>
          <a:xfrm>
            <a:off x="1550075" y="3861751"/>
            <a:ext cx="1388815"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Coeficiente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b</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cxnSp>
        <p:nvCxnSpPr>
          <p:cNvPr id="16" name="Conector recto de flecha 15">
            <a:extLst>
              <a:ext uri="{FF2B5EF4-FFF2-40B4-BE49-F238E27FC236}">
                <a16:creationId xmlns:a16="http://schemas.microsoft.com/office/drawing/2014/main" id="{42A0C581-BD77-FA49-DE40-79FDBAFAE789}"/>
              </a:ext>
            </a:extLst>
          </p:cNvPr>
          <p:cNvCxnSpPr>
            <a:cxnSpLocks/>
            <a:endCxn id="15" idx="0"/>
          </p:cNvCxnSpPr>
          <p:nvPr/>
        </p:nvCxnSpPr>
        <p:spPr>
          <a:xfrm flipH="1">
            <a:off x="2244483" y="3349905"/>
            <a:ext cx="709731" cy="511846"/>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 name="Google Shape;1603;p42">
                <a:extLst>
                  <a:ext uri="{FF2B5EF4-FFF2-40B4-BE49-F238E27FC236}">
                    <a16:creationId xmlns:a16="http://schemas.microsoft.com/office/drawing/2014/main" id="{239D8841-78B1-81ED-472B-30D8E4448EEE}"/>
                  </a:ext>
                </a:extLst>
              </p:cNvPr>
              <p:cNvSpPr txBox="1"/>
              <p:nvPr/>
            </p:nvSpPr>
            <p:spPr>
              <a:xfrm>
                <a:off x="134036" y="2559642"/>
                <a:ext cx="4413546" cy="478748"/>
              </a:xfrm>
              <a:prstGeom prst="rect">
                <a:avLst/>
              </a:prstGeom>
              <a:noFill/>
              <a:ln>
                <a:noFill/>
              </a:ln>
            </p:spPr>
            <p:txBody>
              <a:bodyPr spcFirstLastPara="1" wrap="square" lIns="91425" tIns="182875" rIns="91425" bIns="0" anchor="t" anchorCtr="0">
                <a:noAutofit/>
              </a:bodyPr>
              <a:lstStyle/>
              <a:p>
                <a:pPr algn="just"/>
                <a14:m>
                  <m:oMathPara xmlns:m="http://schemas.openxmlformats.org/officeDocument/2006/math">
                    <m:oMathParaPr>
                      <m:jc m:val="centerGroup"/>
                    </m:oMathParaPr>
                    <m:oMath xmlns:m="http://schemas.openxmlformats.org/officeDocument/2006/math">
                      <m:r>
                        <a:rPr lang="es-ES" sz="4000" b="1" i="1" smtClean="0">
                          <a:solidFill>
                            <a:schemeClr val="bg1">
                              <a:lumMod val="60000"/>
                              <a:lumOff val="40000"/>
                            </a:schemeClr>
                          </a:solidFill>
                          <a:latin typeface="Cambria Math" panose="02040503050406030204" pitchFamily="18" charset="0"/>
                          <a:cs typeface="Times New Roman" panose="02020603050405020304" pitchFamily="18" charset="0"/>
                        </a:rPr>
                        <m:t>𝒚</m:t>
                      </m:r>
                      <m:r>
                        <a:rPr lang="es-ES" sz="4000" b="1" i="1" smtClean="0">
                          <a:solidFill>
                            <a:schemeClr val="bg1">
                              <a:lumMod val="60000"/>
                              <a:lumOff val="40000"/>
                            </a:schemeClr>
                          </a:solidFill>
                          <a:latin typeface="Cambria Math" panose="02040503050406030204" pitchFamily="18" charset="0"/>
                          <a:cs typeface="Times New Roman" panose="02020603050405020304" pitchFamily="18" charset="0"/>
                        </a:rPr>
                        <m:t>=</m:t>
                      </m:r>
                      <m:r>
                        <a:rPr lang="es-ES" sz="4000" b="1" i="1" smtClean="0">
                          <a:solidFill>
                            <a:schemeClr val="bg1">
                              <a:lumMod val="60000"/>
                              <a:lumOff val="40000"/>
                            </a:schemeClr>
                          </a:solidFill>
                          <a:latin typeface="Cambria Math" panose="02040503050406030204" pitchFamily="18" charset="0"/>
                          <a:cs typeface="Times New Roman" panose="02020603050405020304" pitchFamily="18" charset="0"/>
                        </a:rPr>
                        <m:t>𝒂</m:t>
                      </m:r>
                      <m:sSup>
                        <m:sSupPr>
                          <m:ctrlPr>
                            <a:rPr lang="es-ES" sz="4000" b="1" i="1" smtClean="0">
                              <a:solidFill>
                                <a:schemeClr val="bg1">
                                  <a:lumMod val="60000"/>
                                  <a:lumOff val="40000"/>
                                </a:schemeClr>
                              </a:solidFill>
                              <a:latin typeface="Cambria Math" panose="02040503050406030204" pitchFamily="18" charset="0"/>
                              <a:cs typeface="Times New Roman" panose="02020603050405020304" pitchFamily="18" charset="0"/>
                            </a:rPr>
                          </m:ctrlPr>
                        </m:sSupPr>
                        <m:e>
                          <m:r>
                            <a:rPr lang="es-ES" sz="4000" b="1" i="1" smtClean="0">
                              <a:solidFill>
                                <a:schemeClr val="bg1">
                                  <a:lumMod val="60000"/>
                                  <a:lumOff val="40000"/>
                                </a:schemeClr>
                              </a:solidFill>
                              <a:latin typeface="Cambria Math" panose="02040503050406030204" pitchFamily="18" charset="0"/>
                              <a:cs typeface="Times New Roman" panose="02020603050405020304" pitchFamily="18" charset="0"/>
                            </a:rPr>
                            <m:t>𝒙</m:t>
                          </m:r>
                        </m:e>
                        <m:sup>
                          <m:r>
                            <a:rPr lang="es-ES" sz="4000" b="1" i="1" smtClean="0">
                              <a:solidFill>
                                <a:schemeClr val="bg1">
                                  <a:lumMod val="60000"/>
                                  <a:lumOff val="40000"/>
                                </a:schemeClr>
                              </a:solidFill>
                              <a:latin typeface="Cambria Math" panose="02040503050406030204" pitchFamily="18" charset="0"/>
                              <a:cs typeface="Times New Roman" panose="02020603050405020304" pitchFamily="18" charset="0"/>
                            </a:rPr>
                            <m:t>𝟐</m:t>
                          </m:r>
                        </m:sup>
                      </m:sSup>
                      <m:r>
                        <a:rPr lang="es-ES" sz="4000" b="1" i="0" smtClean="0">
                          <a:solidFill>
                            <a:schemeClr val="bg1">
                              <a:lumMod val="60000"/>
                              <a:lumOff val="40000"/>
                            </a:schemeClr>
                          </a:solidFill>
                          <a:latin typeface="Cambria Math" panose="02040503050406030204" pitchFamily="18" charset="0"/>
                          <a:cs typeface="Times New Roman" panose="02020603050405020304" pitchFamily="18" charset="0"/>
                        </a:rPr>
                        <m:t>+</m:t>
                      </m:r>
                      <m:r>
                        <a:rPr lang="es-ES" sz="4000" b="1" i="0" smtClean="0">
                          <a:solidFill>
                            <a:schemeClr val="bg1">
                              <a:lumMod val="60000"/>
                              <a:lumOff val="40000"/>
                            </a:schemeClr>
                          </a:solidFill>
                          <a:latin typeface="Cambria Math" panose="02040503050406030204" pitchFamily="18" charset="0"/>
                          <a:cs typeface="Times New Roman" panose="02020603050405020304" pitchFamily="18" charset="0"/>
                        </a:rPr>
                        <m:t>𝐛𝐱</m:t>
                      </m:r>
                      <m:r>
                        <a:rPr lang="es-ES" sz="4000" b="1" i="0" smtClean="0">
                          <a:solidFill>
                            <a:schemeClr val="bg1">
                              <a:lumMod val="60000"/>
                              <a:lumOff val="40000"/>
                            </a:schemeClr>
                          </a:solidFill>
                          <a:latin typeface="Cambria Math" panose="02040503050406030204" pitchFamily="18" charset="0"/>
                          <a:cs typeface="Times New Roman" panose="02020603050405020304" pitchFamily="18" charset="0"/>
                        </a:rPr>
                        <m:t>+</m:t>
                      </m:r>
                      <m:r>
                        <a:rPr lang="es-ES" sz="4000" b="1" i="0" smtClean="0">
                          <a:solidFill>
                            <a:schemeClr val="bg1">
                              <a:lumMod val="60000"/>
                              <a:lumOff val="40000"/>
                            </a:schemeClr>
                          </a:solidFill>
                          <a:latin typeface="Cambria Math" panose="02040503050406030204" pitchFamily="18" charset="0"/>
                          <a:cs typeface="Times New Roman" panose="02020603050405020304" pitchFamily="18" charset="0"/>
                        </a:rPr>
                        <m:t>𝐜</m:t>
                      </m:r>
                    </m:oMath>
                  </m:oMathPara>
                </a14:m>
                <a:endParaRPr lang="es-ES" sz="4000" b="1" dirty="0">
                  <a:solidFill>
                    <a:schemeClr val="bg1">
                      <a:lumMod val="60000"/>
                      <a:lumOff val="40000"/>
                    </a:schemeClr>
                  </a:solidFill>
                  <a:latin typeface="Fira Sans Condensed Light" panose="020B0604020202020204" charset="0"/>
                  <a:cs typeface="Times New Roman" panose="02020603050405020304" pitchFamily="18" charset="0"/>
                </a:endParaRPr>
              </a:p>
            </p:txBody>
          </p:sp>
        </mc:Choice>
        <mc:Fallback xmlns="">
          <p:sp>
            <p:nvSpPr>
              <p:cNvPr id="2" name="Google Shape;1603;p42">
                <a:extLst>
                  <a:ext uri="{FF2B5EF4-FFF2-40B4-BE49-F238E27FC236}">
                    <a16:creationId xmlns:a16="http://schemas.microsoft.com/office/drawing/2014/main" id="{239D8841-78B1-81ED-472B-30D8E4448EEE}"/>
                  </a:ext>
                </a:extLst>
              </p:cNvPr>
              <p:cNvSpPr txBox="1">
                <a:spLocks noRot="1" noChangeAspect="1" noMove="1" noResize="1" noEditPoints="1" noAdjustHandles="1" noChangeArrowheads="1" noChangeShapeType="1" noTextEdit="1"/>
              </p:cNvSpPr>
              <p:nvPr/>
            </p:nvSpPr>
            <p:spPr>
              <a:xfrm>
                <a:off x="134036" y="2559642"/>
                <a:ext cx="4413546" cy="478748"/>
              </a:xfrm>
              <a:prstGeom prst="rect">
                <a:avLst/>
              </a:prstGeom>
              <a:blipFill>
                <a:blip r:embed="rId4"/>
                <a:stretch>
                  <a:fillRect b="-65385"/>
                </a:stretch>
              </a:blipFill>
              <a:ln>
                <a:noFill/>
              </a:ln>
            </p:spPr>
            <p:txBody>
              <a:bodyPr/>
              <a:lstStyle/>
              <a:p>
                <a:r>
                  <a:rPr lang="es-MX">
                    <a:noFill/>
                  </a:rPr>
                  <a:t> </a:t>
                </a:r>
              </a:p>
            </p:txBody>
          </p:sp>
        </mc:Fallback>
      </mc:AlternateContent>
      <p:cxnSp>
        <p:nvCxnSpPr>
          <p:cNvPr id="7" name="Conector recto de flecha 6">
            <a:extLst>
              <a:ext uri="{FF2B5EF4-FFF2-40B4-BE49-F238E27FC236}">
                <a16:creationId xmlns:a16="http://schemas.microsoft.com/office/drawing/2014/main" id="{E638BE36-7737-C365-6847-B1D57E2AD9EC}"/>
              </a:ext>
            </a:extLst>
          </p:cNvPr>
          <p:cNvCxnSpPr>
            <a:cxnSpLocks/>
          </p:cNvCxnSpPr>
          <p:nvPr/>
        </p:nvCxnSpPr>
        <p:spPr>
          <a:xfrm flipH="1">
            <a:off x="3663946" y="3314829"/>
            <a:ext cx="441874" cy="546922"/>
          </a:xfrm>
          <a:prstGeom prst="straightConnector1">
            <a:avLst/>
          </a:prstGeom>
          <a:ln w="317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Google Shape;1603;p42">
            <a:extLst>
              <a:ext uri="{FF2B5EF4-FFF2-40B4-BE49-F238E27FC236}">
                <a16:creationId xmlns:a16="http://schemas.microsoft.com/office/drawing/2014/main" id="{08C68259-864E-B769-8F6B-520D3D0F8B35}"/>
              </a:ext>
            </a:extLst>
          </p:cNvPr>
          <p:cNvSpPr txBox="1"/>
          <p:nvPr/>
        </p:nvSpPr>
        <p:spPr>
          <a:xfrm>
            <a:off x="2938890" y="3780204"/>
            <a:ext cx="1388815" cy="786123"/>
          </a:xfrm>
          <a:prstGeom prst="rect">
            <a:avLst/>
          </a:prstGeom>
          <a:noFill/>
          <a:ln>
            <a:noFill/>
          </a:ln>
        </p:spPr>
        <p:txBody>
          <a:bodyPr spcFirstLastPara="1" wrap="square" lIns="91425" tIns="182875" rIns="91425" bIns="0" anchor="t" anchorCtr="0">
            <a:noAutofit/>
          </a:bodyPr>
          <a:lstStyle/>
          <a:p>
            <a:pPr algn="ct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Coeficiente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 </a:t>
            </a:r>
          </a:p>
        </p:txBody>
      </p:sp>
      <p:pic>
        <p:nvPicPr>
          <p:cNvPr id="21" name="Imagen 20">
            <a:extLst>
              <a:ext uri="{FF2B5EF4-FFF2-40B4-BE49-F238E27FC236}">
                <a16:creationId xmlns:a16="http://schemas.microsoft.com/office/drawing/2014/main" id="{42CDDE20-1850-2695-A03E-C424BCAD3C62}"/>
              </a:ext>
            </a:extLst>
          </p:cNvPr>
          <p:cNvPicPr>
            <a:picLocks noChangeAspect="1"/>
          </p:cNvPicPr>
          <p:nvPr/>
        </p:nvPicPr>
        <p:blipFill>
          <a:blip r:embed="rId5"/>
          <a:stretch>
            <a:fillRect/>
          </a:stretch>
        </p:blipFill>
        <p:spPr>
          <a:xfrm>
            <a:off x="4966797" y="2589879"/>
            <a:ext cx="3416549" cy="2414173"/>
          </a:xfrm>
          <a:prstGeom prst="rect">
            <a:avLst/>
          </a:prstGeom>
        </p:spPr>
      </p:pic>
    </p:spTree>
    <p:extLst>
      <p:ext uri="{BB962C8B-B14F-4D97-AF65-F5344CB8AC3E}">
        <p14:creationId xmlns:p14="http://schemas.microsoft.com/office/powerpoint/2010/main" val="2292260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3" y="662222"/>
            <a:ext cx="516043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s-ES" sz="3000" b="1" i="0" u="none" strike="noStrike" kern="0" cap="none" spc="0" normalizeH="0" baseline="0" noProof="0" dirty="0">
                <a:ln>
                  <a:noFill/>
                </a:ln>
                <a:solidFill>
                  <a:srgbClr val="F3F3F3"/>
                </a:solidFill>
                <a:effectLst/>
                <a:uLnTx/>
                <a:uFillTx/>
                <a:latin typeface="Rajdhani"/>
                <a:ea typeface="Rajdhani"/>
                <a:cs typeface="Rajdhani"/>
                <a:sym typeface="Rajdhani"/>
              </a:rPr>
              <a:t>Regresión No Lineal</a:t>
            </a: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rPr>
              <a:t>Python</a:t>
            </a:r>
            <a:endParaRPr kumimoji="0" lang="es-ES" sz="3000" b="1" i="0" u="none" strike="noStrike" kern="0" cap="none" spc="0" normalizeH="0" baseline="0" noProof="0" dirty="0">
              <a:ln>
                <a:noFill/>
              </a:ln>
              <a:solidFill>
                <a:schemeClr val="bg1">
                  <a:lumMod val="60000"/>
                  <a:lumOff val="40000"/>
                </a:schemeClr>
              </a:solidFill>
              <a:effectLst/>
              <a:uLnTx/>
              <a:uFillTx/>
              <a:latin typeface="Rajdhani"/>
              <a:ea typeface="Rajdhani"/>
              <a:cs typeface="Rajdhani"/>
              <a:sym typeface="Rajdhani"/>
            </a:endParaRPr>
          </a:p>
        </p:txBody>
      </p:sp>
      <p:cxnSp>
        <p:nvCxnSpPr>
          <p:cNvPr id="152" name="Google Shape;258;p31"/>
          <p:cNvCxnSpPr>
            <a:cxnSpLocks/>
          </p:cNvCxnSpPr>
          <p:nvPr/>
        </p:nvCxnSpPr>
        <p:spPr>
          <a:xfrm flipH="1">
            <a:off x="373702" y="794845"/>
            <a:ext cx="1" cy="787770"/>
          </a:xfrm>
          <a:prstGeom prst="straightConnector1">
            <a:avLst/>
          </a:prstGeom>
          <a:noFill/>
          <a:ln w="19050" cap="flat" cmpd="sng">
            <a:solidFill>
              <a:srgbClr val="F3F3F3"/>
            </a:solidFill>
            <a:prstDash val="solid"/>
            <a:round/>
            <a:headEnd type="oval" w="med" len="med"/>
            <a:tailEnd type="oval" w="med" len="med"/>
          </a:ln>
        </p:spPr>
      </p:cxnSp>
      <p:sp>
        <p:nvSpPr>
          <p:cNvPr id="19" name="Google Shape;1603;p42"/>
          <p:cNvSpPr txBox="1"/>
          <p:nvPr/>
        </p:nvSpPr>
        <p:spPr>
          <a:xfrm>
            <a:off x="373702" y="1612417"/>
            <a:ext cx="5481144"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Consecuencias de no elegir el mejor modelo</a:t>
            </a:r>
          </a:p>
        </p:txBody>
      </p:sp>
      <p:sp>
        <p:nvSpPr>
          <p:cNvPr id="8"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
        <p:nvSpPr>
          <p:cNvPr id="5" name="Google Shape;1603;p42">
            <a:extLst>
              <a:ext uri="{FF2B5EF4-FFF2-40B4-BE49-F238E27FC236}">
                <a16:creationId xmlns:a16="http://schemas.microsoft.com/office/drawing/2014/main" id="{9144C639-D178-8E14-1478-4785CD2C69A5}"/>
              </a:ext>
            </a:extLst>
          </p:cNvPr>
          <p:cNvSpPr txBox="1"/>
          <p:nvPr/>
        </p:nvSpPr>
        <p:spPr>
          <a:xfrm>
            <a:off x="518240" y="2093002"/>
            <a:ext cx="8333655" cy="478748"/>
          </a:xfrm>
          <a:prstGeom prst="rect">
            <a:avLst/>
          </a:prstGeom>
          <a:noFill/>
          <a:ln>
            <a:noFill/>
          </a:ln>
        </p:spPr>
        <p:txBody>
          <a:bodyPr spcFirstLastPara="1" wrap="square" lIns="91425" tIns="182875" rIns="91425" bIns="0" anchor="t" anchorCtr="0">
            <a:noAutofit/>
          </a:bodyPr>
          <a:lstStyle/>
          <a:p>
            <a:pPr algn="just"/>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Paso 1. </a:t>
            </a:r>
            <a:r>
              <a:rPr lang="es-ES" sz="1600" dirty="0">
                <a:solidFill>
                  <a:srgbClr val="EAFEE8"/>
                </a:solidFill>
                <a:latin typeface="Fira Sans Condensed Light" panose="020B0604020202020204" charset="0"/>
                <a:cs typeface="Times New Roman" panose="02020603050405020304" pitchFamily="18" charset="0"/>
              </a:rPr>
              <a:t>Identificar la función de la distribución utilizando mapas de dispersión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Scatter</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s-ES" sz="1600" b="1" dirty="0" err="1">
                <a:solidFill>
                  <a:schemeClr val="bg1">
                    <a:lumMod val="60000"/>
                    <a:lumOff val="40000"/>
                  </a:schemeClr>
                </a:solidFill>
                <a:latin typeface="Fira Sans Condensed Light" panose="020B0604020202020204" charset="0"/>
                <a:cs typeface="Times New Roman" panose="02020603050405020304" pitchFamily="18" charset="0"/>
              </a:rPr>
              <a:t>plot</a:t>
            </a:r>
            <a:r>
              <a:rPr lang="es-ES" sz="1600" dirty="0">
                <a:solidFill>
                  <a:srgbClr val="EAFEE8"/>
                </a:solidFill>
                <a:latin typeface="Fira Sans Condensed Light" panose="020B0604020202020204" charset="0"/>
                <a:cs typeface="Times New Roman" panose="02020603050405020304" pitchFamily="18" charset="0"/>
              </a:rPr>
              <a:t>)</a:t>
            </a:r>
          </a:p>
        </p:txBody>
      </p:sp>
      <p:pic>
        <p:nvPicPr>
          <p:cNvPr id="21" name="Imagen 20">
            <a:extLst>
              <a:ext uri="{FF2B5EF4-FFF2-40B4-BE49-F238E27FC236}">
                <a16:creationId xmlns:a16="http://schemas.microsoft.com/office/drawing/2014/main" id="{42CDDE20-1850-2695-A03E-C424BCAD3C62}"/>
              </a:ext>
            </a:extLst>
          </p:cNvPr>
          <p:cNvPicPr>
            <a:picLocks noChangeAspect="1"/>
          </p:cNvPicPr>
          <p:nvPr/>
        </p:nvPicPr>
        <p:blipFill>
          <a:blip r:embed="rId4"/>
          <a:stretch>
            <a:fillRect/>
          </a:stretch>
        </p:blipFill>
        <p:spPr>
          <a:xfrm>
            <a:off x="4966798" y="2589880"/>
            <a:ext cx="3068614" cy="2168318"/>
          </a:xfrm>
          <a:prstGeom prst="rect">
            <a:avLst/>
          </a:prstGeom>
        </p:spPr>
      </p:pic>
      <p:pic>
        <p:nvPicPr>
          <p:cNvPr id="4" name="Imagen 3">
            <a:extLst>
              <a:ext uri="{FF2B5EF4-FFF2-40B4-BE49-F238E27FC236}">
                <a16:creationId xmlns:a16="http://schemas.microsoft.com/office/drawing/2014/main" id="{D269C9AA-8A0A-59B3-DDD5-27CCA668578B}"/>
              </a:ext>
            </a:extLst>
          </p:cNvPr>
          <p:cNvPicPr>
            <a:picLocks noChangeAspect="1"/>
          </p:cNvPicPr>
          <p:nvPr/>
        </p:nvPicPr>
        <p:blipFill>
          <a:blip r:embed="rId5"/>
          <a:stretch>
            <a:fillRect/>
          </a:stretch>
        </p:blipFill>
        <p:spPr>
          <a:xfrm>
            <a:off x="924777" y="2603126"/>
            <a:ext cx="3416549" cy="2168318"/>
          </a:xfrm>
          <a:prstGeom prst="rect">
            <a:avLst/>
          </a:prstGeom>
        </p:spPr>
      </p:pic>
    </p:spTree>
    <p:extLst>
      <p:ext uri="{BB962C8B-B14F-4D97-AF65-F5344CB8AC3E}">
        <p14:creationId xmlns:p14="http://schemas.microsoft.com/office/powerpoint/2010/main" val="3231859569"/>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9267</TotalTime>
  <Words>2096</Words>
  <Application>Microsoft Office PowerPoint</Application>
  <PresentationFormat>Presentación en pantalla (16:9)</PresentationFormat>
  <Paragraphs>328</Paragraphs>
  <Slides>40</Slides>
  <Notes>40</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40</vt:i4>
      </vt:variant>
    </vt:vector>
  </HeadingPairs>
  <TitlesOfParts>
    <vt:vector size="47" baseType="lpstr">
      <vt:lpstr>Arial</vt:lpstr>
      <vt:lpstr>Advent Pro Light</vt:lpstr>
      <vt:lpstr>Cambria Math</vt:lpstr>
      <vt:lpstr>Anton</vt:lpstr>
      <vt:lpstr>Rajdhani</vt:lpstr>
      <vt:lpstr>Fira Sans Condensed Light</vt:lpstr>
      <vt:lpstr>Ai Tech Agency by Slidesgo</vt:lpstr>
      <vt:lpstr>Presentación de PowerPoint</vt:lpstr>
      <vt:lpstr>Bienvenida</vt:lpstr>
      <vt:lpstr>Presentación de PowerPoint</vt:lpstr>
      <vt:lpstr>METODOLOGÍA CRISP DM</vt:lpstr>
      <vt:lpstr>ANALÍTICA DE DATOS</vt:lpstr>
      <vt:lpstr>CLASE ANTERIOR</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CLASE ACTUAL</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García Suárez</cp:lastModifiedBy>
  <cp:revision>257</cp:revision>
  <dcterms:modified xsi:type="dcterms:W3CDTF">2025-10-07T05:08:12Z</dcterms:modified>
</cp:coreProperties>
</file>