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1"/>
  </p:notesMasterIdLst>
  <p:sldIdLst>
    <p:sldId id="256" r:id="rId2"/>
    <p:sldId id="357" r:id="rId3"/>
    <p:sldId id="358" r:id="rId4"/>
    <p:sldId id="364" r:id="rId5"/>
    <p:sldId id="441" r:id="rId6"/>
    <p:sldId id="442" r:id="rId7"/>
    <p:sldId id="443" r:id="rId8"/>
    <p:sldId id="444" r:id="rId9"/>
    <p:sldId id="445" r:id="rId10"/>
    <p:sldId id="440" r:id="rId11"/>
    <p:sldId id="447" r:id="rId12"/>
    <p:sldId id="448" r:id="rId13"/>
    <p:sldId id="449" r:id="rId14"/>
    <p:sldId id="450" r:id="rId15"/>
    <p:sldId id="451" r:id="rId16"/>
    <p:sldId id="454" r:id="rId17"/>
    <p:sldId id="455" r:id="rId18"/>
    <p:sldId id="452" r:id="rId19"/>
    <p:sldId id="456" r:id="rId20"/>
    <p:sldId id="457" r:id="rId21"/>
    <p:sldId id="458" r:id="rId22"/>
    <p:sldId id="459" r:id="rId23"/>
    <p:sldId id="460" r:id="rId24"/>
    <p:sldId id="461" r:id="rId25"/>
    <p:sldId id="462" r:id="rId26"/>
    <p:sldId id="389" r:id="rId27"/>
    <p:sldId id="463" r:id="rId28"/>
    <p:sldId id="439" r:id="rId29"/>
    <p:sldId id="280" r:id="rId30"/>
  </p:sldIdLst>
  <p:sldSz cx="9144000" cy="5143500" type="screen16x9"/>
  <p:notesSz cx="6858000" cy="9144000"/>
  <p:embeddedFontLst>
    <p:embeddedFont>
      <p:font typeface="Advent Pro Light" panose="020B0604020202020204" charset="0"/>
      <p:regular r:id="rId32"/>
      <p:bold r:id="rId33"/>
    </p:embeddedFont>
    <p:embeddedFont>
      <p:font typeface="Anton" pitchFamily="2" charset="0"/>
      <p:regular r:id="rId34"/>
    </p:embeddedFont>
    <p:embeddedFont>
      <p:font typeface="Fira Sans Condensed Light" panose="020B0403050000020004" pitchFamily="34" charset="0"/>
      <p:regular r:id="rId35"/>
      <p:bold r:id="rId36"/>
      <p:italic r:id="rId37"/>
      <p:boldItalic r:id="rId38"/>
    </p:embeddedFont>
    <p:embeddedFont>
      <p:font typeface="Rajdhani"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520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9831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8882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542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4718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1600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0155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4681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3609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9052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8814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7305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4260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3934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27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2322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0327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9210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8478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7097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9890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4330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319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41745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TE3002B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Implementación de Robótica Inteligente</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31 de Marzo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-Configuraciones de Robots Móviles con ruedas</a:t>
            </a:r>
            <a:endParaRPr dirty="0"/>
          </a:p>
        </p:txBody>
      </p:sp>
      <p:sp>
        <p:nvSpPr>
          <p:cNvPr id="176" name="Google Shape;176;p30"/>
          <p:cNvSpPr txBox="1">
            <a:spLocks noGrp="1"/>
          </p:cNvSpPr>
          <p:nvPr>
            <p:ph type="title" idx="2"/>
          </p:nvPr>
        </p:nvSpPr>
        <p:spPr>
          <a:xfrm>
            <a:off x="4849170" y="1001125"/>
            <a:ext cx="218467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5640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Configuraciones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móviles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con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ruedas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4" name="Imagen 3">
            <a:extLst>
              <a:ext uri="{FF2B5EF4-FFF2-40B4-BE49-F238E27FC236}">
                <a16:creationId xmlns:a16="http://schemas.microsoft.com/office/drawing/2014/main" id="{C7819766-9088-22DC-563A-0FBE896A6C4A}"/>
              </a:ext>
            </a:extLst>
          </p:cNvPr>
          <p:cNvPicPr>
            <a:picLocks noChangeAspect="1"/>
          </p:cNvPicPr>
          <p:nvPr/>
        </p:nvPicPr>
        <p:blipFill>
          <a:blip r:embed="rId4"/>
          <a:stretch>
            <a:fillRect/>
          </a:stretch>
        </p:blipFill>
        <p:spPr>
          <a:xfrm>
            <a:off x="1356000" y="1664677"/>
            <a:ext cx="6086475" cy="3067050"/>
          </a:xfrm>
          <a:prstGeom prst="rect">
            <a:avLst/>
          </a:prstGeom>
        </p:spPr>
      </p:pic>
    </p:spTree>
    <p:extLst>
      <p:ext uri="{BB962C8B-B14F-4D97-AF65-F5344CB8AC3E}">
        <p14:creationId xmlns:p14="http://schemas.microsoft.com/office/powerpoint/2010/main" val="1294793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ackerman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90385" y="269627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La configuración </a:t>
            </a:r>
            <a:r>
              <a:rPr lang="es-ES" sz="1600" b="1" dirty="0">
                <a:solidFill>
                  <a:schemeClr val="tx2"/>
                </a:solidFill>
              </a:rPr>
              <a:t>Ackerman</a:t>
            </a:r>
            <a:r>
              <a:rPr lang="es-ES" sz="1600" dirty="0">
                <a:solidFill>
                  <a:schemeClr val="tx2"/>
                </a:solidFill>
              </a:rPr>
              <a:t> es la utilizada en los vehículos de cuatro ruedas convencionales. Las dos ruedas delanteras giran para controlar la orientación y las traseras se mantienen paralelas. Cuando se efectúa un giro, la rueda interior gira en un ángulo mayor que la exterior para evitar el deslizamiento.</a:t>
            </a:r>
            <a:endParaRPr lang="en-US" sz="1600" b="1" dirty="0"/>
          </a:p>
        </p:txBody>
      </p:sp>
      <p:pic>
        <p:nvPicPr>
          <p:cNvPr id="2050" name="Picture 2" descr="Modelo de vehículo con dirección similar a la de un automóvil - MATLAB -  MathWorks España">
            <a:extLst>
              <a:ext uri="{FF2B5EF4-FFF2-40B4-BE49-F238E27FC236}">
                <a16:creationId xmlns:a16="http://schemas.microsoft.com/office/drawing/2014/main" id="{DE0552B1-6B1F-120A-8FB8-091A4E071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017" y="1547387"/>
            <a:ext cx="3352016" cy="33229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268EB74-596B-3A1D-FFB0-46D833B21922}"/>
              </a:ext>
            </a:extLst>
          </p:cNvPr>
          <p:cNvSpPr txBox="1"/>
          <p:nvPr/>
        </p:nvSpPr>
        <p:spPr>
          <a:xfrm>
            <a:off x="5777798" y="4519597"/>
            <a:ext cx="1760140" cy="276999"/>
          </a:xfrm>
          <a:prstGeom prst="rect">
            <a:avLst/>
          </a:prstGeom>
          <a:solidFill>
            <a:schemeClr val="tx2"/>
          </a:solidFill>
        </p:spPr>
        <p:txBody>
          <a:bodyPr wrap="square" rtlCol="0">
            <a:spAutoFit/>
          </a:bodyPr>
          <a:lstStyle/>
          <a:p>
            <a:r>
              <a:rPr lang="es-ES" sz="1200" dirty="0"/>
              <a:t>Distancia entre ejes</a:t>
            </a:r>
            <a:endParaRPr lang="es-MX" sz="1200" dirty="0"/>
          </a:p>
        </p:txBody>
      </p:sp>
      <p:sp>
        <p:nvSpPr>
          <p:cNvPr id="9" name="CuadroTexto 8">
            <a:extLst>
              <a:ext uri="{FF2B5EF4-FFF2-40B4-BE49-F238E27FC236}">
                <a16:creationId xmlns:a16="http://schemas.microsoft.com/office/drawing/2014/main" id="{77CAA2AB-819F-31BD-E330-D579FC95EB77}"/>
              </a:ext>
            </a:extLst>
          </p:cNvPr>
          <p:cNvSpPr txBox="1"/>
          <p:nvPr/>
        </p:nvSpPr>
        <p:spPr>
          <a:xfrm rot="16200000">
            <a:off x="4163526" y="2493238"/>
            <a:ext cx="1760140" cy="276999"/>
          </a:xfrm>
          <a:prstGeom prst="rect">
            <a:avLst/>
          </a:prstGeom>
          <a:solidFill>
            <a:schemeClr val="tx2"/>
          </a:solidFill>
        </p:spPr>
        <p:txBody>
          <a:bodyPr wrap="square" rtlCol="0">
            <a:spAutoFit/>
          </a:bodyPr>
          <a:lstStyle/>
          <a:p>
            <a:pPr algn="ctr"/>
            <a:r>
              <a:rPr lang="es-ES" sz="1200" dirty="0"/>
              <a:t>Radio de Giro</a:t>
            </a:r>
            <a:endParaRPr lang="es-MX" sz="1200" dirty="0"/>
          </a:p>
        </p:txBody>
      </p:sp>
    </p:spTree>
    <p:extLst>
      <p:ext uri="{BB962C8B-B14F-4D97-AF65-F5344CB8AC3E}">
        <p14:creationId xmlns:p14="http://schemas.microsoft.com/office/powerpoint/2010/main" val="43184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omnidireccional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501400" y="2447222"/>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Se definen robots </a:t>
            </a:r>
            <a:r>
              <a:rPr lang="es-ES" sz="1600" b="1" dirty="0">
                <a:solidFill>
                  <a:schemeClr val="tx2"/>
                </a:solidFill>
              </a:rPr>
              <a:t>omnidireccionales</a:t>
            </a:r>
            <a:r>
              <a:rPr lang="es-ES" sz="1600" dirty="0">
                <a:solidFill>
                  <a:schemeClr val="tx2"/>
                </a:solidFill>
              </a:rPr>
              <a:t> a aquellos que cuentan con movilidad en cualquier dirección, desde un punto arbitrario en un plano sin tener que rotar previo al comienzo del desplazamiento</a:t>
            </a:r>
            <a:endParaRPr lang="en-US" sz="1600" b="1" dirty="0"/>
          </a:p>
        </p:txBody>
      </p:sp>
      <p:sp>
        <p:nvSpPr>
          <p:cNvPr id="4" name="CuadroTexto 3">
            <a:extLst>
              <a:ext uri="{FF2B5EF4-FFF2-40B4-BE49-F238E27FC236}">
                <a16:creationId xmlns:a16="http://schemas.microsoft.com/office/drawing/2014/main" id="{D74A93D7-B247-130C-47DD-0773B4227C02}"/>
              </a:ext>
            </a:extLst>
          </p:cNvPr>
          <p:cNvSpPr txBox="1"/>
          <p:nvPr/>
        </p:nvSpPr>
        <p:spPr>
          <a:xfrm>
            <a:off x="4378427" y="1985557"/>
            <a:ext cx="4264173" cy="461665"/>
          </a:xfrm>
          <a:prstGeom prst="rect">
            <a:avLst/>
          </a:prstGeom>
          <a:solidFill>
            <a:schemeClr val="tx2"/>
          </a:solidFill>
        </p:spPr>
        <p:txBody>
          <a:bodyPr wrap="square" rtlCol="0">
            <a:spAutoFit/>
          </a:bodyPr>
          <a:lstStyle/>
          <a:p>
            <a:pPr algn="ctr"/>
            <a:r>
              <a:rPr lang="es-ES" sz="1200" dirty="0"/>
              <a:t>Se adjuntan los giros que deben hacer las ruedas para posibilitar todos los tipos de desplazamiento posibles. </a:t>
            </a:r>
            <a:endParaRPr lang="es-MX" sz="1200" dirty="0"/>
          </a:p>
        </p:txBody>
      </p:sp>
      <p:pic>
        <p:nvPicPr>
          <p:cNvPr id="10" name="Imagen 9">
            <a:extLst>
              <a:ext uri="{FF2B5EF4-FFF2-40B4-BE49-F238E27FC236}">
                <a16:creationId xmlns:a16="http://schemas.microsoft.com/office/drawing/2014/main" id="{B7A9C006-5936-E8F5-AE8D-28E8BC67FC8C}"/>
              </a:ext>
            </a:extLst>
          </p:cNvPr>
          <p:cNvPicPr>
            <a:picLocks noChangeAspect="1"/>
          </p:cNvPicPr>
          <p:nvPr/>
        </p:nvPicPr>
        <p:blipFill>
          <a:blip r:embed="rId4"/>
          <a:stretch>
            <a:fillRect/>
          </a:stretch>
        </p:blipFill>
        <p:spPr>
          <a:xfrm>
            <a:off x="4215895" y="2696278"/>
            <a:ext cx="4772025" cy="1162050"/>
          </a:xfrm>
          <a:prstGeom prst="rect">
            <a:avLst/>
          </a:prstGeom>
        </p:spPr>
      </p:pic>
    </p:spTree>
    <p:extLst>
      <p:ext uri="{BB962C8B-B14F-4D97-AF65-F5344CB8AC3E}">
        <p14:creationId xmlns:p14="http://schemas.microsoft.com/office/powerpoint/2010/main" val="374413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69627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Un robot con tracción </a:t>
            </a:r>
            <a:r>
              <a:rPr lang="es-ES" sz="1600" b="1" dirty="0">
                <a:solidFill>
                  <a:schemeClr val="tx2"/>
                </a:solidFill>
              </a:rPr>
              <a:t>diferencial</a:t>
            </a:r>
            <a:r>
              <a:rPr lang="es-ES" sz="1600" dirty="0">
                <a:solidFill>
                  <a:schemeClr val="tx2"/>
                </a:solidFill>
              </a:rPr>
              <a:t> es un vehículo que utiliza un sistema de transmisión de dos ruedas independientes, es decir, cada rueda esta unida a su propio motor. En consecuencia, su movimiento (locomoción) se basa en la diferencia de velocidades de las dos ruedas instaladas en un único eje.</a:t>
            </a:r>
            <a:endParaRPr lang="en-US" sz="1600" b="1" dirty="0"/>
          </a:p>
        </p:txBody>
      </p:sp>
      <p:pic>
        <p:nvPicPr>
          <p:cNvPr id="3074" name="Picture 2" descr="Differential wheeled robot - Wikipedia">
            <a:extLst>
              <a:ext uri="{FF2B5EF4-FFF2-40B4-BE49-F238E27FC236}">
                <a16:creationId xmlns:a16="http://schemas.microsoft.com/office/drawing/2014/main" id="{1DF087EB-DBC8-4B65-8AB0-AA118C4C4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650" y="1512390"/>
            <a:ext cx="3223733" cy="322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079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332862"/>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Las </a:t>
            </a:r>
            <a:r>
              <a:rPr lang="es-ES" sz="1600" b="1" dirty="0">
                <a:solidFill>
                  <a:schemeClr val="tx2"/>
                </a:solidFill>
              </a:rPr>
              <a:t>coordenadas polares </a:t>
            </a:r>
            <a:r>
              <a:rPr lang="es-ES" sz="1600" dirty="0">
                <a:solidFill>
                  <a:schemeClr val="tx2"/>
                </a:solidFill>
              </a:rPr>
              <a:t>o sistema de coordenadas polares son un sistema de coordenadas bidimensional en el que cada punto del plano se determina por una distancia y un ángulo.</a:t>
            </a:r>
            <a:endParaRPr lang="en-US" sz="1600" b="1" dirty="0"/>
          </a:p>
        </p:txBody>
      </p:sp>
      <p:pic>
        <p:nvPicPr>
          <p:cNvPr id="5122" name="Picture 2" descr="El sistema de coordenadas polares y las gráficas polares | CK-12 Foundation">
            <a:extLst>
              <a:ext uri="{FF2B5EF4-FFF2-40B4-BE49-F238E27FC236}">
                <a16:creationId xmlns:a16="http://schemas.microsoft.com/office/drawing/2014/main" id="{C67E3A48-5066-EBB7-B1F7-9C7B8D46BC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795" y="1753706"/>
            <a:ext cx="3053159" cy="318701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A3F62ABC-0A60-DFBE-12BA-01A4D52FB040}"/>
              </a:ext>
            </a:extLst>
          </p:cNvPr>
          <p:cNvSpPr txBox="1"/>
          <p:nvPr/>
        </p:nvSpPr>
        <p:spPr>
          <a:xfrm>
            <a:off x="5270157" y="4161692"/>
            <a:ext cx="762895" cy="461665"/>
          </a:xfrm>
          <a:prstGeom prst="rect">
            <a:avLst/>
          </a:prstGeom>
          <a:solidFill>
            <a:schemeClr val="tx2"/>
          </a:solidFill>
        </p:spPr>
        <p:txBody>
          <a:bodyPr wrap="square" rtlCol="0">
            <a:spAutoFit/>
          </a:bodyPr>
          <a:lstStyle/>
          <a:p>
            <a:r>
              <a:rPr lang="es-ES" sz="1200" b="1" i="1" dirty="0"/>
              <a:t>Origen o polo</a:t>
            </a:r>
            <a:endParaRPr lang="es-MX" sz="1200" b="1" i="1" dirty="0"/>
          </a:p>
        </p:txBody>
      </p:sp>
      <p:cxnSp>
        <p:nvCxnSpPr>
          <p:cNvPr id="9" name="Conector recto de flecha 8">
            <a:extLst>
              <a:ext uri="{FF2B5EF4-FFF2-40B4-BE49-F238E27FC236}">
                <a16:creationId xmlns:a16="http://schemas.microsoft.com/office/drawing/2014/main" id="{F9F38F29-125F-3871-A74C-91B972FF30D2}"/>
              </a:ext>
            </a:extLst>
          </p:cNvPr>
          <p:cNvCxnSpPr>
            <a:cxnSpLocks/>
          </p:cNvCxnSpPr>
          <p:nvPr/>
        </p:nvCxnSpPr>
        <p:spPr>
          <a:xfrm flipV="1">
            <a:off x="5892375" y="3347212"/>
            <a:ext cx="629497" cy="814480"/>
          </a:xfrm>
          <a:prstGeom prst="straightConnector1">
            <a:avLst/>
          </a:prstGeom>
          <a:ln w="38100">
            <a:solidFill>
              <a:schemeClr val="accent6">
                <a:lumMod val="50000"/>
              </a:schemeClr>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5441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039037"/>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Con </a:t>
            </a:r>
            <a:r>
              <a:rPr lang="es-ES" sz="1600" b="1" dirty="0">
                <a:solidFill>
                  <a:schemeClr val="tx2"/>
                </a:solidFill>
              </a:rPr>
              <a:t>coordenadas polares </a:t>
            </a:r>
            <a:r>
              <a:rPr lang="es-ES" sz="1600" dirty="0">
                <a:solidFill>
                  <a:schemeClr val="tx2"/>
                </a:solidFill>
              </a:rPr>
              <a:t>señalas un punto diciendo la distancia y el ángulo que se forma:</a:t>
            </a:r>
            <a:endParaRPr lang="en-US" sz="1600" b="1" dirty="0"/>
          </a:p>
        </p:txBody>
      </p:sp>
      <p:pic>
        <p:nvPicPr>
          <p:cNvPr id="10" name="Imagen 9">
            <a:extLst>
              <a:ext uri="{FF2B5EF4-FFF2-40B4-BE49-F238E27FC236}">
                <a16:creationId xmlns:a16="http://schemas.microsoft.com/office/drawing/2014/main" id="{5C8D5892-4D0D-3E30-F74D-78DDB28B3DD6}"/>
              </a:ext>
            </a:extLst>
          </p:cNvPr>
          <p:cNvPicPr>
            <a:picLocks noChangeAspect="1"/>
          </p:cNvPicPr>
          <p:nvPr/>
        </p:nvPicPr>
        <p:blipFill>
          <a:blip r:embed="rId4"/>
          <a:stretch>
            <a:fillRect/>
          </a:stretch>
        </p:blipFill>
        <p:spPr>
          <a:xfrm>
            <a:off x="4268587" y="1903153"/>
            <a:ext cx="4048125" cy="2733675"/>
          </a:xfrm>
          <a:prstGeom prst="rect">
            <a:avLst/>
          </a:prstGeom>
        </p:spPr>
      </p:pic>
    </p:spTree>
    <p:extLst>
      <p:ext uri="{BB962C8B-B14F-4D97-AF65-F5344CB8AC3E}">
        <p14:creationId xmlns:p14="http://schemas.microsoft.com/office/powerpoint/2010/main" val="180001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039037"/>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Con </a:t>
            </a:r>
            <a:r>
              <a:rPr lang="es-ES" sz="1600" b="1" dirty="0">
                <a:solidFill>
                  <a:schemeClr val="tx2"/>
                </a:solidFill>
              </a:rPr>
              <a:t>coordenadas cartesianas </a:t>
            </a:r>
            <a:r>
              <a:rPr lang="es-ES" sz="1600" dirty="0">
                <a:solidFill>
                  <a:schemeClr val="tx2"/>
                </a:solidFill>
              </a:rPr>
              <a:t>se indica un punto diciendo la distancia de lado horizontal y la distancia vertical:</a:t>
            </a:r>
            <a:endParaRPr lang="en-US" sz="1600" b="1" dirty="0"/>
          </a:p>
        </p:txBody>
      </p:sp>
      <p:pic>
        <p:nvPicPr>
          <p:cNvPr id="5" name="Imagen 4">
            <a:extLst>
              <a:ext uri="{FF2B5EF4-FFF2-40B4-BE49-F238E27FC236}">
                <a16:creationId xmlns:a16="http://schemas.microsoft.com/office/drawing/2014/main" id="{98BF7854-5CB5-42AE-3CA9-38C43A9C3EA7}"/>
              </a:ext>
            </a:extLst>
          </p:cNvPr>
          <p:cNvPicPr>
            <a:picLocks noChangeAspect="1"/>
          </p:cNvPicPr>
          <p:nvPr/>
        </p:nvPicPr>
        <p:blipFill>
          <a:blip r:embed="rId4"/>
          <a:stretch>
            <a:fillRect/>
          </a:stretch>
        </p:blipFill>
        <p:spPr>
          <a:xfrm>
            <a:off x="4378427" y="1930259"/>
            <a:ext cx="3924300" cy="2905125"/>
          </a:xfrm>
          <a:prstGeom prst="rect">
            <a:avLst/>
          </a:prstGeom>
        </p:spPr>
      </p:pic>
    </p:spTree>
    <p:extLst>
      <p:ext uri="{BB962C8B-B14F-4D97-AF65-F5344CB8AC3E}">
        <p14:creationId xmlns:p14="http://schemas.microsoft.com/office/powerpoint/2010/main" val="3844277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59358" y="2489628"/>
            <a:ext cx="3001640"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Si se tiene un punto </a:t>
            </a:r>
            <a:r>
              <a:rPr lang="es-ES" sz="1600" b="1" dirty="0">
                <a:solidFill>
                  <a:schemeClr val="bg1">
                    <a:lumMod val="60000"/>
                    <a:lumOff val="40000"/>
                  </a:schemeClr>
                </a:solidFill>
              </a:rPr>
              <a:t>en coordenadas cartesianas (</a:t>
            </a:r>
            <a:r>
              <a:rPr lang="es-ES" sz="1600" b="1" dirty="0" err="1">
                <a:solidFill>
                  <a:schemeClr val="bg1">
                    <a:lumMod val="60000"/>
                    <a:lumOff val="40000"/>
                  </a:schemeClr>
                </a:solidFill>
              </a:rPr>
              <a:t>x,y</a:t>
            </a:r>
            <a:r>
              <a:rPr lang="es-ES" sz="1600" b="1" dirty="0">
                <a:solidFill>
                  <a:schemeClr val="bg1">
                    <a:lumMod val="60000"/>
                    <a:lumOff val="40000"/>
                  </a:schemeClr>
                </a:solidFill>
              </a:rPr>
              <a:t>)</a:t>
            </a:r>
            <a:r>
              <a:rPr lang="es-ES" sz="1600" dirty="0">
                <a:solidFill>
                  <a:schemeClr val="tx2"/>
                </a:solidFill>
              </a:rPr>
              <a:t> y se desea convertir en </a:t>
            </a:r>
            <a:r>
              <a:rPr lang="es-ES" sz="1600" b="1" dirty="0">
                <a:solidFill>
                  <a:schemeClr val="bg1">
                    <a:lumMod val="60000"/>
                    <a:lumOff val="40000"/>
                  </a:schemeClr>
                </a:solidFill>
              </a:rPr>
              <a:t>coordenadas polares (</a:t>
            </a:r>
            <a:r>
              <a:rPr lang="es-ES" sz="1600" b="1" dirty="0" err="1">
                <a:solidFill>
                  <a:schemeClr val="bg1">
                    <a:lumMod val="60000"/>
                    <a:lumOff val="40000"/>
                  </a:schemeClr>
                </a:solidFill>
              </a:rPr>
              <a:t>r,θ</a:t>
            </a:r>
            <a:r>
              <a:rPr lang="es-ES" sz="1600" b="1" dirty="0">
                <a:solidFill>
                  <a:schemeClr val="bg1">
                    <a:lumMod val="60000"/>
                    <a:lumOff val="40000"/>
                  </a:schemeClr>
                </a:solidFill>
              </a:rPr>
              <a:t>), </a:t>
            </a:r>
            <a:r>
              <a:rPr lang="es-ES" sz="1600" dirty="0">
                <a:solidFill>
                  <a:schemeClr val="tx2"/>
                </a:solidFill>
              </a:rPr>
              <a:t>necesitamos resolver un triángulo del que conoces dos lados.</a:t>
            </a:r>
            <a:endParaRPr lang="en-US" sz="1600" b="1" dirty="0"/>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4264081" y="177455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4572000" y="2635109"/>
            <a:ext cx="3533775" cy="2200275"/>
          </a:xfrm>
          <a:prstGeom prst="rect">
            <a:avLst/>
          </a:prstGeom>
        </p:spPr>
      </p:pic>
    </p:spTree>
    <p:extLst>
      <p:ext uri="{BB962C8B-B14F-4D97-AF65-F5344CB8AC3E}">
        <p14:creationId xmlns:p14="http://schemas.microsoft.com/office/powerpoint/2010/main" val="24745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95118" y="1783095"/>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el teorema de Pitágoras para calcular el lado largo (la hipotenusa):</a:t>
            </a:r>
            <a:endParaRPr lang="en-US" sz="1600" b="1" dirty="0"/>
          </a:p>
        </p:txBody>
      </p:sp>
      <p:pic>
        <p:nvPicPr>
          <p:cNvPr id="9" name="Imagen 8">
            <a:extLst>
              <a:ext uri="{FF2B5EF4-FFF2-40B4-BE49-F238E27FC236}">
                <a16:creationId xmlns:a16="http://schemas.microsoft.com/office/drawing/2014/main" id="{B8EDFABE-5A0B-9C8B-657C-509EF74E2EBA}"/>
              </a:ext>
            </a:extLst>
          </p:cNvPr>
          <p:cNvPicPr>
            <a:picLocks noChangeAspect="1"/>
          </p:cNvPicPr>
          <p:nvPr/>
        </p:nvPicPr>
        <p:blipFill>
          <a:blip r:embed="rId5"/>
          <a:stretch>
            <a:fillRect/>
          </a:stretch>
        </p:blipFill>
        <p:spPr>
          <a:xfrm>
            <a:off x="5040651" y="2902173"/>
            <a:ext cx="3541522" cy="1458929"/>
          </a:xfrm>
          <a:prstGeom prst="rect">
            <a:avLst/>
          </a:prstGeom>
        </p:spPr>
      </p:pic>
    </p:spTree>
    <p:extLst>
      <p:ext uri="{BB962C8B-B14F-4D97-AF65-F5344CB8AC3E}">
        <p14:creationId xmlns:p14="http://schemas.microsoft.com/office/powerpoint/2010/main" val="260000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4" descr="Análisis del papel de la automatización de procesos industriales hoy y  mañana">
            <a:extLst>
              <a:ext uri="{FF2B5EF4-FFF2-40B4-BE49-F238E27FC236}">
                <a16:creationId xmlns:a16="http://schemas.microsoft.com/office/drawing/2014/main" id="{AC008B2B-6883-2457-17DE-D01F4ACEF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5" y="1264349"/>
            <a:ext cx="3931839" cy="2815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30383" y="1823073"/>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 la función tangente para calcular el ángulo:</a:t>
            </a:r>
            <a:endParaRPr lang="en-US" sz="1600" b="1" dirty="0"/>
          </a:p>
        </p:txBody>
      </p:sp>
      <p:pic>
        <p:nvPicPr>
          <p:cNvPr id="5" name="Imagen 4">
            <a:extLst>
              <a:ext uri="{FF2B5EF4-FFF2-40B4-BE49-F238E27FC236}">
                <a16:creationId xmlns:a16="http://schemas.microsoft.com/office/drawing/2014/main" id="{3D77CE9D-B36D-48FE-559D-4AFAC8568A25}"/>
              </a:ext>
            </a:extLst>
          </p:cNvPr>
          <p:cNvPicPr>
            <a:picLocks noChangeAspect="1"/>
          </p:cNvPicPr>
          <p:nvPr/>
        </p:nvPicPr>
        <p:blipFill>
          <a:blip r:embed="rId5"/>
          <a:stretch>
            <a:fillRect/>
          </a:stretch>
        </p:blipFill>
        <p:spPr>
          <a:xfrm>
            <a:off x="5123637" y="2825857"/>
            <a:ext cx="3098364" cy="1052726"/>
          </a:xfrm>
          <a:prstGeom prst="rect">
            <a:avLst/>
          </a:prstGeom>
        </p:spPr>
      </p:pic>
    </p:spTree>
    <p:extLst>
      <p:ext uri="{BB962C8B-B14F-4D97-AF65-F5344CB8AC3E}">
        <p14:creationId xmlns:p14="http://schemas.microsoft.com/office/powerpoint/2010/main" val="903451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06937" y="1940304"/>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Así que las fórmulas para convertir coordenadas cartesianas (</a:t>
            </a:r>
            <a:r>
              <a:rPr lang="es-ES" sz="1600" b="1" dirty="0" err="1">
                <a:solidFill>
                  <a:schemeClr val="tx2"/>
                </a:solidFill>
              </a:rPr>
              <a:t>x,y</a:t>
            </a:r>
            <a:r>
              <a:rPr lang="es-ES" sz="1600" b="1" dirty="0">
                <a:solidFill>
                  <a:schemeClr val="tx2"/>
                </a:solidFill>
              </a:rPr>
              <a:t>) a polares (</a:t>
            </a:r>
            <a:r>
              <a:rPr lang="es-ES" sz="1600" b="1" dirty="0" err="1">
                <a:solidFill>
                  <a:schemeClr val="tx2"/>
                </a:solidFill>
              </a:rPr>
              <a:t>r,θ</a:t>
            </a:r>
            <a:r>
              <a:rPr lang="es-ES" sz="1600" b="1" dirty="0">
                <a:solidFill>
                  <a:schemeClr val="tx2"/>
                </a:solidFill>
              </a:rPr>
              <a:t>) son:</a:t>
            </a:r>
            <a:endParaRPr lang="en-US" sz="1600" b="1" dirty="0"/>
          </a:p>
        </p:txBody>
      </p:sp>
      <p:pic>
        <p:nvPicPr>
          <p:cNvPr id="9" name="Imagen 8">
            <a:extLst>
              <a:ext uri="{FF2B5EF4-FFF2-40B4-BE49-F238E27FC236}">
                <a16:creationId xmlns:a16="http://schemas.microsoft.com/office/drawing/2014/main" id="{1B8E8AB6-77D3-54AD-CCEB-E3738DBD84DD}"/>
              </a:ext>
            </a:extLst>
          </p:cNvPr>
          <p:cNvPicPr>
            <a:picLocks noChangeAspect="1"/>
          </p:cNvPicPr>
          <p:nvPr/>
        </p:nvPicPr>
        <p:blipFill>
          <a:blip r:embed="rId5"/>
          <a:stretch>
            <a:fillRect/>
          </a:stretch>
        </p:blipFill>
        <p:spPr>
          <a:xfrm>
            <a:off x="5141088" y="3149338"/>
            <a:ext cx="2959794" cy="1117862"/>
          </a:xfrm>
          <a:prstGeom prst="rect">
            <a:avLst/>
          </a:prstGeom>
        </p:spPr>
      </p:pic>
    </p:spTree>
    <p:extLst>
      <p:ext uri="{BB962C8B-B14F-4D97-AF65-F5344CB8AC3E}">
        <p14:creationId xmlns:p14="http://schemas.microsoft.com/office/powerpoint/2010/main" val="308037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59358" y="2489628"/>
            <a:ext cx="3001640"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Si tienes un punto en </a:t>
            </a:r>
            <a:r>
              <a:rPr lang="es-ES" sz="1600" b="1" dirty="0">
                <a:solidFill>
                  <a:schemeClr val="bg1">
                    <a:lumMod val="60000"/>
                    <a:lumOff val="40000"/>
                  </a:schemeClr>
                </a:solidFill>
              </a:rPr>
              <a:t>coordenadas polares (r, θ)</a:t>
            </a:r>
            <a:r>
              <a:rPr lang="es-ES" sz="1600" dirty="0">
                <a:solidFill>
                  <a:schemeClr val="tx2"/>
                </a:solidFill>
              </a:rPr>
              <a:t> y lo quieres en </a:t>
            </a:r>
            <a:r>
              <a:rPr lang="es-ES" sz="1600" b="1" dirty="0">
                <a:solidFill>
                  <a:schemeClr val="bg1">
                    <a:lumMod val="60000"/>
                    <a:lumOff val="40000"/>
                  </a:schemeClr>
                </a:solidFill>
              </a:rPr>
              <a:t>coordenadas cartesianas (</a:t>
            </a:r>
            <a:r>
              <a:rPr lang="es-ES" sz="1600" b="1" dirty="0" err="1">
                <a:solidFill>
                  <a:schemeClr val="bg1">
                    <a:lumMod val="60000"/>
                    <a:lumOff val="40000"/>
                  </a:schemeClr>
                </a:solidFill>
              </a:rPr>
              <a:t>x,y</a:t>
            </a:r>
            <a:r>
              <a:rPr lang="es-ES" sz="1600" b="1" dirty="0">
                <a:solidFill>
                  <a:schemeClr val="bg1">
                    <a:lumMod val="60000"/>
                    <a:lumOff val="40000"/>
                  </a:schemeClr>
                </a:solidFill>
              </a:rPr>
              <a:t>)</a:t>
            </a:r>
            <a:r>
              <a:rPr lang="es-ES" sz="1600" dirty="0">
                <a:solidFill>
                  <a:schemeClr val="tx2"/>
                </a:solidFill>
              </a:rPr>
              <a:t> necesitas resolver un triángulo del que conoces el lado largo y un ángulo:</a:t>
            </a:r>
            <a:endParaRPr lang="en-US" sz="1600" b="1" dirty="0"/>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4264081" y="177455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4572000" y="2602726"/>
            <a:ext cx="3509470" cy="2280664"/>
          </a:xfrm>
          <a:prstGeom prst="rect">
            <a:avLst/>
          </a:prstGeom>
        </p:spPr>
      </p:pic>
    </p:spTree>
    <p:extLst>
      <p:ext uri="{BB962C8B-B14F-4D97-AF65-F5344CB8AC3E}">
        <p14:creationId xmlns:p14="http://schemas.microsoft.com/office/powerpoint/2010/main" val="2447631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5070100" y="185973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la función coseno para x:</a:t>
            </a:r>
            <a:endParaRPr lang="en-US" sz="1600" dirty="0"/>
          </a:p>
        </p:txBody>
      </p:sp>
      <p:pic>
        <p:nvPicPr>
          <p:cNvPr id="10" name="Imagen 9">
            <a:extLst>
              <a:ext uri="{FF2B5EF4-FFF2-40B4-BE49-F238E27FC236}">
                <a16:creationId xmlns:a16="http://schemas.microsoft.com/office/drawing/2014/main" id="{6D40F8AE-854A-8459-1C6F-9DF639CE28A8}"/>
              </a:ext>
            </a:extLst>
          </p:cNvPr>
          <p:cNvPicPr>
            <a:picLocks noChangeAspect="1"/>
          </p:cNvPicPr>
          <p:nvPr/>
        </p:nvPicPr>
        <p:blipFill>
          <a:blip r:embed="rId5"/>
          <a:stretch>
            <a:fillRect/>
          </a:stretch>
        </p:blipFill>
        <p:spPr>
          <a:xfrm>
            <a:off x="4986406" y="2586569"/>
            <a:ext cx="3705331" cy="1426898"/>
          </a:xfrm>
          <a:prstGeom prst="rect">
            <a:avLst/>
          </a:prstGeom>
        </p:spPr>
      </p:pic>
    </p:spTree>
    <p:extLst>
      <p:ext uri="{BB962C8B-B14F-4D97-AF65-F5344CB8AC3E}">
        <p14:creationId xmlns:p14="http://schemas.microsoft.com/office/powerpoint/2010/main" val="2345379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5070100" y="185973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la función seno para y:</a:t>
            </a:r>
            <a:endParaRPr lang="en-US" sz="1600" dirty="0"/>
          </a:p>
        </p:txBody>
      </p:sp>
      <p:pic>
        <p:nvPicPr>
          <p:cNvPr id="9" name="Imagen 8">
            <a:extLst>
              <a:ext uri="{FF2B5EF4-FFF2-40B4-BE49-F238E27FC236}">
                <a16:creationId xmlns:a16="http://schemas.microsoft.com/office/drawing/2014/main" id="{D3DC414B-32ED-FC38-0034-58DC6F43801F}"/>
              </a:ext>
            </a:extLst>
          </p:cNvPr>
          <p:cNvPicPr>
            <a:picLocks noChangeAspect="1"/>
          </p:cNvPicPr>
          <p:nvPr/>
        </p:nvPicPr>
        <p:blipFill>
          <a:blip r:embed="rId5"/>
          <a:stretch>
            <a:fillRect/>
          </a:stretch>
        </p:blipFill>
        <p:spPr>
          <a:xfrm>
            <a:off x="4765575" y="2781299"/>
            <a:ext cx="4116340" cy="1392115"/>
          </a:xfrm>
          <a:prstGeom prst="rect">
            <a:avLst/>
          </a:prstGeom>
        </p:spPr>
      </p:pic>
    </p:spTree>
    <p:extLst>
      <p:ext uri="{BB962C8B-B14F-4D97-AF65-F5344CB8AC3E}">
        <p14:creationId xmlns:p14="http://schemas.microsoft.com/office/powerpoint/2010/main" val="1244185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4987855" y="1945226"/>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Así que las fórmulas para convertir coordenadas polares (r, θ) a cartesianas (x, y) son:</a:t>
            </a:r>
            <a:endParaRPr lang="en-US" sz="1600" dirty="0"/>
          </a:p>
        </p:txBody>
      </p:sp>
      <p:pic>
        <p:nvPicPr>
          <p:cNvPr id="10" name="Imagen 9">
            <a:extLst>
              <a:ext uri="{FF2B5EF4-FFF2-40B4-BE49-F238E27FC236}">
                <a16:creationId xmlns:a16="http://schemas.microsoft.com/office/drawing/2014/main" id="{D219CC46-5C75-C66D-7A85-5F58D23381F6}"/>
              </a:ext>
            </a:extLst>
          </p:cNvPr>
          <p:cNvPicPr>
            <a:picLocks noChangeAspect="1"/>
          </p:cNvPicPr>
          <p:nvPr/>
        </p:nvPicPr>
        <p:blipFill>
          <a:blip r:embed="rId5"/>
          <a:stretch>
            <a:fillRect/>
          </a:stretch>
        </p:blipFill>
        <p:spPr>
          <a:xfrm>
            <a:off x="5535856" y="3175310"/>
            <a:ext cx="2246096" cy="986381"/>
          </a:xfrm>
          <a:prstGeom prst="rect">
            <a:avLst/>
          </a:prstGeom>
        </p:spPr>
      </p:pic>
    </p:spTree>
    <p:extLst>
      <p:ext uri="{BB962C8B-B14F-4D97-AF65-F5344CB8AC3E}">
        <p14:creationId xmlns:p14="http://schemas.microsoft.com/office/powerpoint/2010/main" val="1964383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66351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1.3</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Parametrización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trayectorias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1.3 (</a:t>
            </a:r>
            <a:r>
              <a:rPr lang="en-US" sz="1600" b="1" dirty="0" err="1">
                <a:solidFill>
                  <a:schemeClr val="tx2"/>
                </a:solidFill>
                <a:latin typeface="Fira Sans Condensed Light" panose="020B0604020202020204" charset="0"/>
                <a:cs typeface="Times New Roman" panose="02020603050405020304" pitchFamily="18" charset="0"/>
              </a:rPr>
              <a:t>Parametrización</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Implementar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código requerido para generar la parametrización de las siguientes trayectorias en un plano 2D.</a:t>
            </a:r>
            <a:endParaRPr lang="es-E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Imagen 2">
            <a:extLst>
              <a:ext uri="{FF2B5EF4-FFF2-40B4-BE49-F238E27FC236}">
                <a16:creationId xmlns:a16="http://schemas.microsoft.com/office/drawing/2014/main" id="{1E1EA7DF-9CB1-715B-6646-445EE9B7C1C9}"/>
              </a:ext>
            </a:extLst>
          </p:cNvPr>
          <p:cNvPicPr>
            <a:picLocks noChangeAspect="1"/>
          </p:cNvPicPr>
          <p:nvPr/>
        </p:nvPicPr>
        <p:blipFill>
          <a:blip r:embed="rId4"/>
          <a:stretch>
            <a:fillRect/>
          </a:stretch>
        </p:blipFill>
        <p:spPr>
          <a:xfrm>
            <a:off x="393701" y="2604404"/>
            <a:ext cx="2662378" cy="2110154"/>
          </a:xfrm>
          <a:prstGeom prst="rect">
            <a:avLst/>
          </a:prstGeom>
        </p:spPr>
      </p:pic>
      <p:pic>
        <p:nvPicPr>
          <p:cNvPr id="7" name="Imagen 6">
            <a:extLst>
              <a:ext uri="{FF2B5EF4-FFF2-40B4-BE49-F238E27FC236}">
                <a16:creationId xmlns:a16="http://schemas.microsoft.com/office/drawing/2014/main" id="{5C517FAB-9287-36E9-98CE-32123B55B5D7}"/>
              </a:ext>
            </a:extLst>
          </p:cNvPr>
          <p:cNvPicPr>
            <a:picLocks noChangeAspect="1"/>
          </p:cNvPicPr>
          <p:nvPr/>
        </p:nvPicPr>
        <p:blipFill>
          <a:blip r:embed="rId5"/>
          <a:stretch>
            <a:fillRect/>
          </a:stretch>
        </p:blipFill>
        <p:spPr>
          <a:xfrm>
            <a:off x="3343471" y="2604404"/>
            <a:ext cx="2662378" cy="2070335"/>
          </a:xfrm>
          <a:prstGeom prst="rect">
            <a:avLst/>
          </a:prstGeom>
        </p:spPr>
      </p:pic>
      <p:pic>
        <p:nvPicPr>
          <p:cNvPr id="12" name="Imagen 11">
            <a:extLst>
              <a:ext uri="{FF2B5EF4-FFF2-40B4-BE49-F238E27FC236}">
                <a16:creationId xmlns:a16="http://schemas.microsoft.com/office/drawing/2014/main" id="{DD2E0FB2-55B8-7D10-BC1A-EE0926162B3A}"/>
              </a:ext>
            </a:extLst>
          </p:cNvPr>
          <p:cNvPicPr>
            <a:picLocks noChangeAspect="1"/>
          </p:cNvPicPr>
          <p:nvPr/>
        </p:nvPicPr>
        <p:blipFill>
          <a:blip r:embed="rId6"/>
          <a:stretch>
            <a:fillRect/>
          </a:stretch>
        </p:blipFill>
        <p:spPr>
          <a:xfrm>
            <a:off x="6293241" y="2585606"/>
            <a:ext cx="2630079" cy="20703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66351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1.3</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Parametrización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trayectorias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Implementar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código requerido para generar la parametrización de las siguientes trayectorias en un plano 2D.</a:t>
            </a:r>
            <a:endParaRPr lang="es-E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6" name="Imagen 5">
            <a:extLst>
              <a:ext uri="{FF2B5EF4-FFF2-40B4-BE49-F238E27FC236}">
                <a16:creationId xmlns:a16="http://schemas.microsoft.com/office/drawing/2014/main" id="{C4C3F3E5-860C-0245-809A-1A463F6197A5}"/>
              </a:ext>
            </a:extLst>
          </p:cNvPr>
          <p:cNvPicPr>
            <a:picLocks noChangeAspect="1"/>
          </p:cNvPicPr>
          <p:nvPr/>
        </p:nvPicPr>
        <p:blipFill>
          <a:blip r:embed="rId4"/>
          <a:stretch>
            <a:fillRect/>
          </a:stretch>
        </p:blipFill>
        <p:spPr>
          <a:xfrm>
            <a:off x="6163083" y="2205979"/>
            <a:ext cx="2908098" cy="2346029"/>
          </a:xfrm>
          <a:prstGeom prst="rect">
            <a:avLst/>
          </a:prstGeom>
        </p:spPr>
      </p:pic>
      <p:pic>
        <p:nvPicPr>
          <p:cNvPr id="10" name="Imagen 9">
            <a:extLst>
              <a:ext uri="{FF2B5EF4-FFF2-40B4-BE49-F238E27FC236}">
                <a16:creationId xmlns:a16="http://schemas.microsoft.com/office/drawing/2014/main" id="{76E77967-45EF-F37B-CC85-3418A779E6B7}"/>
              </a:ext>
            </a:extLst>
          </p:cNvPr>
          <p:cNvPicPr>
            <a:picLocks noChangeAspect="1"/>
          </p:cNvPicPr>
          <p:nvPr/>
        </p:nvPicPr>
        <p:blipFill>
          <a:blip r:embed="rId5"/>
          <a:stretch>
            <a:fillRect/>
          </a:stretch>
        </p:blipFill>
        <p:spPr>
          <a:xfrm>
            <a:off x="3110853" y="2203894"/>
            <a:ext cx="2992631" cy="2382402"/>
          </a:xfrm>
          <a:prstGeom prst="rect">
            <a:avLst/>
          </a:prstGeom>
        </p:spPr>
      </p:pic>
      <p:pic>
        <p:nvPicPr>
          <p:cNvPr id="14" name="Imagen 13">
            <a:extLst>
              <a:ext uri="{FF2B5EF4-FFF2-40B4-BE49-F238E27FC236}">
                <a16:creationId xmlns:a16="http://schemas.microsoft.com/office/drawing/2014/main" id="{C3405E0C-510D-490F-F32A-D1B86827B256}"/>
              </a:ext>
            </a:extLst>
          </p:cNvPr>
          <p:cNvPicPr>
            <a:picLocks noChangeAspect="1"/>
          </p:cNvPicPr>
          <p:nvPr/>
        </p:nvPicPr>
        <p:blipFill>
          <a:blip r:embed="rId6"/>
          <a:stretch>
            <a:fillRect/>
          </a:stretch>
        </p:blipFill>
        <p:spPr>
          <a:xfrm>
            <a:off x="61096" y="2210960"/>
            <a:ext cx="2969926" cy="2341048"/>
          </a:xfrm>
          <a:prstGeom prst="rect">
            <a:avLst/>
          </a:prstGeom>
        </p:spPr>
      </p:pic>
    </p:spTree>
    <p:extLst>
      <p:ext uri="{BB962C8B-B14F-4D97-AF65-F5344CB8AC3E}">
        <p14:creationId xmlns:p14="http://schemas.microsoft.com/office/powerpoint/2010/main" val="2963050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75729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1.3</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Parametrización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trayectorias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pasos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poder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funciones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graficos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trayectorias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parametrizadas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Código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MATLAB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99898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828800"/>
            <a:ext cx="0" cy="18288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256213" y="1911729"/>
            <a:ext cx="3527821" cy="2274300"/>
          </a:xfrm>
          <a:prstGeom prst="rect">
            <a:avLst/>
          </a:prstGeom>
        </p:spPr>
        <p:txBody>
          <a:bodyPr spcFirstLastPara="1" wrap="square" lIns="91425" tIns="91425" rIns="91425" bIns="91425" anchor="ctr" anchorCtr="0">
            <a:noAutofit/>
          </a:bodyPr>
          <a:lstStyle/>
          <a:p>
            <a:pPr algn="l"/>
            <a:r>
              <a:rPr lang="es-ES" dirty="0"/>
              <a:t>     </a:t>
            </a:r>
          </a:p>
          <a:p>
            <a:pPr algn="just"/>
            <a:r>
              <a:rPr lang="es-ES" dirty="0"/>
              <a:t>     </a:t>
            </a:r>
            <a:r>
              <a:rPr lang="es-ES" b="1" dirty="0"/>
              <a:t>“La robótica móvil puede definirse como sistemas robóticos que pueden desplazarse en distintos entornos y que cuenta con distintas capacidades que les permiten ejecutar tareas complejas, ya sea de forma autónoma o controlados por un operador humano..”   </a:t>
            </a:r>
          </a:p>
          <a:p>
            <a:pPr algn="l"/>
            <a:r>
              <a:rPr lang="es-ES" dirty="0"/>
              <a:t>       </a:t>
            </a:r>
          </a:p>
          <a:p>
            <a:pPr algn="l"/>
            <a:r>
              <a:rPr lang="es-ES" dirty="0"/>
              <a:t>                                          –</a:t>
            </a:r>
            <a:r>
              <a:rPr lang="es-ES" dirty="0" err="1"/>
              <a:t>Katsuhiko</a:t>
            </a:r>
            <a:r>
              <a:rPr lang="es-ES" dirty="0"/>
              <a:t> Ogata</a:t>
            </a:r>
          </a:p>
          <a:p>
            <a:pPr algn="l"/>
            <a:br>
              <a:rPr lang="es-ES" dirty="0"/>
            </a:br>
            <a:endParaRPr dirty="0"/>
          </a:p>
        </p:txBody>
      </p:sp>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Cinco tendencias esenciales que impulsan el crecimiento de la robótica móvil">
            <a:extLst>
              <a:ext uri="{FF2B5EF4-FFF2-40B4-BE49-F238E27FC236}">
                <a16:creationId xmlns:a16="http://schemas.microsoft.com/office/drawing/2014/main" id="{DFE48314-CCC1-71E9-5268-FDB10F87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06" y="1567133"/>
            <a:ext cx="3985292" cy="24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-Robots Móviles con ruedas</a:t>
            </a:r>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21499" y="1844919"/>
            <a:ext cx="815683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err="1">
                <a:solidFill>
                  <a:schemeClr val="bg1">
                    <a:lumMod val="60000"/>
                    <a:lumOff val="40000"/>
                  </a:schemeClr>
                </a:solidFill>
              </a:rPr>
              <a:t>Odometría</a:t>
            </a:r>
            <a:r>
              <a:rPr lang="es-ES" sz="1800" dirty="0">
                <a:solidFill>
                  <a:schemeClr val="bg1">
                    <a:lumMod val="60000"/>
                    <a:lumOff val="40000"/>
                  </a:schemeClr>
                </a:solidFill>
              </a:rPr>
              <a:t>:</a:t>
            </a:r>
            <a:r>
              <a:rPr lang="es-ES" sz="1800" dirty="0"/>
              <a:t> integración del movimiento de la rueda para estimar la posición</a:t>
            </a:r>
          </a:p>
          <a:p>
            <a:pPr marL="152400" indent="0">
              <a:buNone/>
            </a:pPr>
            <a:r>
              <a:rPr lang="es-ES" sz="1800" dirty="0"/>
              <a:t>del robot.</a:t>
            </a:r>
          </a:p>
          <a:p>
            <a:pPr marL="152400" indent="0">
              <a:buNone/>
            </a:pP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Posición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orientación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12" name="Imagen 11">
            <a:extLst>
              <a:ext uri="{FF2B5EF4-FFF2-40B4-BE49-F238E27FC236}">
                <a16:creationId xmlns:a16="http://schemas.microsoft.com/office/drawing/2014/main" id="{93A89B79-FF4F-9B36-1684-9EB6235A611E}"/>
              </a:ext>
            </a:extLst>
          </p:cNvPr>
          <p:cNvPicPr>
            <a:picLocks noChangeAspect="1"/>
          </p:cNvPicPr>
          <p:nvPr/>
        </p:nvPicPr>
        <p:blipFill>
          <a:blip r:embed="rId4"/>
          <a:stretch>
            <a:fillRect/>
          </a:stretch>
        </p:blipFill>
        <p:spPr>
          <a:xfrm>
            <a:off x="650264" y="2775438"/>
            <a:ext cx="5816330" cy="1538654"/>
          </a:xfrm>
          <a:prstGeom prst="rect">
            <a:avLst/>
          </a:prstGeom>
        </p:spPr>
      </p:pic>
      <p:pic>
        <p:nvPicPr>
          <p:cNvPr id="3" name="image62.jpeg">
            <a:extLst>
              <a:ext uri="{FF2B5EF4-FFF2-40B4-BE49-F238E27FC236}">
                <a16:creationId xmlns:a16="http://schemas.microsoft.com/office/drawing/2014/main" id="{D8F0E650-2293-A7A4-FD0F-38BDE296D48C}"/>
              </a:ext>
            </a:extLst>
          </p:cNvPr>
          <p:cNvPicPr>
            <a:picLocks noChangeAspect="1"/>
          </p:cNvPicPr>
          <p:nvPr/>
        </p:nvPicPr>
        <p:blipFill>
          <a:blip r:embed="rId5" cstate="print"/>
          <a:stretch>
            <a:fillRect/>
          </a:stretch>
        </p:blipFill>
        <p:spPr>
          <a:xfrm>
            <a:off x="6895658" y="2484504"/>
            <a:ext cx="1682677" cy="1829588"/>
          </a:xfrm>
          <a:prstGeom prst="rect">
            <a:avLst/>
          </a:prstGeom>
        </p:spPr>
      </p:pic>
    </p:spTree>
    <p:extLst>
      <p:ext uri="{BB962C8B-B14F-4D97-AF65-F5344CB8AC3E}">
        <p14:creationId xmlns:p14="http://schemas.microsoft.com/office/powerpoint/2010/main" val="211399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21499" y="1844919"/>
            <a:ext cx="815683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dirty="0" err="1">
                <a:solidFill>
                  <a:schemeClr val="bg1">
                    <a:lumMod val="60000"/>
                    <a:lumOff val="40000"/>
                  </a:schemeClr>
                </a:solidFill>
              </a:rPr>
              <a:t>Dead</a:t>
            </a:r>
            <a:r>
              <a:rPr lang="es-ES" sz="1800" dirty="0">
                <a:solidFill>
                  <a:schemeClr val="bg1">
                    <a:lumMod val="60000"/>
                    <a:lumOff val="40000"/>
                  </a:schemeClr>
                </a:solidFill>
              </a:rPr>
              <a:t> </a:t>
            </a:r>
            <a:r>
              <a:rPr lang="es-ES" sz="1800" dirty="0" err="1">
                <a:solidFill>
                  <a:schemeClr val="bg1">
                    <a:lumMod val="60000"/>
                    <a:lumOff val="40000"/>
                  </a:schemeClr>
                </a:solidFill>
              </a:rPr>
              <a:t>reckoning</a:t>
            </a:r>
            <a:r>
              <a:rPr lang="es-ES" sz="1800" dirty="0">
                <a:solidFill>
                  <a:schemeClr val="bg1">
                    <a:lumMod val="60000"/>
                    <a:lumOff val="40000"/>
                  </a:schemeClr>
                </a:solidFill>
              </a:rPr>
              <a:t>:</a:t>
            </a:r>
            <a:r>
              <a:rPr lang="es-ES" sz="1800" dirty="0"/>
              <a:t> Usando sensores de orientación y con información de</a:t>
            </a:r>
          </a:p>
          <a:p>
            <a:pPr marL="152400" indent="0">
              <a:buNone/>
            </a:pPr>
            <a:r>
              <a:rPr lang="es-ES" sz="1800" dirty="0"/>
              <a:t>velocidad, se estima la posición integrando el movimiento</a:t>
            </a:r>
          </a:p>
          <a:p>
            <a:pPr marL="152400" indent="0">
              <a:buNone/>
            </a:pP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Posición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orientación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1026" name="Picture 2" descr="Qué es un encoder y cómo funciona? - Ingeniería Mecafenix">
            <a:extLst>
              <a:ext uri="{FF2B5EF4-FFF2-40B4-BE49-F238E27FC236}">
                <a16:creationId xmlns:a16="http://schemas.microsoft.com/office/drawing/2014/main" id="{DEE0C48A-EA5F-BEEE-CF0E-672827FF0C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955"/>
          <a:stretch/>
        </p:blipFill>
        <p:spPr bwMode="auto">
          <a:xfrm>
            <a:off x="2443755" y="2659743"/>
            <a:ext cx="3898429" cy="1907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59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421499" y="1844919"/>
            <a:ext cx="815683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buNone/>
            </a:pPr>
            <a:r>
              <a:rPr lang="es-ES" sz="1800" b="1" dirty="0">
                <a:solidFill>
                  <a:schemeClr val="tx2"/>
                </a:solidFill>
              </a:rPr>
              <a:t>No es fiable la estimación con sensores propioceptivos </a:t>
            </a:r>
            <a:r>
              <a:rPr lang="es-ES" sz="1800" dirty="0">
                <a:solidFill>
                  <a:schemeClr val="bg1">
                    <a:lumMod val="60000"/>
                    <a:lumOff val="40000"/>
                  </a:schemeClr>
                </a:solidFill>
              </a:rPr>
              <a:t>(suelo irregular,</a:t>
            </a:r>
          </a:p>
          <a:p>
            <a:pPr marL="152400" indent="0">
              <a:buNone/>
            </a:pPr>
            <a:r>
              <a:rPr lang="es-ES" sz="1800" dirty="0">
                <a:solidFill>
                  <a:schemeClr val="bg1">
                    <a:lumMod val="60000"/>
                    <a:lumOff val="40000"/>
                  </a:schemeClr>
                </a:solidFill>
              </a:rPr>
              <a:t>deslizamiento, etc.): se utiliza sensores exteroceptivos (IMU, etc.)</a:t>
            </a:r>
          </a:p>
          <a:p>
            <a:pPr marL="152400" indent="0">
              <a:buNone/>
            </a:pP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Posición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orientación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2050" name="Picture 2" descr="IMU GY-85 9DOF ITG3205 ADXL345 HMC5883L">
            <a:extLst>
              <a:ext uri="{FF2B5EF4-FFF2-40B4-BE49-F238E27FC236}">
                <a16:creationId xmlns:a16="http://schemas.microsoft.com/office/drawing/2014/main" id="{3EB9A723-023A-E2A0-98C6-7FDF9A9FD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969" y="2687316"/>
            <a:ext cx="2780794" cy="18527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wis Unidad de medición inercial IMU Sensor con giroscopio digital MEMS  IMU50 : Amazon.com.mx: Industria, Empresas y Ciencia">
            <a:extLst>
              <a:ext uri="{FF2B5EF4-FFF2-40B4-BE49-F238E27FC236}">
                <a16:creationId xmlns:a16="http://schemas.microsoft.com/office/drawing/2014/main" id="{D2B3FDDD-6328-FE67-FC2D-A67BF14157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7424" y="2687316"/>
            <a:ext cx="1749204" cy="185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12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295502" y="2784977"/>
            <a:ext cx="393948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800" dirty="0">
                <a:solidFill>
                  <a:schemeClr val="tx2"/>
                </a:solidFill>
              </a:rPr>
              <a:t>Para describir la trayectoria de una partícula como una curva en el espacio como la que se muestra en la figura, más que describirla con una expresión que relacione una de sus coordenadas en términos de las otras dos, es necesario expresar cada una de las coordenadas de la partícula como una función del tiempo </a:t>
            </a:r>
            <a:r>
              <a:rPr lang="es-ES" sz="1800" b="1" dirty="0">
                <a:solidFill>
                  <a:schemeClr val="tx2"/>
                </a:solidFill>
              </a:rPr>
              <a:t>t</a:t>
            </a:r>
            <a:r>
              <a:rPr lang="es-ES" sz="1800" dirty="0">
                <a:solidFill>
                  <a:schemeClr val="tx2"/>
                </a:solidFill>
              </a:rPr>
              <a:t>.</a:t>
            </a:r>
            <a:r>
              <a:rPr lang="es-ES" sz="1800" b="1" dirty="0">
                <a:solidFill>
                  <a:schemeClr val="tx2"/>
                </a:solidFill>
              </a:rPr>
              <a:t>.</a:t>
            </a:r>
            <a:endParaRPr lang="en-US" b="1"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Curvas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paramétricas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3" name="Imagen 2">
            <a:extLst>
              <a:ext uri="{FF2B5EF4-FFF2-40B4-BE49-F238E27FC236}">
                <a16:creationId xmlns:a16="http://schemas.microsoft.com/office/drawing/2014/main" id="{28C4A15F-42C3-D9C7-87A8-3C7B7A45F372}"/>
              </a:ext>
            </a:extLst>
          </p:cNvPr>
          <p:cNvPicPr>
            <a:picLocks noChangeAspect="1"/>
          </p:cNvPicPr>
          <p:nvPr/>
        </p:nvPicPr>
        <p:blipFill>
          <a:blip r:embed="rId4"/>
          <a:stretch>
            <a:fillRect/>
          </a:stretch>
        </p:blipFill>
        <p:spPr>
          <a:xfrm>
            <a:off x="4572000" y="1586978"/>
            <a:ext cx="4201628" cy="3194153"/>
          </a:xfrm>
          <a:prstGeom prst="rect">
            <a:avLst/>
          </a:prstGeom>
        </p:spPr>
      </p:pic>
    </p:spTree>
    <p:extLst>
      <p:ext uri="{BB962C8B-B14F-4D97-AF65-F5344CB8AC3E}">
        <p14:creationId xmlns:p14="http://schemas.microsoft.com/office/powerpoint/2010/main" val="3022340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56668" y="803001"/>
            <a:ext cx="0" cy="838230"/>
          </a:xfrm>
          <a:prstGeom prst="straightConnector1">
            <a:avLst/>
          </a:prstGeom>
          <a:noFill/>
          <a:ln w="19050" cap="flat" cmpd="sng">
            <a:solidFill>
              <a:srgbClr val="F3F3F3"/>
            </a:solidFill>
            <a:prstDash val="solid"/>
            <a:round/>
            <a:headEnd type="oval" w="med" len="med"/>
            <a:tailEnd type="oval" w="med" len="med"/>
          </a:ln>
        </p:spPr>
      </p:cxnSp>
      <p:sp>
        <p:nvSpPr>
          <p:cNvPr id="9" name="Google Shape;1762;p45"/>
          <p:cNvSpPr txBox="1">
            <a:spLocks/>
          </p:cNvSpPr>
          <p:nvPr/>
        </p:nvSpPr>
        <p:spPr>
          <a:xfrm>
            <a:off x="251034" y="2351509"/>
            <a:ext cx="393948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800" dirty="0">
                <a:solidFill>
                  <a:schemeClr val="tx2"/>
                </a:solidFill>
              </a:rPr>
              <a:t>Para realizar el seguimiento de una partícula que se mueve en el espacio, se tira un vector </a:t>
            </a:r>
            <a:r>
              <a:rPr lang="es-ES" sz="1800" b="1" dirty="0">
                <a:solidFill>
                  <a:schemeClr val="tx2"/>
                </a:solidFill>
              </a:rPr>
              <a:t>r </a:t>
            </a:r>
            <a:r>
              <a:rPr lang="es-ES" sz="1800" dirty="0">
                <a:solidFill>
                  <a:schemeClr val="tx2"/>
                </a:solidFill>
              </a:rPr>
              <a:t>desde el origen del espacio cartesiano hasta la partícula y visualizamos los cambios en </a:t>
            </a:r>
            <a:r>
              <a:rPr lang="es-ES" sz="1800" b="1" dirty="0">
                <a:solidFill>
                  <a:schemeClr val="tx2"/>
                </a:solidFill>
              </a:rPr>
              <a:t>r</a:t>
            </a:r>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0729" y="661197"/>
            <a:ext cx="56825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Curvas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paramétricas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5" name="Picture 2" descr="Ecuación paramétrica - Wikipedia, la enciclopedia libre">
            <a:extLst>
              <a:ext uri="{FF2B5EF4-FFF2-40B4-BE49-F238E27FC236}">
                <a16:creationId xmlns:a16="http://schemas.microsoft.com/office/drawing/2014/main" id="{7D55B9D9-9734-BE06-A81D-5B7A88EAE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86978"/>
            <a:ext cx="4255556" cy="318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475042"/>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9459</TotalTime>
  <Words>1264</Words>
  <Application>Microsoft Office PowerPoint</Application>
  <PresentationFormat>Presentación en pantalla (16:9)</PresentationFormat>
  <Paragraphs>222</Paragraphs>
  <Slides>29</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Advent Pro Light</vt:lpstr>
      <vt:lpstr>Fira Sans Condensed Light</vt:lpstr>
      <vt:lpstr>Rajdhani</vt:lpstr>
      <vt:lpstr>Arial</vt:lpstr>
      <vt:lpstr>Anton</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268</cp:revision>
  <dcterms:modified xsi:type="dcterms:W3CDTF">2025-03-30T22:12:55Z</dcterms:modified>
</cp:coreProperties>
</file>