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4"/>
  </p:notesMasterIdLst>
  <p:sldIdLst>
    <p:sldId id="256" r:id="rId2"/>
    <p:sldId id="357" r:id="rId3"/>
    <p:sldId id="358" r:id="rId4"/>
    <p:sldId id="364" r:id="rId5"/>
    <p:sldId id="447" r:id="rId6"/>
    <p:sldId id="448" r:id="rId7"/>
    <p:sldId id="449" r:id="rId8"/>
    <p:sldId id="450" r:id="rId9"/>
    <p:sldId id="451" r:id="rId10"/>
    <p:sldId id="454" r:id="rId11"/>
    <p:sldId id="455" r:id="rId12"/>
    <p:sldId id="452" r:id="rId13"/>
    <p:sldId id="456" r:id="rId14"/>
    <p:sldId id="457" r:id="rId15"/>
    <p:sldId id="458" r:id="rId16"/>
    <p:sldId id="459" r:id="rId17"/>
    <p:sldId id="460" r:id="rId18"/>
    <p:sldId id="461" r:id="rId19"/>
    <p:sldId id="462" r:id="rId20"/>
    <p:sldId id="440" r:id="rId21"/>
    <p:sldId id="453" r:id="rId22"/>
    <p:sldId id="464" r:id="rId23"/>
    <p:sldId id="465" r:id="rId24"/>
    <p:sldId id="466" r:id="rId25"/>
    <p:sldId id="467" r:id="rId26"/>
    <p:sldId id="468" r:id="rId27"/>
    <p:sldId id="469" r:id="rId28"/>
    <p:sldId id="470" r:id="rId29"/>
    <p:sldId id="471" r:id="rId30"/>
    <p:sldId id="389" r:id="rId31"/>
    <p:sldId id="439" r:id="rId32"/>
    <p:sldId id="280" r:id="rId33"/>
  </p:sldIdLst>
  <p:sldSz cx="9144000" cy="5143500" type="screen16x9"/>
  <p:notesSz cx="6858000" cy="9144000"/>
  <p:embeddedFontLst>
    <p:embeddedFont>
      <p:font typeface="Advent Pro Light" panose="020B0604020202020204" charset="0"/>
      <p:regular r:id="rId35"/>
      <p:bold r:id="rId36"/>
    </p:embeddedFont>
    <p:embeddedFont>
      <p:font typeface="Anton" pitchFamily="2" charset="0"/>
      <p:regular r:id="rId37"/>
    </p:embeddedFont>
    <p:embeddedFont>
      <p:font typeface="Fira Sans Condensed Light" panose="020B0403050000020004" pitchFamily="34" charset="0"/>
      <p:regular r:id="rId38"/>
      <p:bold r:id="rId39"/>
      <p:italic r:id="rId40"/>
      <p:boldItalic r:id="rId41"/>
    </p:embeddedFont>
    <p:embeddedFont>
      <p:font typeface="Rajdhani" panose="020B0604020202020204" charset="0"/>
      <p:regular r:id="rId42"/>
      <p:bold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01550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468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3609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9052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8814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7305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42609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93934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276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2322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52067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06436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20439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49887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0994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4217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356578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0266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387731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9755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921025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9831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8882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542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04718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716006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41745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9.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TE3002B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Implementación de Robótica Inteligente</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02 de Abril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039037"/>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Con </a:t>
            </a:r>
            <a:r>
              <a:rPr lang="es-ES" sz="1600" b="1" dirty="0">
                <a:solidFill>
                  <a:schemeClr val="tx2"/>
                </a:solidFill>
              </a:rPr>
              <a:t>coordenadas polares </a:t>
            </a:r>
            <a:r>
              <a:rPr lang="es-ES" sz="1600" dirty="0">
                <a:solidFill>
                  <a:schemeClr val="tx2"/>
                </a:solidFill>
              </a:rPr>
              <a:t>señalas un punto diciendo la distancia y el ángulo que se forma:</a:t>
            </a:r>
            <a:endParaRPr lang="en-US" sz="1600" b="1" dirty="0"/>
          </a:p>
        </p:txBody>
      </p:sp>
      <p:pic>
        <p:nvPicPr>
          <p:cNvPr id="10" name="Imagen 9">
            <a:extLst>
              <a:ext uri="{FF2B5EF4-FFF2-40B4-BE49-F238E27FC236}">
                <a16:creationId xmlns:a16="http://schemas.microsoft.com/office/drawing/2014/main" id="{5C8D5892-4D0D-3E30-F74D-78DDB28B3DD6}"/>
              </a:ext>
            </a:extLst>
          </p:cNvPr>
          <p:cNvPicPr>
            <a:picLocks noChangeAspect="1"/>
          </p:cNvPicPr>
          <p:nvPr/>
        </p:nvPicPr>
        <p:blipFill>
          <a:blip r:embed="rId4"/>
          <a:stretch>
            <a:fillRect/>
          </a:stretch>
        </p:blipFill>
        <p:spPr>
          <a:xfrm>
            <a:off x="4268587" y="1903153"/>
            <a:ext cx="4048125" cy="2733675"/>
          </a:xfrm>
          <a:prstGeom prst="rect">
            <a:avLst/>
          </a:prstGeom>
        </p:spPr>
      </p:pic>
    </p:spTree>
    <p:extLst>
      <p:ext uri="{BB962C8B-B14F-4D97-AF65-F5344CB8AC3E}">
        <p14:creationId xmlns:p14="http://schemas.microsoft.com/office/powerpoint/2010/main" val="180001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039037"/>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Con </a:t>
            </a:r>
            <a:r>
              <a:rPr lang="es-ES" sz="1600" b="1" dirty="0">
                <a:solidFill>
                  <a:schemeClr val="tx2"/>
                </a:solidFill>
              </a:rPr>
              <a:t>coordenadas cartesianas </a:t>
            </a:r>
            <a:r>
              <a:rPr lang="es-ES" sz="1600" dirty="0">
                <a:solidFill>
                  <a:schemeClr val="tx2"/>
                </a:solidFill>
              </a:rPr>
              <a:t>se indica un punto diciendo la distancia de lado horizontal y la distancia vertical:</a:t>
            </a:r>
            <a:endParaRPr lang="en-US" sz="1600" b="1" dirty="0"/>
          </a:p>
        </p:txBody>
      </p:sp>
      <p:pic>
        <p:nvPicPr>
          <p:cNvPr id="5" name="Imagen 4">
            <a:extLst>
              <a:ext uri="{FF2B5EF4-FFF2-40B4-BE49-F238E27FC236}">
                <a16:creationId xmlns:a16="http://schemas.microsoft.com/office/drawing/2014/main" id="{98BF7854-5CB5-42AE-3CA9-38C43A9C3EA7}"/>
              </a:ext>
            </a:extLst>
          </p:cNvPr>
          <p:cNvPicPr>
            <a:picLocks noChangeAspect="1"/>
          </p:cNvPicPr>
          <p:nvPr/>
        </p:nvPicPr>
        <p:blipFill>
          <a:blip r:embed="rId4"/>
          <a:stretch>
            <a:fillRect/>
          </a:stretch>
        </p:blipFill>
        <p:spPr>
          <a:xfrm>
            <a:off x="4378427" y="1930259"/>
            <a:ext cx="3924300" cy="2905125"/>
          </a:xfrm>
          <a:prstGeom prst="rect">
            <a:avLst/>
          </a:prstGeom>
        </p:spPr>
      </p:pic>
    </p:spTree>
    <p:extLst>
      <p:ext uri="{BB962C8B-B14F-4D97-AF65-F5344CB8AC3E}">
        <p14:creationId xmlns:p14="http://schemas.microsoft.com/office/powerpoint/2010/main" val="3844277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59358" y="2489628"/>
            <a:ext cx="30016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Si se tiene un punto </a:t>
            </a:r>
            <a:r>
              <a:rPr lang="es-ES" sz="1600" b="1" dirty="0">
                <a:solidFill>
                  <a:schemeClr val="bg1">
                    <a:lumMod val="60000"/>
                    <a:lumOff val="40000"/>
                  </a:schemeClr>
                </a:solidFill>
              </a:rPr>
              <a:t>en coordenadas cartesianas (</a:t>
            </a:r>
            <a:r>
              <a:rPr lang="es-ES" sz="1600" b="1" dirty="0" err="1">
                <a:solidFill>
                  <a:schemeClr val="bg1">
                    <a:lumMod val="60000"/>
                    <a:lumOff val="40000"/>
                  </a:schemeClr>
                </a:solidFill>
              </a:rPr>
              <a:t>x,y</a:t>
            </a:r>
            <a:r>
              <a:rPr lang="es-ES" sz="1600" b="1" dirty="0">
                <a:solidFill>
                  <a:schemeClr val="bg1">
                    <a:lumMod val="60000"/>
                    <a:lumOff val="40000"/>
                  </a:schemeClr>
                </a:solidFill>
              </a:rPr>
              <a:t>)</a:t>
            </a:r>
            <a:r>
              <a:rPr lang="es-ES" sz="1600" dirty="0">
                <a:solidFill>
                  <a:schemeClr val="tx2"/>
                </a:solidFill>
              </a:rPr>
              <a:t> y se desea convertir en </a:t>
            </a:r>
            <a:r>
              <a:rPr lang="es-ES" sz="1600" b="1" dirty="0">
                <a:solidFill>
                  <a:schemeClr val="bg1">
                    <a:lumMod val="60000"/>
                    <a:lumOff val="40000"/>
                  </a:schemeClr>
                </a:solidFill>
              </a:rPr>
              <a:t>coordenadas polares (</a:t>
            </a:r>
            <a:r>
              <a:rPr lang="es-ES" sz="1600" b="1" dirty="0" err="1">
                <a:solidFill>
                  <a:schemeClr val="bg1">
                    <a:lumMod val="60000"/>
                    <a:lumOff val="40000"/>
                  </a:schemeClr>
                </a:solidFill>
              </a:rPr>
              <a:t>r,θ</a:t>
            </a:r>
            <a:r>
              <a:rPr lang="es-ES" sz="1600" b="1" dirty="0">
                <a:solidFill>
                  <a:schemeClr val="bg1">
                    <a:lumMod val="60000"/>
                    <a:lumOff val="40000"/>
                  </a:schemeClr>
                </a:solidFill>
              </a:rPr>
              <a:t>), </a:t>
            </a:r>
            <a:r>
              <a:rPr lang="es-ES" sz="1600" dirty="0">
                <a:solidFill>
                  <a:schemeClr val="tx2"/>
                </a:solidFill>
              </a:rPr>
              <a:t>necesitamos resolver un triángulo del que conoces dos lados.</a:t>
            </a:r>
            <a:endParaRPr lang="en-US" sz="1600" b="1" dirty="0"/>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4264081" y="177455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4572000" y="2635109"/>
            <a:ext cx="3533775" cy="2200275"/>
          </a:xfrm>
          <a:prstGeom prst="rect">
            <a:avLst/>
          </a:prstGeom>
        </p:spPr>
      </p:pic>
    </p:spTree>
    <p:extLst>
      <p:ext uri="{BB962C8B-B14F-4D97-AF65-F5344CB8AC3E}">
        <p14:creationId xmlns:p14="http://schemas.microsoft.com/office/powerpoint/2010/main" val="247456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95118" y="1783095"/>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el teorema de Pitágoras para calcular el lado largo (la hipotenusa):</a:t>
            </a:r>
            <a:endParaRPr lang="en-US" sz="1600" b="1" dirty="0"/>
          </a:p>
        </p:txBody>
      </p:sp>
      <p:pic>
        <p:nvPicPr>
          <p:cNvPr id="9" name="Imagen 8">
            <a:extLst>
              <a:ext uri="{FF2B5EF4-FFF2-40B4-BE49-F238E27FC236}">
                <a16:creationId xmlns:a16="http://schemas.microsoft.com/office/drawing/2014/main" id="{B8EDFABE-5A0B-9C8B-657C-509EF74E2EBA}"/>
              </a:ext>
            </a:extLst>
          </p:cNvPr>
          <p:cNvPicPr>
            <a:picLocks noChangeAspect="1"/>
          </p:cNvPicPr>
          <p:nvPr/>
        </p:nvPicPr>
        <p:blipFill>
          <a:blip r:embed="rId5"/>
          <a:stretch>
            <a:fillRect/>
          </a:stretch>
        </p:blipFill>
        <p:spPr>
          <a:xfrm>
            <a:off x="5040651" y="2902173"/>
            <a:ext cx="3541522" cy="1458929"/>
          </a:xfrm>
          <a:prstGeom prst="rect">
            <a:avLst/>
          </a:prstGeom>
        </p:spPr>
      </p:pic>
    </p:spTree>
    <p:extLst>
      <p:ext uri="{BB962C8B-B14F-4D97-AF65-F5344CB8AC3E}">
        <p14:creationId xmlns:p14="http://schemas.microsoft.com/office/powerpoint/2010/main" val="2600000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30383" y="1823073"/>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 la función tangente para calcular el ángulo:</a:t>
            </a:r>
            <a:endParaRPr lang="en-US" sz="1600" b="1" dirty="0"/>
          </a:p>
        </p:txBody>
      </p:sp>
      <p:pic>
        <p:nvPicPr>
          <p:cNvPr id="5" name="Imagen 4">
            <a:extLst>
              <a:ext uri="{FF2B5EF4-FFF2-40B4-BE49-F238E27FC236}">
                <a16:creationId xmlns:a16="http://schemas.microsoft.com/office/drawing/2014/main" id="{3D77CE9D-B36D-48FE-559D-4AFAC8568A25}"/>
              </a:ext>
            </a:extLst>
          </p:cNvPr>
          <p:cNvPicPr>
            <a:picLocks noChangeAspect="1"/>
          </p:cNvPicPr>
          <p:nvPr/>
        </p:nvPicPr>
        <p:blipFill>
          <a:blip r:embed="rId5"/>
          <a:stretch>
            <a:fillRect/>
          </a:stretch>
        </p:blipFill>
        <p:spPr>
          <a:xfrm>
            <a:off x="5123637" y="2825857"/>
            <a:ext cx="3098364" cy="1052726"/>
          </a:xfrm>
          <a:prstGeom prst="rect">
            <a:avLst/>
          </a:prstGeom>
        </p:spPr>
      </p:pic>
    </p:spTree>
    <p:extLst>
      <p:ext uri="{BB962C8B-B14F-4D97-AF65-F5344CB8AC3E}">
        <p14:creationId xmlns:p14="http://schemas.microsoft.com/office/powerpoint/2010/main" val="903451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cartesianas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534853" y="1706301"/>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(12,5) en coordenadas polares?</a:t>
            </a:r>
            <a:endParaRPr lang="en-US" sz="1600" b="1" dirty="0"/>
          </a:p>
        </p:txBody>
      </p:sp>
      <p:pic>
        <p:nvPicPr>
          <p:cNvPr id="16" name="Imagen 15">
            <a:extLst>
              <a:ext uri="{FF2B5EF4-FFF2-40B4-BE49-F238E27FC236}">
                <a16:creationId xmlns:a16="http://schemas.microsoft.com/office/drawing/2014/main" id="{A6E06F8B-DAE3-5A90-0B16-8DA575DD5174}"/>
              </a:ext>
            </a:extLst>
          </p:cNvPr>
          <p:cNvPicPr>
            <a:picLocks noChangeAspect="1"/>
          </p:cNvPicPr>
          <p:nvPr/>
        </p:nvPicPr>
        <p:blipFill>
          <a:blip r:embed="rId4"/>
          <a:stretch>
            <a:fillRect/>
          </a:stretch>
        </p:blipFill>
        <p:spPr>
          <a:xfrm>
            <a:off x="715109" y="2468301"/>
            <a:ext cx="3533775" cy="2200275"/>
          </a:xfrm>
          <a:prstGeom prst="rect">
            <a:avLst/>
          </a:prstGeom>
        </p:spPr>
      </p:pic>
      <p:sp>
        <p:nvSpPr>
          <p:cNvPr id="4" name="Google Shape;1762;p45">
            <a:extLst>
              <a:ext uri="{FF2B5EF4-FFF2-40B4-BE49-F238E27FC236}">
                <a16:creationId xmlns:a16="http://schemas.microsoft.com/office/drawing/2014/main" id="{A1E585D2-F581-5C98-A62F-0383FDCBB822}"/>
              </a:ext>
            </a:extLst>
          </p:cNvPr>
          <p:cNvSpPr txBox="1">
            <a:spLocks/>
          </p:cNvSpPr>
          <p:nvPr/>
        </p:nvSpPr>
        <p:spPr>
          <a:xfrm>
            <a:off x="4806937" y="1940304"/>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Así que las fórmulas para convertir coordenadas cartesianas (</a:t>
            </a:r>
            <a:r>
              <a:rPr lang="es-ES" sz="1600" b="1" dirty="0" err="1">
                <a:solidFill>
                  <a:schemeClr val="tx2"/>
                </a:solidFill>
              </a:rPr>
              <a:t>x,y</a:t>
            </a:r>
            <a:r>
              <a:rPr lang="es-ES" sz="1600" b="1" dirty="0">
                <a:solidFill>
                  <a:schemeClr val="tx2"/>
                </a:solidFill>
              </a:rPr>
              <a:t>) a polares (</a:t>
            </a:r>
            <a:r>
              <a:rPr lang="es-ES" sz="1600" b="1" dirty="0" err="1">
                <a:solidFill>
                  <a:schemeClr val="tx2"/>
                </a:solidFill>
              </a:rPr>
              <a:t>r,θ</a:t>
            </a:r>
            <a:r>
              <a:rPr lang="es-ES" sz="1600" b="1" dirty="0">
                <a:solidFill>
                  <a:schemeClr val="tx2"/>
                </a:solidFill>
              </a:rPr>
              <a:t>) son:</a:t>
            </a:r>
            <a:endParaRPr lang="en-US" sz="1600" b="1" dirty="0"/>
          </a:p>
        </p:txBody>
      </p:sp>
      <p:pic>
        <p:nvPicPr>
          <p:cNvPr id="9" name="Imagen 8">
            <a:extLst>
              <a:ext uri="{FF2B5EF4-FFF2-40B4-BE49-F238E27FC236}">
                <a16:creationId xmlns:a16="http://schemas.microsoft.com/office/drawing/2014/main" id="{1B8E8AB6-77D3-54AD-CCEB-E3738DBD84DD}"/>
              </a:ext>
            </a:extLst>
          </p:cNvPr>
          <p:cNvPicPr>
            <a:picLocks noChangeAspect="1"/>
          </p:cNvPicPr>
          <p:nvPr/>
        </p:nvPicPr>
        <p:blipFill>
          <a:blip r:embed="rId5"/>
          <a:stretch>
            <a:fillRect/>
          </a:stretch>
        </p:blipFill>
        <p:spPr>
          <a:xfrm>
            <a:off x="5141088" y="3149338"/>
            <a:ext cx="2959794" cy="1117862"/>
          </a:xfrm>
          <a:prstGeom prst="rect">
            <a:avLst/>
          </a:prstGeom>
        </p:spPr>
      </p:pic>
    </p:spTree>
    <p:extLst>
      <p:ext uri="{BB962C8B-B14F-4D97-AF65-F5344CB8AC3E}">
        <p14:creationId xmlns:p14="http://schemas.microsoft.com/office/powerpoint/2010/main" val="3080370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59358" y="2489628"/>
            <a:ext cx="30016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Si tienes un punto en </a:t>
            </a:r>
            <a:r>
              <a:rPr lang="es-ES" sz="1600" b="1" dirty="0">
                <a:solidFill>
                  <a:schemeClr val="bg1">
                    <a:lumMod val="60000"/>
                    <a:lumOff val="40000"/>
                  </a:schemeClr>
                </a:solidFill>
              </a:rPr>
              <a:t>coordenadas polares (r, θ)</a:t>
            </a:r>
            <a:r>
              <a:rPr lang="es-ES" sz="1600" dirty="0">
                <a:solidFill>
                  <a:schemeClr val="tx2"/>
                </a:solidFill>
              </a:rPr>
              <a:t> y lo quieres en </a:t>
            </a:r>
            <a:r>
              <a:rPr lang="es-ES" sz="1600" b="1" dirty="0">
                <a:solidFill>
                  <a:schemeClr val="bg1">
                    <a:lumMod val="60000"/>
                    <a:lumOff val="40000"/>
                  </a:schemeClr>
                </a:solidFill>
              </a:rPr>
              <a:t>coordenadas cartesianas (</a:t>
            </a:r>
            <a:r>
              <a:rPr lang="es-ES" sz="1600" b="1" dirty="0" err="1">
                <a:solidFill>
                  <a:schemeClr val="bg1">
                    <a:lumMod val="60000"/>
                    <a:lumOff val="40000"/>
                  </a:schemeClr>
                </a:solidFill>
              </a:rPr>
              <a:t>x,y</a:t>
            </a:r>
            <a:r>
              <a:rPr lang="es-ES" sz="1600" b="1" dirty="0">
                <a:solidFill>
                  <a:schemeClr val="bg1">
                    <a:lumMod val="60000"/>
                    <a:lumOff val="40000"/>
                  </a:schemeClr>
                </a:solidFill>
              </a:rPr>
              <a:t>)</a:t>
            </a:r>
            <a:r>
              <a:rPr lang="es-ES" sz="1600" dirty="0">
                <a:solidFill>
                  <a:schemeClr val="tx2"/>
                </a:solidFill>
              </a:rPr>
              <a:t> necesitas resolver un triángulo del que conoces el lado largo y un ángulo:</a:t>
            </a:r>
            <a:endParaRPr lang="en-US" sz="1600" b="1" dirty="0"/>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4264081" y="177455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4572000" y="2602726"/>
            <a:ext cx="3509470" cy="2280664"/>
          </a:xfrm>
          <a:prstGeom prst="rect">
            <a:avLst/>
          </a:prstGeom>
        </p:spPr>
      </p:pic>
    </p:spTree>
    <p:extLst>
      <p:ext uri="{BB962C8B-B14F-4D97-AF65-F5344CB8AC3E}">
        <p14:creationId xmlns:p14="http://schemas.microsoft.com/office/powerpoint/2010/main" val="2447631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5070100" y="185973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la función coseno para x:</a:t>
            </a:r>
            <a:endParaRPr lang="en-US" sz="1600" dirty="0"/>
          </a:p>
        </p:txBody>
      </p:sp>
      <p:pic>
        <p:nvPicPr>
          <p:cNvPr id="10" name="Imagen 9">
            <a:extLst>
              <a:ext uri="{FF2B5EF4-FFF2-40B4-BE49-F238E27FC236}">
                <a16:creationId xmlns:a16="http://schemas.microsoft.com/office/drawing/2014/main" id="{6D40F8AE-854A-8459-1C6F-9DF639CE28A8}"/>
              </a:ext>
            </a:extLst>
          </p:cNvPr>
          <p:cNvPicPr>
            <a:picLocks noChangeAspect="1"/>
          </p:cNvPicPr>
          <p:nvPr/>
        </p:nvPicPr>
        <p:blipFill>
          <a:blip r:embed="rId5"/>
          <a:stretch>
            <a:fillRect/>
          </a:stretch>
        </p:blipFill>
        <p:spPr>
          <a:xfrm>
            <a:off x="4986406" y="2586569"/>
            <a:ext cx="3705331" cy="1426898"/>
          </a:xfrm>
          <a:prstGeom prst="rect">
            <a:avLst/>
          </a:prstGeom>
        </p:spPr>
      </p:pic>
    </p:spTree>
    <p:extLst>
      <p:ext uri="{BB962C8B-B14F-4D97-AF65-F5344CB8AC3E}">
        <p14:creationId xmlns:p14="http://schemas.microsoft.com/office/powerpoint/2010/main" val="234537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5070100" y="185973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Usamos la función seno para y:</a:t>
            </a:r>
            <a:endParaRPr lang="en-US" sz="1600" dirty="0"/>
          </a:p>
        </p:txBody>
      </p:sp>
      <p:pic>
        <p:nvPicPr>
          <p:cNvPr id="9" name="Imagen 8">
            <a:extLst>
              <a:ext uri="{FF2B5EF4-FFF2-40B4-BE49-F238E27FC236}">
                <a16:creationId xmlns:a16="http://schemas.microsoft.com/office/drawing/2014/main" id="{D3DC414B-32ED-FC38-0034-58DC6F43801F}"/>
              </a:ext>
            </a:extLst>
          </p:cNvPr>
          <p:cNvPicPr>
            <a:picLocks noChangeAspect="1"/>
          </p:cNvPicPr>
          <p:nvPr/>
        </p:nvPicPr>
        <p:blipFill>
          <a:blip r:embed="rId5"/>
          <a:stretch>
            <a:fillRect/>
          </a:stretch>
        </p:blipFill>
        <p:spPr>
          <a:xfrm>
            <a:off x="4765575" y="2781299"/>
            <a:ext cx="4116340" cy="1392115"/>
          </a:xfrm>
          <a:prstGeom prst="rect">
            <a:avLst/>
          </a:prstGeom>
        </p:spPr>
      </p:pic>
    </p:spTree>
    <p:extLst>
      <p:ext uri="{BB962C8B-B14F-4D97-AF65-F5344CB8AC3E}">
        <p14:creationId xmlns:p14="http://schemas.microsoft.com/office/powerpoint/2010/main" val="1244185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Conversion de </a:t>
            </a:r>
            <a:r>
              <a:rPr lang="en-US" sz="3000" b="1" dirty="0" err="1">
                <a:solidFill>
                  <a:schemeClr val="bg1">
                    <a:lumMod val="60000"/>
                    <a:lumOff val="40000"/>
                  </a:schemeClr>
                </a:solidFill>
                <a:latin typeface="Rajdhani"/>
                <a:ea typeface="Rajdhani"/>
                <a:cs typeface="Rajdhani"/>
                <a:sym typeface="Rajdhani"/>
              </a:rPr>
              <a:t>polares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 </a:t>
            </a:r>
            <a:r>
              <a:rPr lang="en-US" sz="3000" b="1" dirty="0" err="1">
                <a:solidFill>
                  <a:schemeClr val="bg1">
                    <a:lumMod val="60000"/>
                    <a:lumOff val="40000"/>
                  </a:schemeClr>
                </a:solidFill>
                <a:latin typeface="Rajdhani"/>
                <a:ea typeface="Rajdhani"/>
                <a:cs typeface="Rajdhani"/>
                <a:sym typeface="Rajdhani"/>
              </a:rPr>
              <a:t>cartesianas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14" name="Google Shape;1762;p45">
            <a:extLst>
              <a:ext uri="{FF2B5EF4-FFF2-40B4-BE49-F238E27FC236}">
                <a16:creationId xmlns:a16="http://schemas.microsoft.com/office/drawing/2014/main" id="{B4AD7F3A-D79E-62BE-7751-80571F8899BF}"/>
              </a:ext>
            </a:extLst>
          </p:cNvPr>
          <p:cNvSpPr txBox="1">
            <a:spLocks/>
          </p:cNvSpPr>
          <p:nvPr/>
        </p:nvSpPr>
        <p:spPr>
          <a:xfrm>
            <a:off x="618204" y="1636030"/>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Ejemplo: </a:t>
            </a:r>
            <a:r>
              <a:rPr lang="es-ES" sz="1600" dirty="0">
                <a:solidFill>
                  <a:schemeClr val="tx2"/>
                </a:solidFill>
              </a:rPr>
              <a:t>¿qué es (13, 23 °) en coordenadas cartesianas?</a:t>
            </a:r>
            <a:endParaRPr lang="en-US" sz="1600" dirty="0"/>
          </a:p>
        </p:txBody>
      </p:sp>
      <p:pic>
        <p:nvPicPr>
          <p:cNvPr id="5" name="Imagen 4">
            <a:extLst>
              <a:ext uri="{FF2B5EF4-FFF2-40B4-BE49-F238E27FC236}">
                <a16:creationId xmlns:a16="http://schemas.microsoft.com/office/drawing/2014/main" id="{11CD58B5-E885-B4CF-8CD6-455F2DFE2E0E}"/>
              </a:ext>
            </a:extLst>
          </p:cNvPr>
          <p:cNvPicPr>
            <a:picLocks noChangeAspect="1"/>
          </p:cNvPicPr>
          <p:nvPr/>
        </p:nvPicPr>
        <p:blipFill>
          <a:blip r:embed="rId4"/>
          <a:stretch>
            <a:fillRect/>
          </a:stretch>
        </p:blipFill>
        <p:spPr>
          <a:xfrm>
            <a:off x="868957" y="2502490"/>
            <a:ext cx="3509470" cy="2280664"/>
          </a:xfrm>
          <a:prstGeom prst="rect">
            <a:avLst/>
          </a:prstGeom>
        </p:spPr>
      </p:pic>
      <p:sp>
        <p:nvSpPr>
          <p:cNvPr id="4" name="Google Shape;1762;p45">
            <a:extLst>
              <a:ext uri="{FF2B5EF4-FFF2-40B4-BE49-F238E27FC236}">
                <a16:creationId xmlns:a16="http://schemas.microsoft.com/office/drawing/2014/main" id="{2E30C6BF-C909-C316-131C-362ACFCCD0FA}"/>
              </a:ext>
            </a:extLst>
          </p:cNvPr>
          <p:cNvSpPr txBox="1">
            <a:spLocks/>
          </p:cNvSpPr>
          <p:nvPr/>
        </p:nvSpPr>
        <p:spPr>
          <a:xfrm>
            <a:off x="4987855" y="1945226"/>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tx2"/>
                </a:solidFill>
              </a:rPr>
              <a:t>Así que las fórmulas para convertir coordenadas polares (r, θ) a cartesianas (x, y) son:</a:t>
            </a:r>
            <a:endParaRPr lang="en-US" sz="1600" dirty="0"/>
          </a:p>
        </p:txBody>
      </p:sp>
      <p:pic>
        <p:nvPicPr>
          <p:cNvPr id="10" name="Imagen 9">
            <a:extLst>
              <a:ext uri="{FF2B5EF4-FFF2-40B4-BE49-F238E27FC236}">
                <a16:creationId xmlns:a16="http://schemas.microsoft.com/office/drawing/2014/main" id="{D219CC46-5C75-C66D-7A85-5F58D23381F6}"/>
              </a:ext>
            </a:extLst>
          </p:cNvPr>
          <p:cNvPicPr>
            <a:picLocks noChangeAspect="1"/>
          </p:cNvPicPr>
          <p:nvPr/>
        </p:nvPicPr>
        <p:blipFill>
          <a:blip r:embed="rId5"/>
          <a:stretch>
            <a:fillRect/>
          </a:stretch>
        </p:blipFill>
        <p:spPr>
          <a:xfrm>
            <a:off x="5535856" y="3175310"/>
            <a:ext cx="2246096" cy="986381"/>
          </a:xfrm>
          <a:prstGeom prst="rect">
            <a:avLst/>
          </a:prstGeom>
        </p:spPr>
      </p:pic>
    </p:spTree>
    <p:extLst>
      <p:ext uri="{BB962C8B-B14F-4D97-AF65-F5344CB8AC3E}">
        <p14:creationId xmlns:p14="http://schemas.microsoft.com/office/powerpoint/2010/main" val="196438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-Modelo cinemático robot diferencial</a:t>
            </a:r>
            <a:endParaRPr dirty="0"/>
          </a:p>
        </p:txBody>
      </p:sp>
      <p:sp>
        <p:nvSpPr>
          <p:cNvPr id="176" name="Google Shape;176;p30"/>
          <p:cNvSpPr txBox="1">
            <a:spLocks noGrp="1"/>
          </p:cNvSpPr>
          <p:nvPr>
            <p:ph type="title" idx="2"/>
          </p:nvPr>
        </p:nvSpPr>
        <p:spPr>
          <a:xfrm>
            <a:off x="4849170" y="1001125"/>
            <a:ext cx="218467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56409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0" y="2764920"/>
            <a:ext cx="4571999"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¿Qué es un robot móvil diferencial?</a:t>
            </a:r>
          </a:p>
          <a:p>
            <a:pPr marL="152400" indent="0" algn="just">
              <a:buNone/>
            </a:pPr>
            <a:r>
              <a:rPr lang="es-ES" sz="1600" dirty="0">
                <a:solidFill>
                  <a:schemeClr val="tx2"/>
                </a:solidFill>
              </a:rPr>
              <a:t>Un robot con </a:t>
            </a:r>
            <a:r>
              <a:rPr lang="es-ES" sz="1600" b="1" dirty="0">
                <a:solidFill>
                  <a:schemeClr val="tx2"/>
                </a:solidFill>
              </a:rPr>
              <a:t>tracción diferencial </a:t>
            </a:r>
            <a:r>
              <a:rPr lang="es-ES" sz="1600" dirty="0">
                <a:solidFill>
                  <a:schemeClr val="tx2"/>
                </a:solidFill>
              </a:rPr>
              <a:t>es un vehículo que utiliza un sistema de transmisión de dos ruedas independientes, es decir, cada rueda está unida a su propio motor. En consecuencia, su movimiento (locomoción) se basa en la diferencia de velocidades de las dos ruedas instaladas en un único eje. Además, en la parte trasera o delantera se coloca una rueda libre o castor que gira pasivamente, y sirve para dar estabilidad al robot.</a:t>
            </a:r>
            <a:endParaRPr lang="en-US" sz="1600" b="1" dirty="0"/>
          </a:p>
        </p:txBody>
      </p:sp>
      <p:pic>
        <p:nvPicPr>
          <p:cNvPr id="9" name="Imagen 8">
            <a:extLst>
              <a:ext uri="{FF2B5EF4-FFF2-40B4-BE49-F238E27FC236}">
                <a16:creationId xmlns:a16="http://schemas.microsoft.com/office/drawing/2014/main" id="{7D958701-DC04-206B-D8A5-07A71A6EDC08}"/>
              </a:ext>
            </a:extLst>
          </p:cNvPr>
          <p:cNvPicPr>
            <a:picLocks noChangeAspect="1"/>
          </p:cNvPicPr>
          <p:nvPr/>
        </p:nvPicPr>
        <p:blipFill>
          <a:blip r:embed="rId4"/>
          <a:stretch>
            <a:fillRect/>
          </a:stretch>
        </p:blipFill>
        <p:spPr>
          <a:xfrm>
            <a:off x="4654373" y="2120844"/>
            <a:ext cx="4350740" cy="2439432"/>
          </a:xfrm>
          <a:prstGeom prst="rect">
            <a:avLst/>
          </a:prstGeom>
        </p:spPr>
      </p:pic>
    </p:spTree>
    <p:extLst>
      <p:ext uri="{BB962C8B-B14F-4D97-AF65-F5344CB8AC3E}">
        <p14:creationId xmlns:p14="http://schemas.microsoft.com/office/powerpoint/2010/main" val="3493333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2" y="2669375"/>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Configuraciones de robot diferencial</a:t>
            </a:r>
          </a:p>
          <a:p>
            <a:pPr marL="152400" indent="0" algn="just">
              <a:buNone/>
            </a:pPr>
            <a:r>
              <a:rPr lang="es-ES" sz="1600" dirty="0">
                <a:solidFill>
                  <a:schemeClr val="tx2"/>
                </a:solidFill>
              </a:rPr>
              <a:t>En la figura se puede observar otras configuraciones diferentes al sistema de locomoción a). Por ejemplo,  b) con dos ruedas activas y dos pasivas, c) cuatro ruedas activas conectadas por un sistemas de correas, al final todas estas configuraciones pertenecen a un robot diferencial.</a:t>
            </a:r>
            <a:endParaRPr lang="en-US" sz="1600" b="1" dirty="0"/>
          </a:p>
        </p:txBody>
      </p:sp>
      <p:pic>
        <p:nvPicPr>
          <p:cNvPr id="10" name="Imagen 9">
            <a:extLst>
              <a:ext uri="{FF2B5EF4-FFF2-40B4-BE49-F238E27FC236}">
                <a16:creationId xmlns:a16="http://schemas.microsoft.com/office/drawing/2014/main" id="{EFB61B63-D17B-1061-279C-8F519BF50A65}"/>
              </a:ext>
            </a:extLst>
          </p:cNvPr>
          <p:cNvPicPr>
            <a:picLocks noChangeAspect="1"/>
          </p:cNvPicPr>
          <p:nvPr/>
        </p:nvPicPr>
        <p:blipFill rotWithShape="1">
          <a:blip r:embed="rId4"/>
          <a:srcRect l="1239" r="1471"/>
          <a:stretch/>
        </p:blipFill>
        <p:spPr>
          <a:xfrm>
            <a:off x="3727939" y="1859624"/>
            <a:ext cx="5261838" cy="2659973"/>
          </a:xfrm>
          <a:prstGeom prst="rect">
            <a:avLst/>
          </a:prstGeom>
        </p:spPr>
      </p:pic>
    </p:spTree>
    <p:extLst>
      <p:ext uri="{BB962C8B-B14F-4D97-AF65-F5344CB8AC3E}">
        <p14:creationId xmlns:p14="http://schemas.microsoft.com/office/powerpoint/2010/main" val="187425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7" y="2462779"/>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Funcionamiento del robot diferencial</a:t>
            </a:r>
          </a:p>
          <a:p>
            <a:pPr marL="152400" indent="0" algn="just">
              <a:buNone/>
            </a:pPr>
            <a:r>
              <a:rPr lang="es-ES" sz="1600" dirty="0">
                <a:solidFill>
                  <a:schemeClr val="tx2"/>
                </a:solidFill>
              </a:rPr>
              <a:t>En primer lugar, si dos ruedas giran en la misma dirección y velocidad, el robot se moverá en línea recta hacia adelante, ahora, si cambia el sentido de giro y mantiene la velocidad, el vehículo se desplazará hacia atrás.</a:t>
            </a:r>
            <a:endParaRPr lang="en-US" sz="1600" b="1" dirty="0"/>
          </a:p>
        </p:txBody>
      </p:sp>
      <p:pic>
        <p:nvPicPr>
          <p:cNvPr id="5" name="Imagen 4">
            <a:extLst>
              <a:ext uri="{FF2B5EF4-FFF2-40B4-BE49-F238E27FC236}">
                <a16:creationId xmlns:a16="http://schemas.microsoft.com/office/drawing/2014/main" id="{AC48E270-2FD9-3904-DF55-C308AD54137A}"/>
              </a:ext>
            </a:extLst>
          </p:cNvPr>
          <p:cNvPicPr>
            <a:picLocks noChangeAspect="1"/>
          </p:cNvPicPr>
          <p:nvPr/>
        </p:nvPicPr>
        <p:blipFill>
          <a:blip r:embed="rId4"/>
          <a:stretch>
            <a:fillRect/>
          </a:stretch>
        </p:blipFill>
        <p:spPr>
          <a:xfrm>
            <a:off x="3751667" y="1756321"/>
            <a:ext cx="5252632" cy="2866578"/>
          </a:xfrm>
          <a:prstGeom prst="rect">
            <a:avLst/>
          </a:prstGeom>
        </p:spPr>
      </p:pic>
    </p:spTree>
    <p:extLst>
      <p:ext uri="{BB962C8B-B14F-4D97-AF65-F5344CB8AC3E}">
        <p14:creationId xmlns:p14="http://schemas.microsoft.com/office/powerpoint/2010/main" val="3290346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7" y="2462779"/>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Funcionamiento del robot diferencial</a:t>
            </a:r>
          </a:p>
          <a:p>
            <a:pPr marL="152400" indent="0" algn="just">
              <a:buNone/>
            </a:pPr>
            <a:r>
              <a:rPr lang="es-ES" sz="1600" dirty="0">
                <a:solidFill>
                  <a:schemeClr val="tx2"/>
                </a:solidFill>
              </a:rPr>
              <a:t>Ahora, si dos ruedas giran en la misma dirección, pero con diferentes velocidades, el robot se alejará del motor más rápido. Por ejemplo, si la rueda derecha gira más que la otra, el vehículo se moverá a la izquierda.</a:t>
            </a:r>
            <a:endParaRPr lang="en-US" sz="1600" b="1" dirty="0"/>
          </a:p>
        </p:txBody>
      </p:sp>
      <p:pic>
        <p:nvPicPr>
          <p:cNvPr id="9" name="Imagen 8">
            <a:extLst>
              <a:ext uri="{FF2B5EF4-FFF2-40B4-BE49-F238E27FC236}">
                <a16:creationId xmlns:a16="http://schemas.microsoft.com/office/drawing/2014/main" id="{A5B4F6B7-D955-EC7D-6494-EE5CD1445013}"/>
              </a:ext>
            </a:extLst>
          </p:cNvPr>
          <p:cNvPicPr>
            <a:picLocks noChangeAspect="1"/>
          </p:cNvPicPr>
          <p:nvPr/>
        </p:nvPicPr>
        <p:blipFill>
          <a:blip r:embed="rId4"/>
          <a:stretch>
            <a:fillRect/>
          </a:stretch>
        </p:blipFill>
        <p:spPr>
          <a:xfrm>
            <a:off x="3891061" y="1738425"/>
            <a:ext cx="5020427" cy="3096959"/>
          </a:xfrm>
          <a:prstGeom prst="rect">
            <a:avLst/>
          </a:prstGeom>
        </p:spPr>
      </p:pic>
    </p:spTree>
    <p:extLst>
      <p:ext uri="{BB962C8B-B14F-4D97-AF65-F5344CB8AC3E}">
        <p14:creationId xmlns:p14="http://schemas.microsoft.com/office/powerpoint/2010/main" val="461001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37597" y="2332862"/>
            <a:ext cx="359898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Funcionamiento del robot diferencial</a:t>
            </a:r>
          </a:p>
          <a:p>
            <a:pPr marL="152400" indent="0" algn="just">
              <a:buNone/>
            </a:pPr>
            <a:r>
              <a:rPr lang="es-ES" sz="1600" dirty="0">
                <a:solidFill>
                  <a:schemeClr val="tx2"/>
                </a:solidFill>
              </a:rPr>
              <a:t>Finalmente, si ambas ruedas giran a la misma velocidad, pero en direcciones opuestas, el vehículo girará en su propio eje en sentido horario o antihorario.</a:t>
            </a:r>
            <a:endParaRPr lang="en-US" sz="1600" b="1" dirty="0"/>
          </a:p>
        </p:txBody>
      </p:sp>
      <p:pic>
        <p:nvPicPr>
          <p:cNvPr id="5" name="Imagen 4">
            <a:extLst>
              <a:ext uri="{FF2B5EF4-FFF2-40B4-BE49-F238E27FC236}">
                <a16:creationId xmlns:a16="http://schemas.microsoft.com/office/drawing/2014/main" id="{83414935-F627-73BD-B448-9A56D846429E}"/>
              </a:ext>
            </a:extLst>
          </p:cNvPr>
          <p:cNvPicPr>
            <a:picLocks noChangeAspect="1"/>
          </p:cNvPicPr>
          <p:nvPr/>
        </p:nvPicPr>
        <p:blipFill>
          <a:blip r:embed="rId4"/>
          <a:stretch>
            <a:fillRect/>
          </a:stretch>
        </p:blipFill>
        <p:spPr>
          <a:xfrm>
            <a:off x="3711041" y="1615718"/>
            <a:ext cx="5224627" cy="3184032"/>
          </a:xfrm>
          <a:prstGeom prst="rect">
            <a:avLst/>
          </a:prstGeom>
        </p:spPr>
      </p:pic>
    </p:spTree>
    <p:extLst>
      <p:ext uri="{BB962C8B-B14F-4D97-AF65-F5344CB8AC3E}">
        <p14:creationId xmlns:p14="http://schemas.microsoft.com/office/powerpoint/2010/main" val="1959383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83779" y="2696278"/>
            <a:ext cx="3889635"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Cinemático</a:t>
            </a:r>
          </a:p>
          <a:p>
            <a:pPr marL="152400" indent="0" algn="just">
              <a:buNone/>
            </a:pPr>
            <a:r>
              <a:rPr lang="es-ES" sz="1600" dirty="0">
                <a:solidFill>
                  <a:schemeClr val="tx2"/>
                </a:solidFill>
              </a:rPr>
              <a:t>Para determinar la localización del móvil en el plano cartesiano, vamos a utilizar el modelo cinemático diferencial directo. Este modelo relaciona las velocidades del punto de interés o control</a:t>
            </a:r>
            <a:r>
              <a:rPr lang="es-ES" sz="1600" b="1" dirty="0">
                <a:solidFill>
                  <a:schemeClr val="tx2"/>
                </a:solidFill>
              </a:rPr>
              <a:t> h(</a:t>
            </a:r>
            <a:r>
              <a:rPr lang="es-ES" sz="1600" b="1" dirty="0" err="1">
                <a:solidFill>
                  <a:schemeClr val="tx2"/>
                </a:solidFill>
              </a:rPr>
              <a:t>x,y</a:t>
            </a:r>
            <a:r>
              <a:rPr lang="es-ES" sz="1600" b="1" dirty="0">
                <a:solidFill>
                  <a:schemeClr val="tx2"/>
                </a:solidFill>
              </a:rPr>
              <a:t>) </a:t>
            </a:r>
            <a:r>
              <a:rPr lang="es-ES" sz="1600" dirty="0">
                <a:solidFill>
                  <a:schemeClr val="tx2"/>
                </a:solidFill>
              </a:rPr>
              <a:t>con las velocidades de los actuadores considerando al vehículo como una masa puntual, es decir, sin analizar las fuerzas que ejercen sobre el mismo (momentos de inercia y rozamientos).</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r="40014"/>
          <a:stretch/>
        </p:blipFill>
        <p:spPr>
          <a:xfrm>
            <a:off x="4572000" y="1301450"/>
            <a:ext cx="3975758" cy="3726181"/>
          </a:xfrm>
          <a:prstGeom prst="rect">
            <a:avLst/>
          </a:prstGeom>
        </p:spPr>
      </p:pic>
    </p:spTree>
    <p:extLst>
      <p:ext uri="{BB962C8B-B14F-4D97-AF65-F5344CB8AC3E}">
        <p14:creationId xmlns:p14="http://schemas.microsoft.com/office/powerpoint/2010/main" val="2036008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14654" y="2332862"/>
            <a:ext cx="3889635"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Cinemático</a:t>
            </a:r>
          </a:p>
          <a:p>
            <a:pPr marL="152400" indent="0" algn="just">
              <a:buNone/>
            </a:pPr>
            <a:r>
              <a:rPr lang="es-ES" sz="1600" dirty="0">
                <a:solidFill>
                  <a:schemeClr val="tx2"/>
                </a:solidFill>
              </a:rPr>
              <a:t>Para el obtener el modelo cinemático, vamos a guiarnos de la geometría de un vehículo tipo diferencial, cuya posición la define el punto </a:t>
            </a:r>
            <a:r>
              <a:rPr lang="es-ES" sz="1600" b="1" dirty="0">
                <a:solidFill>
                  <a:schemeClr val="tx2"/>
                </a:solidFill>
              </a:rPr>
              <a:t>h(</a:t>
            </a:r>
            <a:r>
              <a:rPr lang="es-ES" sz="1600" b="1" dirty="0" err="1">
                <a:solidFill>
                  <a:schemeClr val="tx2"/>
                </a:solidFill>
              </a:rPr>
              <a:t>x,y</a:t>
            </a:r>
            <a:r>
              <a:rPr lang="es-ES" sz="1600" b="1" dirty="0">
                <a:solidFill>
                  <a:schemeClr val="tx2"/>
                </a:solidFill>
              </a:rPr>
              <a:t>) </a:t>
            </a:r>
            <a:r>
              <a:rPr lang="es-ES" sz="1600" dirty="0">
                <a:solidFill>
                  <a:schemeClr val="tx2"/>
                </a:solidFill>
              </a:rPr>
              <a:t>y la orientación el ángulo </a:t>
            </a:r>
            <a:r>
              <a:rPr lang="es-ES" sz="1600" b="1" dirty="0">
                <a:solidFill>
                  <a:schemeClr val="tx2"/>
                </a:solidFill>
              </a:rPr>
              <a:t>(phi).</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r="40014"/>
          <a:stretch/>
        </p:blipFill>
        <p:spPr>
          <a:xfrm>
            <a:off x="4572000" y="1301450"/>
            <a:ext cx="3975758" cy="3726181"/>
          </a:xfrm>
          <a:prstGeom prst="rect">
            <a:avLst/>
          </a:prstGeom>
        </p:spPr>
      </p:pic>
    </p:spTree>
    <p:extLst>
      <p:ext uri="{BB962C8B-B14F-4D97-AF65-F5344CB8AC3E}">
        <p14:creationId xmlns:p14="http://schemas.microsoft.com/office/powerpoint/2010/main" val="40867910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67859" y="644723"/>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58299" y="491138"/>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78282" y="2420338"/>
            <a:ext cx="261182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Cinemático</a:t>
            </a:r>
          </a:p>
          <a:p>
            <a:pPr marL="152400" indent="0" algn="just">
              <a:buNone/>
            </a:pPr>
            <a:r>
              <a:rPr lang="es-ES" sz="1600" dirty="0">
                <a:solidFill>
                  <a:schemeClr val="tx2"/>
                </a:solidFill>
              </a:rPr>
              <a:t>Como resultado del análisis geométrico, la cinemática diferencial con el punto de control ubicado en el centro del eje que une las ruedas es la siguiente.</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l="4245" t="10069" r="12172" b="2215"/>
          <a:stretch/>
        </p:blipFill>
        <p:spPr>
          <a:xfrm>
            <a:off x="3108549" y="1582615"/>
            <a:ext cx="6035451" cy="3560885"/>
          </a:xfrm>
          <a:prstGeom prst="rect">
            <a:avLst/>
          </a:prstGeom>
        </p:spPr>
      </p:pic>
    </p:spTree>
    <p:extLst>
      <p:ext uri="{BB962C8B-B14F-4D97-AF65-F5344CB8AC3E}">
        <p14:creationId xmlns:p14="http://schemas.microsoft.com/office/powerpoint/2010/main" val="40415435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67859" y="644723"/>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58299" y="491138"/>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278282" y="2420338"/>
            <a:ext cx="3543440"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b="1" dirty="0">
                <a:solidFill>
                  <a:schemeClr val="bg1">
                    <a:lumMod val="60000"/>
                    <a:lumOff val="40000"/>
                  </a:schemeClr>
                </a:solidFill>
              </a:rPr>
              <a:t>Modelo Diferencial</a:t>
            </a:r>
          </a:p>
          <a:p>
            <a:pPr marL="152400" indent="0" algn="just">
              <a:buNone/>
            </a:pPr>
            <a:r>
              <a:rPr lang="es-ES" sz="1600" dirty="0">
                <a:solidFill>
                  <a:schemeClr val="tx2"/>
                </a:solidFill>
              </a:rPr>
              <a:t>Como se menciona anteriormente este modelo proporciona velocidades (no posiciones), por lo tanto, para obtener la posición y orientación del móvil es necesario integrar las velocidades en un periodo de tiempo constante (</a:t>
            </a:r>
            <a:r>
              <a:rPr lang="es-ES" sz="1600" b="1" dirty="0" err="1">
                <a:solidFill>
                  <a:schemeClr val="tx2"/>
                </a:solidFill>
              </a:rPr>
              <a:t>ts</a:t>
            </a:r>
            <a:r>
              <a:rPr lang="es-ES" sz="1600" dirty="0">
                <a:solidFill>
                  <a:schemeClr val="tx2"/>
                </a:solidFill>
              </a:rPr>
              <a:t>) llamado tiempo de muestreo.</a:t>
            </a:r>
            <a:endParaRPr lang="en-US" sz="1600" b="1" dirty="0"/>
          </a:p>
        </p:txBody>
      </p:sp>
      <p:pic>
        <p:nvPicPr>
          <p:cNvPr id="4" name="Imagen 3" descr="Diagrama&#10;&#10;Descripción generada automáticamente">
            <a:extLst>
              <a:ext uri="{FF2B5EF4-FFF2-40B4-BE49-F238E27FC236}">
                <a16:creationId xmlns:a16="http://schemas.microsoft.com/office/drawing/2014/main" id="{D3ACF459-0869-F66C-79CD-B3BDC35FA648}"/>
              </a:ext>
            </a:extLst>
          </p:cNvPr>
          <p:cNvPicPr>
            <a:picLocks noChangeAspect="1"/>
          </p:cNvPicPr>
          <p:nvPr/>
        </p:nvPicPr>
        <p:blipFill rotWithShape="1">
          <a:blip r:embed="rId4"/>
          <a:srcRect l="66236" t="16054" r="9669" b="2215"/>
          <a:stretch/>
        </p:blipFill>
        <p:spPr>
          <a:xfrm>
            <a:off x="5322280" y="1366803"/>
            <a:ext cx="1922580" cy="3666339"/>
          </a:xfrm>
          <a:prstGeom prst="rect">
            <a:avLst/>
          </a:prstGeom>
        </p:spPr>
      </p:pic>
    </p:spTree>
    <p:extLst>
      <p:ext uri="{BB962C8B-B14F-4D97-AF65-F5344CB8AC3E}">
        <p14:creationId xmlns:p14="http://schemas.microsoft.com/office/powerpoint/2010/main" val="1049367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828800"/>
            <a:ext cx="0" cy="18288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256213" y="1911729"/>
            <a:ext cx="3527821" cy="2274300"/>
          </a:xfrm>
          <a:prstGeom prst="rect">
            <a:avLst/>
          </a:prstGeom>
        </p:spPr>
        <p:txBody>
          <a:bodyPr spcFirstLastPara="1" wrap="square" lIns="91425" tIns="91425" rIns="91425" bIns="91425" anchor="ctr" anchorCtr="0">
            <a:noAutofit/>
          </a:bodyPr>
          <a:lstStyle/>
          <a:p>
            <a:pPr algn="l"/>
            <a:r>
              <a:rPr lang="es-ES" dirty="0"/>
              <a:t>     </a:t>
            </a:r>
          </a:p>
          <a:p>
            <a:pPr algn="just"/>
            <a:r>
              <a:rPr lang="es-ES" dirty="0"/>
              <a:t>     </a:t>
            </a:r>
            <a:r>
              <a:rPr lang="es-ES" b="1" dirty="0"/>
              <a:t>“La robótica móvil puede definirse como sistemas robóticos que pueden desplazarse en distintos entornos y que cuenta con distintas capacidades que les permiten ejecutar tareas complejas, ya sea de forma autónoma o controlados por un operador humano..”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Cinco tendencias esenciales que impulsan el crecimiento de la robótica móvil">
            <a:extLst>
              <a:ext uri="{FF2B5EF4-FFF2-40B4-BE49-F238E27FC236}">
                <a16:creationId xmlns:a16="http://schemas.microsoft.com/office/drawing/2014/main" id="{DFE48314-CCC1-71E9-5268-FDB10F87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06" y="1567133"/>
            <a:ext cx="3985292" cy="24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66351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3.1</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(T</a:t>
            </a:r>
            <a:r>
              <a:rPr lang="en-US" sz="3000" b="1" dirty="0" err="1">
                <a:solidFill>
                  <a:srgbClr val="F3F3F3"/>
                </a:solidFill>
                <a:latin typeface="Rajdhani"/>
                <a:ea typeface="Rajdhani"/>
                <a:cs typeface="Rajdhani"/>
                <a:sym typeface="Rajdhani"/>
              </a:rPr>
              <a:t>rayectorias</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en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lazo</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abierto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1.4 (</a:t>
            </a:r>
            <a:r>
              <a:rPr lang="en-US" sz="1600" b="1" dirty="0" err="1">
                <a:solidFill>
                  <a:schemeClr val="tx2"/>
                </a:solidFill>
                <a:latin typeface="Fira Sans Condensed Light" panose="020B0604020202020204" charset="0"/>
                <a:cs typeface="Times New Roman" panose="02020603050405020304" pitchFamily="18" charset="0"/>
              </a:rPr>
              <a:t>Trayectorias</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lazo</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abierto</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Implementar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código requerido para generar las siguientes trayectorias a partir de las velocidades angulares y lineales en un plano 2D.</a:t>
            </a:r>
            <a:endParaRPr lang="es-E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4" name="Imagen 3">
            <a:extLst>
              <a:ext uri="{FF2B5EF4-FFF2-40B4-BE49-F238E27FC236}">
                <a16:creationId xmlns:a16="http://schemas.microsoft.com/office/drawing/2014/main" id="{2531DB46-6964-BD57-20E5-1649A77D12AB}"/>
              </a:ext>
            </a:extLst>
          </p:cNvPr>
          <p:cNvPicPr>
            <a:picLocks noChangeAspect="1"/>
          </p:cNvPicPr>
          <p:nvPr/>
        </p:nvPicPr>
        <p:blipFill>
          <a:blip r:embed="rId4"/>
          <a:stretch>
            <a:fillRect/>
          </a:stretch>
        </p:blipFill>
        <p:spPr>
          <a:xfrm>
            <a:off x="889489" y="2453665"/>
            <a:ext cx="2324100" cy="2314575"/>
          </a:xfrm>
          <a:prstGeom prst="rect">
            <a:avLst/>
          </a:prstGeom>
        </p:spPr>
      </p:pic>
      <p:pic>
        <p:nvPicPr>
          <p:cNvPr id="6" name="Imagen 5">
            <a:extLst>
              <a:ext uri="{FF2B5EF4-FFF2-40B4-BE49-F238E27FC236}">
                <a16:creationId xmlns:a16="http://schemas.microsoft.com/office/drawing/2014/main" id="{910E19CD-395A-345E-A821-815405057C35}"/>
              </a:ext>
            </a:extLst>
          </p:cNvPr>
          <p:cNvPicPr>
            <a:picLocks noChangeAspect="1"/>
          </p:cNvPicPr>
          <p:nvPr/>
        </p:nvPicPr>
        <p:blipFill>
          <a:blip r:embed="rId5"/>
          <a:stretch>
            <a:fillRect/>
          </a:stretch>
        </p:blipFill>
        <p:spPr>
          <a:xfrm>
            <a:off x="4399231" y="2453665"/>
            <a:ext cx="3486150" cy="2286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757294"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3.1</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(T</a:t>
            </a:r>
            <a:r>
              <a:rPr lang="en-US" sz="3000" b="1" dirty="0" err="1">
                <a:solidFill>
                  <a:srgbClr val="F3F3F3"/>
                </a:solidFill>
                <a:latin typeface="Rajdhani"/>
                <a:ea typeface="Rajdhani"/>
                <a:cs typeface="Rajdhani"/>
                <a:sym typeface="Rajdhani"/>
              </a:rPr>
              <a:t>rayectorias</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en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lazo</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abierto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pasos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funciones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graficos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trayectorias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parametrizadas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98984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-Configuraciones de Robots Móviles con ruedas</a:t>
            </a:r>
          </a:p>
        </p:txBody>
      </p:sp>
      <p:sp>
        <p:nvSpPr>
          <p:cNvPr id="176" name="Google Shape;176;p30"/>
          <p:cNvSpPr txBox="1">
            <a:spLocks noGrp="1"/>
          </p:cNvSpPr>
          <p:nvPr>
            <p:ph type="title" idx="2"/>
          </p:nvPr>
        </p:nvSpPr>
        <p:spPr>
          <a:xfrm>
            <a:off x="4849169" y="1001125"/>
            <a:ext cx="217295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Configuraciones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móviles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con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ruedas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pic>
        <p:nvPicPr>
          <p:cNvPr id="4" name="Imagen 3">
            <a:extLst>
              <a:ext uri="{FF2B5EF4-FFF2-40B4-BE49-F238E27FC236}">
                <a16:creationId xmlns:a16="http://schemas.microsoft.com/office/drawing/2014/main" id="{C7819766-9088-22DC-563A-0FBE896A6C4A}"/>
              </a:ext>
            </a:extLst>
          </p:cNvPr>
          <p:cNvPicPr>
            <a:picLocks noChangeAspect="1"/>
          </p:cNvPicPr>
          <p:nvPr/>
        </p:nvPicPr>
        <p:blipFill>
          <a:blip r:embed="rId4"/>
          <a:stretch>
            <a:fillRect/>
          </a:stretch>
        </p:blipFill>
        <p:spPr>
          <a:xfrm>
            <a:off x="1356000" y="1664677"/>
            <a:ext cx="6086475" cy="3067050"/>
          </a:xfrm>
          <a:prstGeom prst="rect">
            <a:avLst/>
          </a:prstGeom>
        </p:spPr>
      </p:pic>
    </p:spTree>
    <p:extLst>
      <p:ext uri="{BB962C8B-B14F-4D97-AF65-F5344CB8AC3E}">
        <p14:creationId xmlns:p14="http://schemas.microsoft.com/office/powerpoint/2010/main" val="1294793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ackerman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90385" y="269627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La configuración </a:t>
            </a:r>
            <a:r>
              <a:rPr lang="es-ES" sz="1600" b="1" dirty="0">
                <a:solidFill>
                  <a:schemeClr val="tx2"/>
                </a:solidFill>
              </a:rPr>
              <a:t>Ackerman</a:t>
            </a:r>
            <a:r>
              <a:rPr lang="es-ES" sz="1600" dirty="0">
                <a:solidFill>
                  <a:schemeClr val="tx2"/>
                </a:solidFill>
              </a:rPr>
              <a:t> es la utilizada en los vehículos de cuatro ruedas convencionales. Las dos ruedas delanteras giran para controlar la orientación y las traseras se mantienen paralelas. Cuando se efectúa un giro, la rueda interior gira en un ángulo mayor que la exterior para evitar el deslizamiento.</a:t>
            </a:r>
            <a:endParaRPr lang="en-US" sz="1600" b="1" dirty="0"/>
          </a:p>
        </p:txBody>
      </p:sp>
      <p:pic>
        <p:nvPicPr>
          <p:cNvPr id="2050" name="Picture 2" descr="Modelo de vehículo con dirección similar a la de un automóvil - MATLAB -  MathWorks España">
            <a:extLst>
              <a:ext uri="{FF2B5EF4-FFF2-40B4-BE49-F238E27FC236}">
                <a16:creationId xmlns:a16="http://schemas.microsoft.com/office/drawing/2014/main" id="{DE0552B1-6B1F-120A-8FB8-091A4E071F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0017" y="1547387"/>
            <a:ext cx="3352016" cy="332299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0268EB74-596B-3A1D-FFB0-46D833B21922}"/>
              </a:ext>
            </a:extLst>
          </p:cNvPr>
          <p:cNvSpPr txBox="1"/>
          <p:nvPr/>
        </p:nvSpPr>
        <p:spPr>
          <a:xfrm>
            <a:off x="5777798" y="4519597"/>
            <a:ext cx="1760140" cy="276999"/>
          </a:xfrm>
          <a:prstGeom prst="rect">
            <a:avLst/>
          </a:prstGeom>
          <a:solidFill>
            <a:schemeClr val="tx2"/>
          </a:solidFill>
        </p:spPr>
        <p:txBody>
          <a:bodyPr wrap="square" rtlCol="0">
            <a:spAutoFit/>
          </a:bodyPr>
          <a:lstStyle/>
          <a:p>
            <a:r>
              <a:rPr lang="es-ES" sz="1200" dirty="0"/>
              <a:t>Distancia entre ejes</a:t>
            </a:r>
            <a:endParaRPr lang="es-MX" sz="1200" dirty="0"/>
          </a:p>
        </p:txBody>
      </p:sp>
      <p:sp>
        <p:nvSpPr>
          <p:cNvPr id="9" name="CuadroTexto 8">
            <a:extLst>
              <a:ext uri="{FF2B5EF4-FFF2-40B4-BE49-F238E27FC236}">
                <a16:creationId xmlns:a16="http://schemas.microsoft.com/office/drawing/2014/main" id="{77CAA2AB-819F-31BD-E330-D579FC95EB77}"/>
              </a:ext>
            </a:extLst>
          </p:cNvPr>
          <p:cNvSpPr txBox="1"/>
          <p:nvPr/>
        </p:nvSpPr>
        <p:spPr>
          <a:xfrm rot="16200000">
            <a:off x="4163526" y="2493238"/>
            <a:ext cx="1760140" cy="276999"/>
          </a:xfrm>
          <a:prstGeom prst="rect">
            <a:avLst/>
          </a:prstGeom>
          <a:solidFill>
            <a:schemeClr val="tx2"/>
          </a:solidFill>
        </p:spPr>
        <p:txBody>
          <a:bodyPr wrap="square" rtlCol="0">
            <a:spAutoFit/>
          </a:bodyPr>
          <a:lstStyle/>
          <a:p>
            <a:pPr algn="ctr"/>
            <a:r>
              <a:rPr lang="es-ES" sz="1200" dirty="0"/>
              <a:t>Radio de Giro</a:t>
            </a:r>
            <a:endParaRPr lang="es-MX" sz="1200" dirty="0"/>
          </a:p>
        </p:txBody>
      </p:sp>
    </p:spTree>
    <p:extLst>
      <p:ext uri="{BB962C8B-B14F-4D97-AF65-F5344CB8AC3E}">
        <p14:creationId xmlns:p14="http://schemas.microsoft.com/office/powerpoint/2010/main" val="431841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omnidireccional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501400" y="2447222"/>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Se definen robots </a:t>
            </a:r>
            <a:r>
              <a:rPr lang="es-ES" sz="1600" b="1" dirty="0">
                <a:solidFill>
                  <a:schemeClr val="tx2"/>
                </a:solidFill>
              </a:rPr>
              <a:t>omnidireccionales</a:t>
            </a:r>
            <a:r>
              <a:rPr lang="es-ES" sz="1600" dirty="0">
                <a:solidFill>
                  <a:schemeClr val="tx2"/>
                </a:solidFill>
              </a:rPr>
              <a:t> a aquellos que cuentan con movilidad en cualquier dirección, desde un punto arbitrario en un plano sin tener que rotar previo al comienzo del desplazamiento</a:t>
            </a:r>
            <a:endParaRPr lang="en-US" sz="1600" b="1" dirty="0"/>
          </a:p>
        </p:txBody>
      </p:sp>
      <p:sp>
        <p:nvSpPr>
          <p:cNvPr id="4" name="CuadroTexto 3">
            <a:extLst>
              <a:ext uri="{FF2B5EF4-FFF2-40B4-BE49-F238E27FC236}">
                <a16:creationId xmlns:a16="http://schemas.microsoft.com/office/drawing/2014/main" id="{D74A93D7-B247-130C-47DD-0773B4227C02}"/>
              </a:ext>
            </a:extLst>
          </p:cNvPr>
          <p:cNvSpPr txBox="1"/>
          <p:nvPr/>
        </p:nvSpPr>
        <p:spPr>
          <a:xfrm>
            <a:off x="4378427" y="1985557"/>
            <a:ext cx="4264173" cy="461665"/>
          </a:xfrm>
          <a:prstGeom prst="rect">
            <a:avLst/>
          </a:prstGeom>
          <a:solidFill>
            <a:schemeClr val="tx2"/>
          </a:solidFill>
        </p:spPr>
        <p:txBody>
          <a:bodyPr wrap="square" rtlCol="0">
            <a:spAutoFit/>
          </a:bodyPr>
          <a:lstStyle/>
          <a:p>
            <a:pPr algn="ctr"/>
            <a:r>
              <a:rPr lang="es-ES" sz="1200" dirty="0"/>
              <a:t>Se adjuntan los giros que deben hacer las ruedas para posibilitar todos los tipos de desplazamiento posibles. </a:t>
            </a:r>
            <a:endParaRPr lang="es-MX" sz="1200" dirty="0"/>
          </a:p>
        </p:txBody>
      </p:sp>
      <p:pic>
        <p:nvPicPr>
          <p:cNvPr id="10" name="Imagen 9">
            <a:extLst>
              <a:ext uri="{FF2B5EF4-FFF2-40B4-BE49-F238E27FC236}">
                <a16:creationId xmlns:a16="http://schemas.microsoft.com/office/drawing/2014/main" id="{B7A9C006-5936-E8F5-AE8D-28E8BC67FC8C}"/>
              </a:ext>
            </a:extLst>
          </p:cNvPr>
          <p:cNvPicPr>
            <a:picLocks noChangeAspect="1"/>
          </p:cNvPicPr>
          <p:nvPr/>
        </p:nvPicPr>
        <p:blipFill>
          <a:blip r:embed="rId4"/>
          <a:stretch>
            <a:fillRect/>
          </a:stretch>
        </p:blipFill>
        <p:spPr>
          <a:xfrm>
            <a:off x="4215895" y="2696278"/>
            <a:ext cx="4772025" cy="1162050"/>
          </a:xfrm>
          <a:prstGeom prst="rect">
            <a:avLst/>
          </a:prstGeom>
        </p:spPr>
      </p:pic>
    </p:spTree>
    <p:extLst>
      <p:ext uri="{BB962C8B-B14F-4D97-AF65-F5344CB8AC3E}">
        <p14:creationId xmlns:p14="http://schemas.microsoft.com/office/powerpoint/2010/main" val="374413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Robot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tipo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696278"/>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Un robot con tracción </a:t>
            </a:r>
            <a:r>
              <a:rPr lang="es-ES" sz="1600" b="1" dirty="0">
                <a:solidFill>
                  <a:schemeClr val="tx2"/>
                </a:solidFill>
              </a:rPr>
              <a:t>diferencial</a:t>
            </a:r>
            <a:r>
              <a:rPr lang="es-ES" sz="1600" dirty="0">
                <a:solidFill>
                  <a:schemeClr val="tx2"/>
                </a:solidFill>
              </a:rPr>
              <a:t> es un vehículo que utiliza un sistema de transmisión de dos ruedas independientes, es decir, cada rueda esta unida a su propio motor. En consecuencia, su movimiento (locomoción) se basa en la diferencia de velocidades de las dos ruedas instaladas en un único eje.</a:t>
            </a:r>
            <a:endParaRPr lang="en-US" sz="1600" b="1" dirty="0"/>
          </a:p>
        </p:txBody>
      </p:sp>
      <p:pic>
        <p:nvPicPr>
          <p:cNvPr id="3074" name="Picture 2" descr="Differential wheeled robot - Wikipedia">
            <a:extLst>
              <a:ext uri="{FF2B5EF4-FFF2-40B4-BE49-F238E27FC236}">
                <a16:creationId xmlns:a16="http://schemas.microsoft.com/office/drawing/2014/main" id="{1DF087EB-DBC8-4B65-8AB0-AA118C4C48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9650" y="1512390"/>
            <a:ext cx="3223733" cy="322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07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34853" y="623903"/>
            <a:ext cx="768714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rgbClr val="F3F3F3"/>
                </a:solidFill>
                <a:latin typeface="Rajdhani"/>
                <a:ea typeface="Rajdhani"/>
                <a:cs typeface="Rajdhani"/>
                <a:sym typeface="Rajdhani"/>
              </a:rPr>
              <a:t>Robots </a:t>
            </a:r>
            <a:r>
              <a:rPr lang="en-US" sz="3000" b="1" dirty="0" err="1">
                <a:solidFill>
                  <a:srgbClr val="F3F3F3"/>
                </a:solidFill>
                <a:latin typeface="Rajdhani"/>
                <a:ea typeface="Rajdhani"/>
                <a:cs typeface="Rajdhani"/>
                <a:sym typeface="Rajdhani"/>
              </a:rPr>
              <a:t>Móviles</a:t>
            </a:r>
            <a:r>
              <a:rPr lang="en-US" sz="3000" b="1" dirty="0">
                <a:solidFill>
                  <a:srgbClr val="F3F3F3"/>
                </a:solidFill>
                <a:latin typeface="Rajdhani"/>
                <a:ea typeface="Rajdhani"/>
                <a:cs typeface="Rajdhani"/>
                <a:sym typeface="Rajdhani"/>
              </a:rPr>
              <a:t> con </a:t>
            </a:r>
            <a:r>
              <a:rPr lang="en-US" sz="3000" b="1" dirty="0" err="1">
                <a:solidFill>
                  <a:srgbClr val="F3F3F3"/>
                </a:solidFill>
                <a:latin typeface="Rajdhani"/>
                <a:ea typeface="Rajdhani"/>
                <a:cs typeface="Rajdhani"/>
                <a:sym typeface="Rajdhani"/>
              </a:rPr>
              <a:t>ruedas</a:t>
            </a:r>
            <a:endPar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Sistema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coordenadas</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polares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sp>
        <p:nvSpPr>
          <p:cNvPr id="3" name="Google Shape;1762;p45">
            <a:extLst>
              <a:ext uri="{FF2B5EF4-FFF2-40B4-BE49-F238E27FC236}">
                <a16:creationId xmlns:a16="http://schemas.microsoft.com/office/drawing/2014/main" id="{BC5F3AD2-1CC9-6B1F-9200-3B16F7DF3A59}"/>
              </a:ext>
            </a:extLst>
          </p:cNvPr>
          <p:cNvSpPr txBox="1">
            <a:spLocks/>
          </p:cNvSpPr>
          <p:nvPr/>
        </p:nvSpPr>
        <p:spPr>
          <a:xfrm>
            <a:off x="433222" y="2332862"/>
            <a:ext cx="3537941"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r>
              <a:rPr lang="es-ES" sz="1600" dirty="0">
                <a:solidFill>
                  <a:schemeClr val="tx2"/>
                </a:solidFill>
              </a:rPr>
              <a:t>Las </a:t>
            </a:r>
            <a:r>
              <a:rPr lang="es-ES" sz="1600" b="1" dirty="0">
                <a:solidFill>
                  <a:schemeClr val="tx2"/>
                </a:solidFill>
              </a:rPr>
              <a:t>coordenadas polares </a:t>
            </a:r>
            <a:r>
              <a:rPr lang="es-ES" sz="1600" dirty="0">
                <a:solidFill>
                  <a:schemeClr val="tx2"/>
                </a:solidFill>
              </a:rPr>
              <a:t>o sistema de coordenadas polares son un sistema de coordenadas bidimensional en el que cada punto del plano se determina por una distancia y un ángulo.</a:t>
            </a:r>
            <a:endParaRPr lang="en-US" sz="1600" b="1" dirty="0"/>
          </a:p>
        </p:txBody>
      </p:sp>
      <p:pic>
        <p:nvPicPr>
          <p:cNvPr id="5122" name="Picture 2" descr="El sistema de coordenadas polares y las gráficas polares | CK-12 Foundation">
            <a:extLst>
              <a:ext uri="{FF2B5EF4-FFF2-40B4-BE49-F238E27FC236}">
                <a16:creationId xmlns:a16="http://schemas.microsoft.com/office/drawing/2014/main" id="{C67E3A48-5066-EBB7-B1F7-9C7B8D46BC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795" y="1753706"/>
            <a:ext cx="3053159" cy="3187013"/>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A3F62ABC-0A60-DFBE-12BA-01A4D52FB040}"/>
              </a:ext>
            </a:extLst>
          </p:cNvPr>
          <p:cNvSpPr txBox="1"/>
          <p:nvPr/>
        </p:nvSpPr>
        <p:spPr>
          <a:xfrm>
            <a:off x="5270157" y="4161692"/>
            <a:ext cx="762895" cy="461665"/>
          </a:xfrm>
          <a:prstGeom prst="rect">
            <a:avLst/>
          </a:prstGeom>
          <a:solidFill>
            <a:schemeClr val="tx2"/>
          </a:solidFill>
        </p:spPr>
        <p:txBody>
          <a:bodyPr wrap="square" rtlCol="0">
            <a:spAutoFit/>
          </a:bodyPr>
          <a:lstStyle/>
          <a:p>
            <a:r>
              <a:rPr lang="es-ES" sz="1200" b="1" i="1" dirty="0"/>
              <a:t>Origen o polo</a:t>
            </a:r>
            <a:endParaRPr lang="es-MX" sz="1200" b="1" i="1" dirty="0"/>
          </a:p>
        </p:txBody>
      </p:sp>
      <p:cxnSp>
        <p:nvCxnSpPr>
          <p:cNvPr id="9" name="Conector recto de flecha 8">
            <a:extLst>
              <a:ext uri="{FF2B5EF4-FFF2-40B4-BE49-F238E27FC236}">
                <a16:creationId xmlns:a16="http://schemas.microsoft.com/office/drawing/2014/main" id="{F9F38F29-125F-3871-A74C-91B972FF30D2}"/>
              </a:ext>
            </a:extLst>
          </p:cNvPr>
          <p:cNvCxnSpPr>
            <a:cxnSpLocks/>
          </p:cNvCxnSpPr>
          <p:nvPr/>
        </p:nvCxnSpPr>
        <p:spPr>
          <a:xfrm flipV="1">
            <a:off x="5892375" y="3347212"/>
            <a:ext cx="629497" cy="814480"/>
          </a:xfrm>
          <a:prstGeom prst="straightConnector1">
            <a:avLst/>
          </a:prstGeom>
          <a:ln w="38100">
            <a:solidFill>
              <a:schemeClr val="accent6">
                <a:lumMod val="50000"/>
              </a:schemeClr>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654418496"/>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11409</TotalTime>
  <Words>1604</Words>
  <Application>Microsoft Office PowerPoint</Application>
  <PresentationFormat>Presentación en pantalla (16:9)</PresentationFormat>
  <Paragraphs>239</Paragraphs>
  <Slides>32</Slides>
  <Notes>32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Advent Pro Light</vt:lpstr>
      <vt:lpstr>Rajdhani</vt:lpstr>
      <vt:lpstr>Anton</vt:lpstr>
      <vt:lpstr>Fira Sans Condensed Light</vt:lpstr>
      <vt:lpstr>Arial</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282</cp:revision>
  <dcterms:modified xsi:type="dcterms:W3CDTF">2025-04-02T21:58:53Z</dcterms:modified>
</cp:coreProperties>
</file>