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0"/>
  </p:notesMasterIdLst>
  <p:sldIdLst>
    <p:sldId id="256" r:id="rId2"/>
    <p:sldId id="357" r:id="rId3"/>
    <p:sldId id="358" r:id="rId4"/>
    <p:sldId id="364" r:id="rId5"/>
    <p:sldId id="453" r:id="rId6"/>
    <p:sldId id="476" r:id="rId7"/>
    <p:sldId id="440" r:id="rId8"/>
    <p:sldId id="478" r:id="rId9"/>
    <p:sldId id="477" r:id="rId10"/>
    <p:sldId id="486" r:id="rId11"/>
    <p:sldId id="487" r:id="rId12"/>
    <p:sldId id="479" r:id="rId13"/>
    <p:sldId id="480" r:id="rId14"/>
    <p:sldId id="482" r:id="rId15"/>
    <p:sldId id="483" r:id="rId16"/>
    <p:sldId id="484" r:id="rId17"/>
    <p:sldId id="485" r:id="rId18"/>
    <p:sldId id="280" r:id="rId19"/>
  </p:sldIdLst>
  <p:sldSz cx="9144000" cy="5143500" type="screen16x9"/>
  <p:notesSz cx="6858000" cy="9144000"/>
  <p:embeddedFontLst>
    <p:embeddedFont>
      <p:font typeface="Advent Pro Light" panose="020B0604020202020204" charset="0"/>
      <p:regular r:id="rId21"/>
      <p:bold r:id="rId22"/>
    </p:embeddedFont>
    <p:embeddedFont>
      <p:font typeface="Anton" pitchFamily="2" charset="0"/>
      <p:regular r:id="rId23"/>
    </p:embeddedFont>
    <p:embeddedFont>
      <p:font typeface="Fira Sans Condensed Light" panose="020B0403050000020004" pitchFamily="34" charset="0"/>
      <p:regular r:id="rId24"/>
      <p:bold r:id="rId25"/>
      <p:italic r:id="rId26"/>
      <p:boldItalic r:id="rId27"/>
    </p:embeddedFont>
    <p:embeddedFont>
      <p:font typeface="Rajdhani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7DAD5C2A-4358-461D-347F-93ACDB3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FCFA1F38-7A22-4393-4AD1-7501A3AA5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3B9BDA1E-DE67-355F-AB1C-4678602E8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622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46348C5F-0589-46D2-D4C0-A82F3DB9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B35B3786-8617-B2EA-91B3-19FFB6AA9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273CEE3E-DE94-0586-03FF-16CD99350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66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258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5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9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363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43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60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10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5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30 de Abril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E3D70CD7-6881-DB18-FAD1-1FA4FD27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>
            <a:extLst>
              <a:ext uri="{FF2B5EF4-FFF2-40B4-BE49-F238E27FC236}">
                <a16:creationId xmlns:a16="http://schemas.microsoft.com/office/drawing/2014/main" id="{AD321E98-6CCC-1F90-BE7B-B658ADCA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BFCC6085-D30A-B230-6488-DB79B383F46E}"/>
              </a:ext>
            </a:extLst>
          </p:cNvPr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8DAFBF83-365D-0A92-7D36-FBB8919F5EFD}"/>
              </a:ext>
            </a:extLst>
          </p:cNvPr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A97E31FC-43DA-4523-0613-94D32E82AEF3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EDF9454-27EB-23A0-DDA6-58801378E0EA}"/>
              </a:ext>
            </a:extLst>
          </p:cNvPr>
          <p:cNvSpPr txBox="1">
            <a:spLocks/>
          </p:cNvSpPr>
          <p:nvPr/>
        </p:nvSpPr>
        <p:spPr>
          <a:xfrm>
            <a:off x="433157" y="2486720"/>
            <a:ext cx="449047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Matriz no singular (o invertible):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Es una matriz cuadrada (mismo número de filas y columnas).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Tiene inversa, es decir, existe otra matriz que, al multiplicarla por la original, da la matriz identidad.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Su determinante es diferente de cero (</a:t>
            </a:r>
            <a:r>
              <a:rPr lang="es-ES" sz="1600" dirty="0" err="1">
                <a:solidFill>
                  <a:schemeClr val="tx2"/>
                </a:solidFill>
              </a:rPr>
              <a:t>det</a:t>
            </a:r>
            <a:r>
              <a:rPr lang="es-ES" sz="1600" dirty="0">
                <a:solidFill>
                  <a:schemeClr val="tx2"/>
                </a:solidFill>
              </a:rPr>
              <a:t>(A) ≠ 0).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9565319E-8DAA-2247-F039-3AA2AFFD2547}"/>
              </a:ext>
            </a:extLst>
          </p:cNvPr>
          <p:cNvSpPr txBox="1">
            <a:spLocks/>
          </p:cNvSpPr>
          <p:nvPr/>
        </p:nvSpPr>
        <p:spPr>
          <a:xfrm>
            <a:off x="5617799" y="1999050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C9B233-323D-83B1-B54C-781C080AC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104" y="2905804"/>
            <a:ext cx="336279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477709F2-7E96-191C-5D15-836A2C64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>
            <a:extLst>
              <a:ext uri="{FF2B5EF4-FFF2-40B4-BE49-F238E27FC236}">
                <a16:creationId xmlns:a16="http://schemas.microsoft.com/office/drawing/2014/main" id="{0F19B1A6-7DCB-1794-505C-AC99091F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5F413865-B349-20C9-60D3-1D1CC32730B2}"/>
              </a:ext>
            </a:extLst>
          </p:cNvPr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663E7269-CDBE-17E7-1F34-09D7D34C5BA9}"/>
              </a:ext>
            </a:extLst>
          </p:cNvPr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36A9540A-0925-9ED2-D4C7-E60FFFE79B7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07769969-83D3-2EB5-65BC-2E32A67A0A6B}"/>
              </a:ext>
            </a:extLst>
          </p:cNvPr>
          <p:cNvSpPr txBox="1">
            <a:spLocks/>
          </p:cNvSpPr>
          <p:nvPr/>
        </p:nvSpPr>
        <p:spPr>
          <a:xfrm>
            <a:off x="433157" y="2486720"/>
            <a:ext cx="449047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Matriz singular: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También es cuadrada, pero…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No tiene inversa.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Su determinante es cero (</a:t>
            </a:r>
            <a:r>
              <a:rPr lang="es-ES" sz="1600" dirty="0" err="1">
                <a:solidFill>
                  <a:schemeClr val="tx2"/>
                </a:solidFill>
              </a:rPr>
              <a:t>det</a:t>
            </a:r>
            <a:r>
              <a:rPr lang="es-ES" sz="1600" dirty="0">
                <a:solidFill>
                  <a:schemeClr val="tx2"/>
                </a:solidFill>
              </a:rPr>
              <a:t>(A) = 0).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E9673806-EAA8-4073-B5B7-CE78B216B3F8}"/>
              </a:ext>
            </a:extLst>
          </p:cNvPr>
          <p:cNvSpPr txBox="1">
            <a:spLocks/>
          </p:cNvSpPr>
          <p:nvPr/>
        </p:nvSpPr>
        <p:spPr>
          <a:xfrm>
            <a:off x="5617799" y="1999050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64F2C1-3E1C-F640-8142-35A2415E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784" y="3031249"/>
            <a:ext cx="438211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914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tanto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singulares como no singulares, se refiere a la </a:t>
            </a:r>
            <a:r>
              <a:rPr lang="es-ES" sz="1600" dirty="0" err="1">
                <a:solidFill>
                  <a:schemeClr val="tx2"/>
                </a:solidFill>
              </a:rPr>
              <a:t>pseudo-inversa</a:t>
            </a:r>
            <a:r>
              <a:rPr lang="es-ES" sz="1600" dirty="0">
                <a:solidFill>
                  <a:schemeClr val="tx2"/>
                </a:solidFill>
              </a:rPr>
              <a:t>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pinv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implica el uso de aritmética de punto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88091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5CCFF4-6492-D576-DEAB-A81ECDD2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37" y="2468029"/>
            <a:ext cx="2816494" cy="2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208334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No Singulares, se refiere a la inversa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implica el uso de aritmética de coma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34985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F5B251-41DF-ABBA-5DA7-98516FACA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414937"/>
            <a:ext cx="3502243" cy="2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18789" y="163349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7200652" y="1575845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484238" y="1539713"/>
            <a:ext cx="237619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No singular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FA18BD3-2EFD-F6F5-8402-A89B3344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9" y="2290428"/>
            <a:ext cx="1886011" cy="23765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0794DF-5305-B371-735F-FDF7801B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89" y="2531159"/>
            <a:ext cx="2419350" cy="1847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11E0DB-466F-9018-5752-FB1C10C70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78" y="2531159"/>
            <a:ext cx="2371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427819" y="346554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3427819" y="1563597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936F28-186C-924D-B095-DF1A63D0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" y="2193613"/>
            <a:ext cx="2059670" cy="2450297"/>
          </a:xfrm>
          <a:prstGeom prst="rect">
            <a:avLst/>
          </a:prstGeom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601469" y="1551323"/>
            <a:ext cx="205966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singular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6A25A1-235E-DA99-9FD0-39286420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77388"/>
            <a:ext cx="3726534" cy="16747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C5B694-8F0F-67B9-0534-8E7F42AFB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92" y="3730210"/>
            <a:ext cx="1778064" cy="12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22700"/>
            <a:ext cx="86777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6.2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Comparación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Algoritmos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Control)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176554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carpeta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llamada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6.2 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Algoritmos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Control)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6.1 (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 el seguimiento de la siguiente trayectoria con un robot tipo diferencial aplicando las técnicas: “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Lazo abierto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Lazo cerrado con posiciones deseadas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(Control de Posición) y “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Lazo cerrado con posiciones y velocidades deseadas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(Control de Trayectoria)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</a:t>
            </a:r>
            <a:endParaRPr lang="el-GR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Puntos en el plano cartesiano | CK-12 Foundation">
            <a:extLst>
              <a:ext uri="{FF2B5EF4-FFF2-40B4-BE49-F238E27FC236}">
                <a16:creationId xmlns:a16="http://schemas.microsoft.com/office/drawing/2014/main" id="{6C073B6E-A113-F1EC-6D83-3FD19AE9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01" y="2851904"/>
            <a:ext cx="2290391" cy="2308425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152" name="Google Shape;258;p31"/>
          <p:cNvCxnSpPr/>
          <p:nvPr/>
        </p:nvCxnSpPr>
        <p:spPr>
          <a:xfrm rot="5400000">
            <a:off x="203275" y="103645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3347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ventajas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desventajas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algoritmo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respecto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desempeño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trayectoría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4" name="Google Shape;699;p36">
            <a:extLst>
              <a:ext uri="{FF2B5EF4-FFF2-40B4-BE49-F238E27FC236}">
                <a16:creationId xmlns:a16="http://schemas.microsoft.com/office/drawing/2014/main" id="{A2ECB944-5EBB-D393-2369-037514BA27CE}"/>
              </a:ext>
            </a:extLst>
          </p:cNvPr>
          <p:cNvSpPr txBox="1">
            <a:spLocks/>
          </p:cNvSpPr>
          <p:nvPr/>
        </p:nvSpPr>
        <p:spPr>
          <a:xfrm>
            <a:off x="454823" y="752809"/>
            <a:ext cx="86014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6.2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Comparación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Algoritmos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Control)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61779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-Control de posicionamiento de un robot diferencial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123304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control de posición </a:t>
            </a:r>
            <a:r>
              <a:rPr lang="es-ES" sz="1600" dirty="0">
                <a:solidFill>
                  <a:schemeClr val="tx2"/>
                </a:solidFill>
              </a:rPr>
              <a:t>consiste en ubicar al robot en un punto de referencia deseado, con o sin una orientación deseada.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0B520-DDC0-7473-746D-64F7C2AB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/>
          <a:stretch/>
        </p:blipFill>
        <p:spPr bwMode="auto">
          <a:xfrm>
            <a:off x="4869202" y="1663936"/>
            <a:ext cx="3352799" cy="33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52495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CA4E-742C-33E1-A996-B4216A95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290"/>
            <a:ext cx="4248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</a:t>
            </a:r>
          </a:p>
        </p:txBody>
      </p:sp>
    </p:spTree>
    <p:extLst>
      <p:ext uri="{BB962C8B-B14F-4D97-AF65-F5344CB8AC3E}">
        <p14:creationId xmlns:p14="http://schemas.microsoft.com/office/powerpoint/2010/main" val="15263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-Seguimiento de trayectorias parametrizadas por un robot diferencial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planificación de trayectorias </a:t>
            </a:r>
            <a:r>
              <a:rPr lang="es-ES" sz="1600" dirty="0">
                <a:solidFill>
                  <a:schemeClr val="tx2"/>
                </a:solidFill>
              </a:rPr>
              <a:t>es la búsqueda de una sucesión de posiciones para un robot, que permitirán llevarlo desde un estado inicial a uno final, entendiéndose por estado a la descripción de la ubicación del robot referida a un marco de referencia absoluto.</a:t>
            </a:r>
            <a:endParaRPr lang="en-US" sz="1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77EE322-6C14-463B-2F20-D520862C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28" y="2123304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0307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 err="1">
                <a:solidFill>
                  <a:schemeClr val="tx2"/>
                </a:solidFill>
              </a:rPr>
              <a:t>hdp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de velocidades deseadas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 para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seguimiento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trayectorias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19E6DE-CB84-C195-61CD-D18DB6EEE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08" t="41021" r="27821" b="42560"/>
          <a:stretch/>
        </p:blipFill>
        <p:spPr>
          <a:xfrm>
            <a:off x="4630615" y="2696278"/>
            <a:ext cx="4103078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861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895</Words>
  <Application>Microsoft Office PowerPoint</Application>
  <PresentationFormat>Presentación en pantalla (16:9)</PresentationFormat>
  <Paragraphs>155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Fira Sans Condensed Light</vt:lpstr>
      <vt:lpstr>Rajdhani</vt:lpstr>
      <vt:lpstr>Advent Pro Light</vt:lpstr>
      <vt:lpstr>Arial</vt:lpstr>
      <vt:lpstr>Anton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314</cp:revision>
  <dcterms:modified xsi:type="dcterms:W3CDTF">2025-04-29T04:27:58Z</dcterms:modified>
</cp:coreProperties>
</file>