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29"/>
  </p:notesMasterIdLst>
  <p:sldIdLst>
    <p:sldId id="256" r:id="rId2"/>
    <p:sldId id="357" r:id="rId3"/>
    <p:sldId id="358" r:id="rId4"/>
    <p:sldId id="364" r:id="rId5"/>
    <p:sldId id="453" r:id="rId6"/>
    <p:sldId id="476" r:id="rId7"/>
    <p:sldId id="440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389" r:id="rId25"/>
    <p:sldId id="473" r:id="rId26"/>
    <p:sldId id="439" r:id="rId27"/>
    <p:sldId id="280" r:id="rId28"/>
  </p:sldIdLst>
  <p:sldSz cx="9144000" cy="5143500" type="screen16x9"/>
  <p:notesSz cx="6858000" cy="9144000"/>
  <p:embeddedFontLst>
    <p:embeddedFont>
      <p:font typeface="Advent Pro Light" panose="020B0604020202020204" charset="0"/>
      <p:regular r:id="rId30"/>
      <p:bold r:id="rId31"/>
    </p:embeddedFont>
    <p:embeddedFont>
      <p:font typeface="Anton" pitchFamily="2" charset="0"/>
      <p:regular r:id="rId32"/>
    </p:embeddedFont>
    <p:embeddedFont>
      <p:font typeface="Cambria Math" panose="02040503050406030204" pitchFamily="18" charset="0"/>
      <p:regular r:id="rId33"/>
    </p:embeddedFont>
    <p:embeddedFont>
      <p:font typeface="Fira Sans Condensed Light" panose="020B0403050000020004" pitchFamily="34" charset="0"/>
      <p:regular r:id="rId34"/>
      <p:bold r:id="rId35"/>
      <p:italic r:id="rId36"/>
      <p:boldItalic r:id="rId37"/>
    </p:embeddedFont>
    <p:embeddedFont>
      <p:font typeface="Rajdhani" panose="020B060402020202020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5232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4-18T23:01:22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14026 10478 0,'29'0'172,"-58"0"-109,-1 0-48,0 0 1,30-30 0,-30-29-16,0 29 15,30 0-15,0-29 16,0 29-16,30-30 16,-30 30-16,30 30 15,0 0 1,0 0-1,-1 30-15,1 0 16,0-30-16,-30 30 16,30 0-16,-30-1 15,29 31-15,-29-30 16,0-1-16,0 1 16,0 0-1,-59-30-15,29 0 31,0 0-15,30-30 0,-29 30-16,-1-30 15,30 1-15,0-1 16,0 0 0,0 0 109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252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113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7008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3927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0774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26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187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121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619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0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4219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2099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946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8246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9528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643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9210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643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7608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520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1707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65abef0139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65abef0139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01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1">
  <p:cSld name="Solo título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45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TE3002B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Implementación de Robótica Inteligente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</a:t>
            </a:r>
            <a:r>
              <a:rPr lang="es-ES" sz="20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b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21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Abril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714925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navegación a estima </a:t>
            </a:r>
            <a:r>
              <a:rPr lang="es-ES" sz="1800" b="1" dirty="0">
                <a:solidFill>
                  <a:schemeClr val="tx2"/>
                </a:solidFill>
              </a:rPr>
              <a:t>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DR)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técnica independiente típica que utilizaban los antiguos marineros para determinar la posición actual de su barco.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DR </a:t>
            </a:r>
            <a:r>
              <a:rPr lang="es-ES" sz="1800" b="1" dirty="0">
                <a:solidFill>
                  <a:schemeClr val="tx2"/>
                </a:solidFill>
              </a:rPr>
              <a:t>integra incrementalmente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distancia recorrida y la dirección de viaje en relación con una ubicación de inicio conocida.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4D190A-F13C-784E-7A5A-B907E655F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5825" y="1705786"/>
            <a:ext cx="426779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7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18948" y="2807296"/>
            <a:ext cx="5923611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navegación, 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proceso </a:t>
            </a:r>
            <a:r>
              <a:rPr lang="es-ES" sz="1800" b="1" dirty="0">
                <a:solidFill>
                  <a:schemeClr val="tx2"/>
                </a:solidFill>
              </a:rPr>
              <a:t>de calcular la posición actual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un objeto en movimiento utilizando una posición previamente determinada e incorporando estimaciones de velocidad, rumbo (o dirección o curso) y tiempo transcurrido. Esta técnica utiliza la </a:t>
            </a:r>
            <a:r>
              <a:rPr lang="es-ES" sz="1800" b="1" dirty="0">
                <a:solidFill>
                  <a:schemeClr val="tx2"/>
                </a:solidFill>
              </a:rPr>
              <a:t>cinemática interna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localizarlo en el entorno. Sin embargo, dicha técnica adolece debido al crecimiento ilimitado de </a:t>
            </a:r>
            <a:r>
              <a:rPr lang="es-ES" sz="1800" b="1" dirty="0">
                <a:solidFill>
                  <a:schemeClr val="tx2"/>
                </a:solidFill>
              </a:rPr>
              <a:t>la incertidumbre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sobre la postura del robot a lo largo del tiempo debido a la integración numérica y la </a:t>
            </a:r>
            <a:r>
              <a:rPr lang="es-ES" sz="1800" b="1" dirty="0">
                <a:solidFill>
                  <a:schemeClr val="tx2"/>
                </a:solidFill>
              </a:rPr>
              <a:t>acumulación de errores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Dead reckoning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F368811-F3BD-2F87-374E-5DF0DAA507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66" r="5776"/>
          <a:stretch/>
        </p:blipFill>
        <p:spPr>
          <a:xfrm>
            <a:off x="6275037" y="3352800"/>
            <a:ext cx="2868963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8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2592266"/>
            <a:ext cx="407720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es el uso de </a:t>
            </a:r>
            <a:r>
              <a:rPr lang="es-ES" sz="1800" b="1" dirty="0">
                <a:solidFill>
                  <a:schemeClr val="tx2"/>
                </a:solidFill>
              </a:rPr>
              <a:t>datos de sensores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 movimiento (codificadores para robots con ruedas) para estimar cambios de posición a lo largo del tiempo.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La </a:t>
            </a:r>
            <a:r>
              <a:rPr lang="es-ES" sz="1800" b="1" dirty="0" err="1">
                <a:solidFill>
                  <a:schemeClr val="tx2"/>
                </a:solidFill>
              </a:rPr>
              <a:t>odometría</a:t>
            </a:r>
            <a:r>
              <a:rPr lang="es-ES" sz="1800" b="1" dirty="0">
                <a:solidFill>
                  <a:schemeClr val="tx2"/>
                </a:solidFill>
              </a:rPr>
              <a:t> es un tipo de localización a estima (</a:t>
            </a:r>
            <a:r>
              <a:rPr lang="es-ES" sz="1800" b="1" dirty="0" err="1">
                <a:solidFill>
                  <a:schemeClr val="tx2"/>
                </a:solidFill>
              </a:rPr>
              <a:t>Dead</a:t>
            </a:r>
            <a:r>
              <a:rPr lang="es-ES" sz="1800" b="1" dirty="0">
                <a:solidFill>
                  <a:schemeClr val="tx2"/>
                </a:solidFill>
              </a:rPr>
              <a:t> </a:t>
            </a:r>
            <a:r>
              <a:rPr lang="es-ES" sz="1800" b="1" dirty="0" err="1">
                <a:solidFill>
                  <a:schemeClr val="tx2"/>
                </a:solidFill>
              </a:rPr>
              <a:t>reckoning</a:t>
            </a:r>
            <a:r>
              <a:rPr lang="es-ES" sz="1800" b="1" dirty="0">
                <a:solidFill>
                  <a:schemeClr val="tx2"/>
                </a:solidFill>
              </a:rPr>
              <a:t>),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basada en la estimación de la distancia recorrida.</a:t>
            </a: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Odometría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6C94111-1375-14B6-7743-6851FF880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30"/>
          <a:stretch/>
        </p:blipFill>
        <p:spPr>
          <a:xfrm>
            <a:off x="4325302" y="2344615"/>
            <a:ext cx="4814484" cy="280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14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79" y="1428721"/>
            <a:ext cx="5835666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Modelo cinemático para un modelo de robot diferencial: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147114-67B4-D4BD-29B7-566AF22B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324" y="2074552"/>
            <a:ext cx="2157081" cy="771130"/>
          </a:xfrm>
          <a:prstGeom prst="rect">
            <a:avLst/>
          </a:prstGeom>
        </p:spPr>
      </p:pic>
      <p:sp>
        <p:nvSpPr>
          <p:cNvPr id="10" name="Google Shape;1762;p45">
            <a:extLst>
              <a:ext uri="{FF2B5EF4-FFF2-40B4-BE49-F238E27FC236}">
                <a16:creationId xmlns:a16="http://schemas.microsoft.com/office/drawing/2014/main" id="{0FF75299-3AC1-7D30-3A65-67CAF15DC6FD}"/>
              </a:ext>
            </a:extLst>
          </p:cNvPr>
          <p:cNvSpPr txBox="1">
            <a:spLocks/>
          </p:cNvSpPr>
          <p:nvPr/>
        </p:nvSpPr>
        <p:spPr>
          <a:xfrm>
            <a:off x="283779" y="3719307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Las entradas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9BDD8CB-91D7-9AA8-0C45-333812249F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0215" b="14630"/>
          <a:stretch/>
        </p:blipFill>
        <p:spPr>
          <a:xfrm>
            <a:off x="2126470" y="3332042"/>
            <a:ext cx="2150283" cy="317971"/>
          </a:xfrm>
          <a:prstGeom prst="rect">
            <a:avLst/>
          </a:prstGeom>
        </p:spPr>
      </p:pic>
      <p:sp>
        <p:nvSpPr>
          <p:cNvPr id="13" name="Google Shape;1762;p45">
            <a:extLst>
              <a:ext uri="{FF2B5EF4-FFF2-40B4-BE49-F238E27FC236}">
                <a16:creationId xmlns:a16="http://schemas.microsoft.com/office/drawing/2014/main" id="{64E443EC-D83B-9E64-42F6-2DA3AAB04D11}"/>
              </a:ext>
            </a:extLst>
          </p:cNvPr>
          <p:cNvSpPr txBox="1">
            <a:spLocks/>
          </p:cNvSpPr>
          <p:nvPr/>
        </p:nvSpPr>
        <p:spPr>
          <a:xfrm>
            <a:off x="283779" y="2805493"/>
            <a:ext cx="5835666" cy="46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La postura del robot:</a:t>
            </a:r>
            <a:endParaRPr lang="en-US" b="1" dirty="0">
              <a:solidFill>
                <a:schemeClr val="tx2"/>
              </a:solidFill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88A58B3-DBA5-5D9A-59BF-D894F4014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232" y="4392789"/>
            <a:ext cx="1491168" cy="30110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DC50C92-1F4E-F5F4-3119-5DE7F5C7F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20832" y="2188205"/>
            <a:ext cx="3539389" cy="273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9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047" y="2992474"/>
            <a:ext cx="4282998" cy="133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66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Si </a:t>
            </a:r>
            <a:r>
              <a:rPr lang="es-ES" sz="1800" b="1" dirty="0">
                <a:solidFill>
                  <a:schemeClr val="tx2"/>
                </a:solidFill>
              </a:rPr>
              <a:t>Δ𝑡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tiempo de muestreo, entonces es posible calcular los desplazamientos lineales y angulares incrementales, </a:t>
            </a:r>
            <a:r>
              <a:rPr lang="es-ES" sz="1800" b="1" dirty="0">
                <a:solidFill>
                  <a:schemeClr val="tx2"/>
                </a:solidFill>
              </a:rPr>
              <a:t>Δ𝑑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</a:t>
            </a:r>
            <a:r>
              <a:rPr lang="es-ES" sz="1800" b="1" dirty="0">
                <a:solidFill>
                  <a:schemeClr val="tx2"/>
                </a:solidFill>
              </a:rPr>
              <a:t>Δ𝜃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DCF9EEB-D2CD-3BD7-08BC-CB7DAD804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80" y="2569634"/>
            <a:ext cx="3431840" cy="1070381"/>
          </a:xfrm>
          <a:prstGeom prst="rect">
            <a:avLst/>
          </a:prstGeom>
        </p:spPr>
      </p:pic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5A1A3E5F-F131-A086-75A2-425E43D8626B}"/>
              </a:ext>
            </a:extLst>
          </p:cNvPr>
          <p:cNvSpPr txBox="1">
            <a:spLocks/>
          </p:cNvSpPr>
          <p:nvPr/>
        </p:nvSpPr>
        <p:spPr>
          <a:xfrm>
            <a:off x="415905" y="3493507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Donde </a:t>
            </a:r>
            <a:r>
              <a:rPr lang="es-ES" sz="1800" b="1" dirty="0">
                <a:solidFill>
                  <a:schemeClr val="tx2"/>
                </a:solidFill>
              </a:rPr>
              <a:t>𝑣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y </a:t>
            </a:r>
            <a:r>
              <a:rPr lang="es-ES" sz="1800" b="1" dirty="0">
                <a:solidFill>
                  <a:schemeClr val="tx2"/>
                </a:solidFill>
              </a:rPr>
              <a:t>𝜔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se pueden estimar usando las lecturas de los </a:t>
            </a:r>
            <a:r>
              <a:rPr lang="es-ES" sz="1800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encoders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la siguiente manera: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C51AA3-5A65-E516-1E6C-38BD9E185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233" y="3962113"/>
            <a:ext cx="1821533" cy="9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456668" y="1749770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calcular la </a:t>
            </a:r>
            <a:r>
              <a:rPr lang="es-ES" sz="1800" b="1" dirty="0">
                <a:solidFill>
                  <a:schemeClr val="tx2"/>
                </a:solidFill>
              </a:rPr>
              <a:t>pose del robot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cualquier paso de tiempo dado, el modelo cinemático debe </a:t>
            </a:r>
            <a:r>
              <a:rPr lang="es-ES" sz="1800" b="1" dirty="0">
                <a:solidFill>
                  <a:schemeClr val="tx2"/>
                </a:solidFill>
              </a:rPr>
              <a:t>integrarse numéricamente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Localización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basada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movimiento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(Dead Reckoning)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2ECBC58-3C42-9FB0-63A1-9CCDDFDC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025" y="2733904"/>
            <a:ext cx="3906027" cy="1096208"/>
          </a:xfrm>
          <a:prstGeom prst="rect">
            <a:avLst/>
          </a:prstGeom>
        </p:spPr>
      </p:pic>
      <p:sp>
        <p:nvSpPr>
          <p:cNvPr id="12" name="Google Shape;1762;p45">
            <a:extLst>
              <a:ext uri="{FF2B5EF4-FFF2-40B4-BE49-F238E27FC236}">
                <a16:creationId xmlns:a16="http://schemas.microsoft.com/office/drawing/2014/main" id="{9B1BD5B2-9C34-A599-50C8-DCC9A0DD2934}"/>
              </a:ext>
            </a:extLst>
          </p:cNvPr>
          <p:cNvSpPr txBox="1">
            <a:spLocks/>
          </p:cNvSpPr>
          <p:nvPr/>
        </p:nvSpPr>
        <p:spPr>
          <a:xfrm>
            <a:off x="530729" y="3830112"/>
            <a:ext cx="8312189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Esta aproximación sigue la </a:t>
            </a:r>
            <a:r>
              <a:rPr lang="es-ES" sz="1800" b="1" dirty="0">
                <a:solidFill>
                  <a:schemeClr val="tx2"/>
                </a:solidFill>
              </a:rPr>
              <a:t>suposición de </a:t>
            </a:r>
            <a:r>
              <a:rPr lang="es-ES" sz="1800" b="1" dirty="0" err="1">
                <a:solidFill>
                  <a:schemeClr val="tx2"/>
                </a:solidFill>
              </a:rPr>
              <a:t>Markov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en la que la pose actual del robot depende sólo de la </a:t>
            </a:r>
            <a:r>
              <a:rPr lang="es-ES" sz="1800" b="1" dirty="0">
                <a:solidFill>
                  <a:schemeClr val="tx2"/>
                </a:solidFill>
              </a:rPr>
              <a:t>pose anterior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y de las </a:t>
            </a:r>
            <a:r>
              <a:rPr lang="es-ES" sz="1800" b="1" dirty="0">
                <a:solidFill>
                  <a:schemeClr val="tx2"/>
                </a:solidFill>
              </a:rPr>
              <a:t>velocidades de entrada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389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Objetivo: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Para calcular la </a:t>
                </a:r>
                <a:r>
                  <a:rPr lang="es-ES" sz="1800" dirty="0">
                    <a:solidFill>
                      <a:schemeClr val="tx2"/>
                    </a:solidFill>
                  </a:rPr>
                  <a:t>pose del robot diferencial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es necesario representar el vector de postura del robot </a:t>
                </a:r>
                <a:r>
                  <a:rPr lang="es-ES" sz="1800" dirty="0">
                    <a:solidFill>
                      <a:schemeClr val="tx2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ES" sz="1800" dirty="0">
                    <a:solidFill>
                      <a:schemeClr val="tx2"/>
                    </a:solidFill>
                  </a:rPr>
                  <a:t>”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s-ES" sz="1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las ruedas del robot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920613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t="-10084" r="-587" b="-453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677" y="3375913"/>
                <a:ext cx="2004646" cy="414537"/>
              </a:xfrm>
              <a:prstGeom prst="rect">
                <a:avLst/>
              </a:prstGeom>
              <a:blipFill>
                <a:blip r:embed="rId5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141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1: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Partimos de la relación que existe entre la velocidad lineal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1760337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/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0653CB5-BEA6-1A1A-890F-A0947C5A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92" y="2511971"/>
                <a:ext cx="1201615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2: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Expresamos la velocidad lineal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la velocidad angular </a:t>
                </a:r>
                <a14:m>
                  <m:oMath xmlns:m="http://schemas.openxmlformats.org/officeDocument/2006/math">
                    <m:r>
                      <a:rPr lang="es-ES" sz="18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términos de las velocidades lineales de cada rueda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.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8" y="2942682"/>
                <a:ext cx="8312189" cy="726831"/>
              </a:xfrm>
              <a:prstGeom prst="rect">
                <a:avLst/>
              </a:prstGeom>
              <a:blipFill>
                <a:blip r:embed="rId6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/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1326D856-3E78-7345-C056-7DDE4297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786" y="4025636"/>
                <a:ext cx="1310323" cy="489814"/>
              </a:xfrm>
              <a:prstGeom prst="rect">
                <a:avLst/>
              </a:prstGeom>
              <a:blipFill>
                <a:blip r:embed="rId7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/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535A800-1DAD-6F51-A77E-8EDA1CEE5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3" y="3973766"/>
                <a:ext cx="1556238" cy="5085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460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3: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las velocidades lineales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por su equivalente representación en términos de las velocidades angulares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58028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4: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Sustituimos la cinemática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Google Shape;1762;p45">
                <a:extLst>
                  <a:ext uri="{FF2B5EF4-FFF2-40B4-BE49-F238E27FC236}">
                    <a16:creationId xmlns:a16="http://schemas.microsoft.com/office/drawing/2014/main" id="{10FB2548-1CC5-7702-76D4-6146F5832A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2996250"/>
                <a:ext cx="8312189" cy="726831"/>
              </a:xfrm>
              <a:prstGeom prst="rect">
                <a:avLst/>
              </a:prstGeom>
              <a:blipFill>
                <a:blip r:embed="rId5"/>
                <a:stretch>
                  <a:fillRect r="-587" b="-2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905" y="2528464"/>
                <a:ext cx="1792293" cy="5098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f>
                      <m:f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  </m:t>
                        </m:r>
                        <m:sSub>
                          <m:sSubPr>
                            <m:ctrlPr>
                              <a:rPr lang="en-GB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  <m: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</m:sub>
                        </m:sSub>
                      </m:num>
                      <m:den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792293" cy="491096"/>
              </a:xfrm>
              <a:prstGeom prst="rect">
                <a:avLst/>
              </a:prstGeom>
              <a:blipFill>
                <a:blip r:embed="rId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lecha: a la derecha con bandas 15">
            <a:extLst>
              <a:ext uri="{FF2B5EF4-FFF2-40B4-BE49-F238E27FC236}">
                <a16:creationId xmlns:a16="http://schemas.microsoft.com/office/drawing/2014/main" id="{CD14E596-F85B-AACE-C26E-72A62E3E0F7E}"/>
              </a:ext>
            </a:extLst>
          </p:cNvPr>
          <p:cNvSpPr/>
          <p:nvPr/>
        </p:nvSpPr>
        <p:spPr>
          <a:xfrm>
            <a:off x="4046295" y="4096674"/>
            <a:ext cx="832338" cy="390949"/>
          </a:xfrm>
          <a:prstGeom prst="striped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/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+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i="1" dirty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sz="1800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b="1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b="1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4E32F19-2DDC-85E2-586C-B3FAE7119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706" y="3532735"/>
                <a:ext cx="3262678" cy="13081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/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ES" sz="1800" b="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GB" sz="1800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l-GR" sz="1800" b="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cos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∗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sen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(</m:t>
                              </m:r>
                              <m:r>
                                <a:rPr lang="el-GR" sz="1800" b="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m:rPr>
                                  <m:nor/>
                                </m:rPr>
                                <a:rPr lang="es-ES" sz="1800" i="1" dirty="0">
                                  <a:solidFill>
                                    <a:schemeClr val="tx2"/>
                                  </a:solidFill>
                                  <a:latin typeface="Cambria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l-GR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MX" sz="18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69A0D97-EFE5-D411-A12D-6FADBB014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820" y="3836216"/>
                <a:ext cx="2008733" cy="882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81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5: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Definimos el cambio de distancia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 igual forma definimos un cambio de orientación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l-GR" sz="18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en un tiempo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10FB2548-1CC5-7702-76D4-6146F5832A96}"/>
              </a:ext>
            </a:extLst>
          </p:cNvPr>
          <p:cNvSpPr txBox="1">
            <a:spLocks/>
          </p:cNvSpPr>
          <p:nvPr/>
        </p:nvSpPr>
        <p:spPr>
          <a:xfrm>
            <a:off x="456667" y="2978752"/>
            <a:ext cx="8312189" cy="52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b="1" dirty="0">
                <a:solidFill>
                  <a:schemeClr val="tx2"/>
                </a:solidFill>
              </a:rPr>
              <a:t>Paso 6: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Obtenemos la posición del robot:</a:t>
            </a:r>
            <a:endParaRPr lang="en-US" sz="1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/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l-GR" sz="1800" i="1" dirty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800" b="1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sz="1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W</m:t>
                      </m:r>
                      <m:r>
                        <m:rPr>
                          <m:nor/>
                        </m:rPr>
                        <a:rPr lang="es-ES" sz="1800" i="1" dirty="0">
                          <a:solidFill>
                            <a:schemeClr val="tx2"/>
                          </a:solidFill>
                          <a:latin typeface="CambriaMath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s-ES" sz="1800" b="1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F4FE925-92EF-BC26-9579-8A4919B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52" y="2541039"/>
                <a:ext cx="179229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/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GB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8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ES" sz="1800" i="1" dirty="0">
                        <a:solidFill>
                          <a:schemeClr val="tx2"/>
                        </a:solidFill>
                        <a:latin typeface="CambriaMath"/>
                      </a:rPr>
                      <m:t>V</m:t>
                    </m:r>
                    <m:r>
                      <m:rPr>
                        <m:nor/>
                      </m:rPr>
                      <a:rPr lang="es-ES" sz="1800" b="0" i="1" dirty="0" smtClean="0">
                        <a:solidFill>
                          <a:schemeClr val="tx2"/>
                        </a:solidFill>
                        <a:latin typeface="CambriaMath"/>
                      </a:rPr>
                      <m:t>∗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s-ES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s-MX" sz="18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106670B7-F7B6-0D43-6EF3-DAFB072DE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0" y="2545364"/>
                <a:ext cx="19160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l-GR" sz="1800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dirty="0">
                    <a:solidFill>
                      <a:schemeClr val="tx2"/>
                    </a:solidFill>
                    <a:latin typeface="CambriaMath"/>
                  </a:rPr>
                  <a:t> </a:t>
                </a:r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290" y="3613815"/>
                <a:ext cx="4278923" cy="9848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57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7: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Finalmente representamos la posición del robot diferencial en términos de las velocidades angulares de las ruedas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  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s-ES" sz="1800" b="1" i="1" dirty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 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l-GR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s-ES" sz="18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4" y="2787044"/>
                <a:ext cx="5167453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472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8: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Si la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odometría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genera a partir de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encoders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se obtienen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/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6E0440F-C5E7-0B21-9E8F-9FED4DB4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2794832"/>
                <a:ext cx="3644935" cy="569002"/>
              </a:xfrm>
              <a:prstGeom prst="rect">
                <a:avLst/>
              </a:prstGeom>
              <a:blipFill>
                <a:blip r:embed="rId5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/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ES" sz="1800" b="1" i="1" dirty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 dirty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𝒄𝒐𝒏𝒕𝒂𝒅𝒐𝒔</m:t>
                                </m:r>
                              </m:num>
                              <m:den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𝑷𝒖𝒍𝒔𝒐𝒔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𝒑𝒐𝒓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𝒓𝒆𝒗𝒐𝒍𝒖𝒄𝒊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a:rPr lang="es-ES" sz="1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ES" sz="18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s-ES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l-GR" sz="1800" b="1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𝝅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s-ES" sz="1800" b="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6677CCB-E586-7E25-3447-45C181280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058" y="3648335"/>
                <a:ext cx="3644935" cy="569002"/>
              </a:xfrm>
              <a:prstGeom prst="rect">
                <a:avLst/>
              </a:prstGeom>
              <a:blipFill>
                <a:blip r:embed="rId6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140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762;p45"/>
              <p:cNvSpPr txBox="1">
                <a:spLocks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274300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1pPr>
                <a:lvl2pPr marL="914400" marR="0" lvl="1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2pPr>
                <a:lvl3pPr marL="1371600" marR="0" lvl="2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3pPr>
                <a:lvl4pPr marL="1828800" marR="0" lvl="3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4pPr>
                <a:lvl5pPr marL="2286000" marR="0" lvl="4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5pPr>
                <a:lvl6pPr marL="2743200" marR="0" lvl="5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6pPr>
                <a:lvl7pPr marL="3200400" marR="0" lvl="6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●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7pPr>
                <a:lvl8pPr marL="3657600" marR="0" lvl="7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○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8pPr>
                <a:lvl9pPr marL="4114800" marR="0" lvl="8" indent="-30480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F3F3F3"/>
                  </a:buClr>
                  <a:buSzPts val="1200"/>
                  <a:buFont typeface="Fira Sans Condensed Light"/>
                  <a:buChar char="■"/>
                  <a:defRPr sz="1200" b="0" i="0" u="none" strike="noStrike" cap="none">
                    <a:solidFill>
                      <a:srgbClr val="F3F3F3"/>
                    </a:solidFill>
                    <a:latin typeface="Fira Sans Condensed Light"/>
                    <a:ea typeface="Fira Sans Condensed Light"/>
                    <a:cs typeface="Fira Sans Condensed Light"/>
                    <a:sym typeface="Fira Sans Condensed Light"/>
                  </a:defRPr>
                </a:lvl9pPr>
              </a:lstStyle>
              <a:p>
                <a:pPr marL="152400" indent="0" algn="just">
                  <a:buNone/>
                </a:pPr>
                <a:r>
                  <a:rPr lang="es-ES" sz="1800" b="1" dirty="0">
                    <a:solidFill>
                      <a:schemeClr val="tx2"/>
                    </a:solidFill>
                  </a:rPr>
                  <a:t>Paso 9: 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Generamos la pose en términos de los </a:t>
                </a:r>
                <a:r>
                  <a:rPr lang="es-ES" sz="1800" dirty="0" err="1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desplazmientos</a:t>
                </a:r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de cada una de las ruedas</a:t>
                </a:r>
                <a14:m>
                  <m:oMath xmlns:m="http://schemas.openxmlformats.org/officeDocument/2006/math">
                    <m:r>
                      <a:rPr lang="es-ES" sz="1800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s-ES" sz="18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b="1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GB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s-ES" sz="1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Google Shape;1762;p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67" y="1647055"/>
                <a:ext cx="8312189" cy="726831"/>
              </a:xfrm>
              <a:prstGeom prst="rect">
                <a:avLst/>
              </a:prstGeom>
              <a:blipFill>
                <a:blip r:embed="rId4"/>
                <a:stretch>
                  <a:fillRect r="-587" b="-243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619831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Estimación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de la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posición</a:t>
            </a:r>
            <a:endParaRPr lang="en-US" sz="3000" b="1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</a:t>
            </a:r>
            <a:r>
              <a:rPr lang="en-US" sz="30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/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 u="none" strike="noStrike" baseline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baseline="0" dirty="0">
                    <a:solidFill>
                      <a:schemeClr val="tx2"/>
                    </a:solidFill>
                    <a:latin typeface="CambriaMath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ES" sz="1800" i="1" u="none" strike="noStrike" dirty="0">
                    <a:solidFill>
                      <a:schemeClr val="tx2"/>
                    </a:solidFill>
                    <a:latin typeface="CambriaMath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18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s-ES" sz="1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𝒄𝒐𝒔</m:t>
                                  </m:r>
                                  <m:r>
                                    <a:rPr lang="es-ES" sz="1800" b="1" i="1" smtClean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s-ES" sz="1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𝑹</m:t>
                                          </m:r>
                                        </m:sub>
                                      </m:s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+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l-GR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  <m:sSub>
                                        <m:sSubPr>
                                          <m:ctrlPr>
                                            <a:rPr lang="en-GB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  <m:sub>
                                          <m:r>
                                            <a:rPr lang="es-ES" sz="1800" b="1" i="1">
                                              <a:solidFill>
                                                <a:schemeClr val="tx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𝑳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𝒔𝒆𝒏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l-GR" sz="1800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ES" sz="1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sub>
                                  </m:sSub>
                                  <m:r>
                                    <a:rPr lang="es-ES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1800" b="1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GB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s-ES" sz="1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s-ES" sz="1800" b="1" i="1" dirty="0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</a:rPr>
                                    <m:t>𝒍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s-ES" sz="1800" i="1" u="none" strike="noStrike" baseline="0" dirty="0">
                  <a:solidFill>
                    <a:schemeClr val="tx2"/>
                  </a:solidFill>
                  <a:latin typeface="CambriaMath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CE2165F4-EA88-7863-59E4-9A40B013C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527" y="2787044"/>
                <a:ext cx="4616468" cy="13656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844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8521" y="768707"/>
            <a:ext cx="766351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buClr>
                <a:srgbClr val="F3F3F3"/>
              </a:buClr>
              <a:buSzPts val="3000"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5.2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03275" y="1099569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Crear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un nuevo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nuevo con el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nombre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: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5.2 (Control de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Posición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requerido para generar las siguientes figuras empleando trayectorias a partir de las velocidades angular y lineal en un plano 2D (Control en lazo abierto) y empleando trayectorias a partir de posiciones deseadas (Control en lazo cerrado).</a:t>
            </a:r>
            <a:endParaRPr lang="es-E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EBDBC64-649A-A444-758D-F6EE3F5E2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8644" y="2745179"/>
            <a:ext cx="2612559" cy="2216717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401A940E-8554-17BD-27B0-11BDDE2333FB}"/>
              </a:ext>
            </a:extLst>
          </p:cNvPr>
          <p:cNvSpPr/>
          <p:nvPr/>
        </p:nvSpPr>
        <p:spPr>
          <a:xfrm>
            <a:off x="3178645" y="3767297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86822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5.2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54566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263592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7A18197-64AD-0A3B-3C75-84BA2B2D0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81" y="1809748"/>
            <a:ext cx="3525109" cy="225779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44AFAEA-0E15-6921-A2D3-4F637582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752" y="1807159"/>
            <a:ext cx="3180073" cy="2257792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8F7092E-5CAA-9AC3-BA74-09ADE520E54D}"/>
              </a:ext>
            </a:extLst>
          </p:cNvPr>
          <p:cNvSpPr/>
          <p:nvPr/>
        </p:nvSpPr>
        <p:spPr>
          <a:xfrm>
            <a:off x="664937" y="3557962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10F859C-9E57-628B-210B-73B3FEEB6DDE}"/>
              </a:ext>
            </a:extLst>
          </p:cNvPr>
          <p:cNvSpPr/>
          <p:nvPr/>
        </p:nvSpPr>
        <p:spPr>
          <a:xfrm>
            <a:off x="4967306" y="3643288"/>
            <a:ext cx="140678" cy="1706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55B06C6-B511-7BA9-CD7D-BE5DD36D0DF2}"/>
                  </a:ext>
                </a:extLst>
              </p14:cNvPr>
              <p14:cNvContentPartPr/>
              <p14:nvPr/>
            </p14:nvContentPartPr>
            <p14:xfrm>
              <a:off x="5006160" y="3654000"/>
              <a:ext cx="96840" cy="11844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55B06C6-B511-7BA9-CD7D-BE5DD36D0DF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96800" y="3644640"/>
                <a:ext cx="115560" cy="1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633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292102" y="875099"/>
            <a:ext cx="77572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Actividad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5.2 (Control de </a:t>
            </a:r>
            <a:r>
              <a:rPr kumimoji="0" lang="en-US" sz="3000" b="1" i="0" u="none" strike="noStrike" kern="0" cap="none" spc="0" normalizeH="0" noProof="0" dirty="0" err="1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)</a:t>
            </a:r>
            <a:endParaRPr kumimoji="0" lang="en-US" sz="3000" b="1" i="0" u="none" strike="noStrike" kern="0" cap="none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214998" y="1142843"/>
            <a:ext cx="386257" cy="5405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603;p42"/>
          <p:cNvSpPr txBox="1"/>
          <p:nvPr/>
        </p:nvSpPr>
        <p:spPr>
          <a:xfrm>
            <a:off x="293077" y="1415991"/>
            <a:ext cx="8763167" cy="335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comparativo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ventajas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desventajas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que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poseen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dos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tipos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control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implementados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Control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abierto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vs Control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lazo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cerrado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figuras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las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trayectorias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parametrizadas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5.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r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endParaRPr lang="es-E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99898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>
            <a:cxnSpLocks/>
          </p:cNvCxnSpPr>
          <p:nvPr/>
        </p:nvCxnSpPr>
        <p:spPr>
          <a:xfrm>
            <a:off x="4594711" y="1828800"/>
            <a:ext cx="0" cy="18288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256213" y="1911729"/>
            <a:ext cx="352782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just"/>
            <a:r>
              <a:rPr lang="es-ES" dirty="0"/>
              <a:t>     </a:t>
            </a:r>
            <a:r>
              <a:rPr lang="es-ES" b="1" dirty="0"/>
              <a:t>“La robótica móvil puede definirse como sistemas robóticos que pueden desplazarse en distintos entornos y que cuenta con distintas capacidades que les permiten ejecutar tareas complejas, ya sea de forma autónoma o controlados por un operador humano..”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2" descr="Cinco tendencias esenciales que impulsan el crecimiento de la robótica móvil">
            <a:extLst>
              <a:ext uri="{FF2B5EF4-FFF2-40B4-BE49-F238E27FC236}">
                <a16:creationId xmlns:a16="http://schemas.microsoft.com/office/drawing/2014/main" id="{DFE48314-CCC1-71E9-5268-FDB10F877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06" y="1567133"/>
            <a:ext cx="3985292" cy="242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 -Control de posicionamiento de un robot diferencial</a:t>
            </a:r>
          </a:p>
          <a:p>
            <a:pPr marL="146050" lvl="0" indent="0">
              <a:buSzPts val="1300"/>
            </a:pPr>
            <a:endParaRPr lang="es-ES"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172953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433222" y="2123304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Definición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El </a:t>
            </a:r>
            <a:r>
              <a:rPr lang="es-ES" sz="1600" b="1" dirty="0">
                <a:solidFill>
                  <a:schemeClr val="tx2"/>
                </a:solidFill>
              </a:rPr>
              <a:t>control de posición </a:t>
            </a:r>
            <a:r>
              <a:rPr lang="es-ES" sz="1600" dirty="0">
                <a:solidFill>
                  <a:schemeClr val="tx2"/>
                </a:solidFill>
              </a:rPr>
              <a:t>consiste en ubicar al robot en un punto de referencia deseado, con o sin una orientación deseada.</a:t>
            </a:r>
            <a:endParaRPr lang="en-US" sz="16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60B520-DDC0-7473-746D-64F7C2AB42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3"/>
          <a:stretch/>
        </p:blipFill>
        <p:spPr bwMode="auto">
          <a:xfrm>
            <a:off x="4869202" y="1663936"/>
            <a:ext cx="3352799" cy="3369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333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33222" y="777488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4853" y="623903"/>
            <a:ext cx="768714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Control de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posición</a:t>
            </a: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de un Robot </a:t>
            </a: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diferencial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Google Shape;1762;p45">
            <a:extLst>
              <a:ext uri="{FF2B5EF4-FFF2-40B4-BE49-F238E27FC236}">
                <a16:creationId xmlns:a16="http://schemas.microsoft.com/office/drawing/2014/main" id="{BC5F3AD2-1CC9-6B1F-9200-3B16F7DF3A59}"/>
              </a:ext>
            </a:extLst>
          </p:cNvPr>
          <p:cNvSpPr txBox="1">
            <a:spLocks/>
          </p:cNvSpPr>
          <p:nvPr/>
        </p:nvSpPr>
        <p:spPr>
          <a:xfrm>
            <a:off x="524952" y="2696278"/>
            <a:ext cx="3727938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Diseño </a:t>
            </a: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Para el diseño del algoritmo de control se utiliza la teoría de </a:t>
            </a:r>
            <a:r>
              <a:rPr lang="es-ES" sz="1600" b="1" dirty="0" err="1">
                <a:solidFill>
                  <a:schemeClr val="tx2"/>
                </a:solidFill>
              </a:rPr>
              <a:t>Lyapunov</a:t>
            </a:r>
            <a:r>
              <a:rPr lang="es-ES" sz="1600" b="1" dirty="0">
                <a:solidFill>
                  <a:schemeClr val="tx2"/>
                </a:solidFill>
              </a:rPr>
              <a:t>. </a:t>
            </a:r>
            <a:r>
              <a:rPr lang="es-ES" sz="1600" dirty="0">
                <a:solidFill>
                  <a:schemeClr val="tx2"/>
                </a:solidFill>
              </a:rPr>
              <a:t>El resultado se muestra en la siguiente ecuación. Donde:</a:t>
            </a:r>
          </a:p>
          <a:p>
            <a:pPr marL="152400" indent="0" algn="just">
              <a:buNone/>
            </a:pPr>
            <a:endParaRPr lang="es-ES" sz="1600" dirty="0">
              <a:solidFill>
                <a:schemeClr val="tx2"/>
              </a:solidFill>
            </a:endParaRPr>
          </a:p>
          <a:p>
            <a:pPr marL="152400" indent="0" algn="just">
              <a:buNone/>
            </a:pP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b="1" dirty="0">
                <a:solidFill>
                  <a:schemeClr val="tx2"/>
                </a:solidFill>
              </a:rPr>
              <a:t>K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una matriz de ganancias definida positiva (generalmente diagonal)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he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el error </a:t>
            </a:r>
          </a:p>
          <a:p>
            <a:pPr marL="152400" indent="0" algn="just">
              <a:buNone/>
            </a:pPr>
            <a:r>
              <a:rPr lang="es-ES" sz="1600" b="1" dirty="0">
                <a:solidFill>
                  <a:schemeClr val="tx2"/>
                </a:solidFill>
              </a:rPr>
              <a:t>J</a:t>
            </a:r>
            <a:r>
              <a:rPr lang="es-ES" sz="1600" dirty="0">
                <a:solidFill>
                  <a:schemeClr val="tx2"/>
                </a:solidFill>
              </a:rPr>
              <a:t>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la matriz Jacobiana.</a:t>
            </a:r>
            <a:endParaRPr lang="en-US" sz="1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3CA4E-742C-33E1-A996-B4216A952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374290"/>
            <a:ext cx="42481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62;p45">
            <a:extLst>
              <a:ext uri="{FF2B5EF4-FFF2-40B4-BE49-F238E27FC236}">
                <a16:creationId xmlns:a16="http://schemas.microsoft.com/office/drawing/2014/main" id="{75B58DBF-9519-59EF-C24F-D07E71991345}"/>
              </a:ext>
            </a:extLst>
          </p:cNvPr>
          <p:cNvSpPr txBox="1">
            <a:spLocks/>
          </p:cNvSpPr>
          <p:nvPr/>
        </p:nvSpPr>
        <p:spPr>
          <a:xfrm>
            <a:off x="5314678" y="3792766"/>
            <a:ext cx="2703907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Ley de Control de Lyapunov</a:t>
            </a:r>
          </a:p>
        </p:txBody>
      </p:sp>
    </p:spTree>
    <p:extLst>
      <p:ext uri="{BB962C8B-B14F-4D97-AF65-F5344CB8AC3E}">
        <p14:creationId xmlns:p14="http://schemas.microsoft.com/office/powerpoint/2010/main" val="1526327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 - Localización 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184676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2564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283780" y="2775439"/>
            <a:ext cx="4288220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Una de las funciones básicas de los robots móviles es </a:t>
            </a:r>
            <a:r>
              <a:rPr lang="es-ES" sz="1800" b="1" dirty="0">
                <a:solidFill>
                  <a:schemeClr val="tx2"/>
                </a:solidFill>
              </a:rPr>
              <a:t>desplazarse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de una determinada posición a otra en el entorno.</a:t>
            </a:r>
          </a:p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Para realizar esta tarea, el robot móvil necesita conocer su posición en el entorno en cualquier momento para determinar si ha llegado a su destino. Este proceso se llama </a:t>
            </a:r>
            <a:r>
              <a:rPr lang="es-ES" sz="1800" b="1" dirty="0">
                <a:solidFill>
                  <a:schemeClr val="tx2"/>
                </a:solidFill>
              </a:rPr>
              <a:t>localización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ED2F87-B633-1AF4-D585-35FD2E02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83" y="1509851"/>
            <a:ext cx="4029637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cxnSp>
        <p:nvCxnSpPr>
          <p:cNvPr id="8" name="Google Shape;137;p27"/>
          <p:cNvCxnSpPr>
            <a:cxnSpLocks/>
          </p:cNvCxnSpPr>
          <p:nvPr/>
        </p:nvCxnSpPr>
        <p:spPr>
          <a:xfrm>
            <a:off x="456668" y="803001"/>
            <a:ext cx="0" cy="83823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9" name="Google Shape;1762;p45"/>
          <p:cNvSpPr txBox="1">
            <a:spLocks/>
          </p:cNvSpPr>
          <p:nvPr/>
        </p:nvSpPr>
        <p:spPr>
          <a:xfrm>
            <a:off x="377567" y="2351509"/>
            <a:ext cx="4194433" cy="726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0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152400" indent="0" algn="just">
              <a:buNone/>
            </a:pP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 general, en la comunidad robótica móvil, el estado de un robot se indica con </a:t>
            </a:r>
            <a:r>
              <a:rPr lang="es-ES" sz="1800" b="1" dirty="0">
                <a:solidFill>
                  <a:schemeClr val="tx2"/>
                </a:solidFill>
              </a:rPr>
              <a:t>"𝒔", 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es decir, la </a:t>
            </a:r>
            <a:r>
              <a:rPr lang="es-ES" sz="1800" b="1" dirty="0">
                <a:solidFill>
                  <a:schemeClr val="tx2"/>
                </a:solidFill>
              </a:rPr>
              <a:t>pose o postura</a:t>
            </a:r>
            <a:r>
              <a:rPr lang="es-ES" sz="18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, para este caso consta de la posición del robot y orientación con respecto a un marco de referencia (mundo, marco).</a:t>
            </a:r>
            <a:endParaRPr lang="en-US" b="1" dirty="0"/>
          </a:p>
        </p:txBody>
      </p:sp>
      <p:sp>
        <p:nvSpPr>
          <p:cNvPr id="7" name="Google Shape;136;p27"/>
          <p:cNvSpPr txBox="1">
            <a:spLocks/>
          </p:cNvSpPr>
          <p:nvPr/>
        </p:nvSpPr>
        <p:spPr>
          <a:xfrm>
            <a:off x="283779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sym typeface="Arial"/>
              </a:rPr>
              <a:t>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699;p36">
            <a:extLst>
              <a:ext uri="{FF2B5EF4-FFF2-40B4-BE49-F238E27FC236}">
                <a16:creationId xmlns:a16="http://schemas.microsoft.com/office/drawing/2014/main" id="{C1C44E94-8FBF-1BD1-40DF-1EBB8741CCEC}"/>
              </a:ext>
            </a:extLst>
          </p:cNvPr>
          <p:cNvSpPr txBox="1">
            <a:spLocks/>
          </p:cNvSpPr>
          <p:nvPr/>
        </p:nvSpPr>
        <p:spPr>
          <a:xfrm>
            <a:off x="530729" y="661197"/>
            <a:ext cx="56825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Robots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Móviles</a:t>
            </a:r>
            <a:r>
              <a:rPr lang="en-US" sz="3000" b="1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 con </a:t>
            </a:r>
            <a:r>
              <a:rPr lang="en-US" sz="3000" b="1" dirty="0" err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ruedas</a:t>
            </a:r>
            <a:endParaRPr kumimoji="0" lang="en-US" sz="3000" b="1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n-U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Localización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/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GB" sz="16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sz="1600" b="1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MX" sz="1600" b="1" i="1" dirty="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  <m:sSub>
                          <m:sSubPr>
                            <m:ctrlPr>
                              <a:rPr lang="en-GB" sz="1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s-ES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GB" sz="1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</m:e>
                    </m:d>
                  </m:oMath>
                </a14:m>
                <a:endParaRPr lang="es-MX" sz="1600" b="1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0563DA1-E818-9E3F-CB92-F48B386A7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938" y="4073540"/>
                <a:ext cx="1652954" cy="375616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n 10">
            <a:extLst>
              <a:ext uri="{FF2B5EF4-FFF2-40B4-BE49-F238E27FC236}">
                <a16:creationId xmlns:a16="http://schemas.microsoft.com/office/drawing/2014/main" id="{908A3A17-EEB8-796B-0681-B3D56D04A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742" y="1586978"/>
            <a:ext cx="3972479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4015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14790</TotalTime>
  <Words>1425</Words>
  <Application>Microsoft Office PowerPoint</Application>
  <PresentationFormat>Presentación en pantalla (16:9)</PresentationFormat>
  <Paragraphs>233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Fira Sans Condensed Light</vt:lpstr>
      <vt:lpstr>Anton</vt:lpstr>
      <vt:lpstr>Arial</vt:lpstr>
      <vt:lpstr>Advent Pro Light</vt:lpstr>
      <vt:lpstr>Cambria Math</vt:lpstr>
      <vt:lpstr>Rajdhani</vt:lpstr>
      <vt:lpstr>CambriaMath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322</cp:revision>
  <dcterms:modified xsi:type="dcterms:W3CDTF">2025-04-19T20:10:40Z</dcterms:modified>
</cp:coreProperties>
</file>