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45"/>
  </p:notesMasterIdLst>
  <p:sldIdLst>
    <p:sldId id="256" r:id="rId2"/>
    <p:sldId id="357" r:id="rId3"/>
    <p:sldId id="358" r:id="rId4"/>
    <p:sldId id="440" r:id="rId5"/>
    <p:sldId id="498" r:id="rId6"/>
    <p:sldId id="521" r:id="rId7"/>
    <p:sldId id="522" r:id="rId8"/>
    <p:sldId id="523" r:id="rId9"/>
    <p:sldId id="524" r:id="rId10"/>
    <p:sldId id="525" r:id="rId11"/>
    <p:sldId id="526" r:id="rId12"/>
    <p:sldId id="528" r:id="rId13"/>
    <p:sldId id="529" r:id="rId14"/>
    <p:sldId id="530" r:id="rId15"/>
    <p:sldId id="531" r:id="rId16"/>
    <p:sldId id="532" r:id="rId17"/>
    <p:sldId id="533" r:id="rId18"/>
    <p:sldId id="534" r:id="rId19"/>
    <p:sldId id="535" r:id="rId20"/>
    <p:sldId id="536" r:id="rId21"/>
    <p:sldId id="537" r:id="rId22"/>
    <p:sldId id="538" r:id="rId23"/>
    <p:sldId id="539" r:id="rId24"/>
    <p:sldId id="540" r:id="rId25"/>
    <p:sldId id="541" r:id="rId26"/>
    <p:sldId id="542" r:id="rId27"/>
    <p:sldId id="543" r:id="rId28"/>
    <p:sldId id="527" r:id="rId29"/>
    <p:sldId id="547" r:id="rId30"/>
    <p:sldId id="548" r:id="rId31"/>
    <p:sldId id="558" r:id="rId32"/>
    <p:sldId id="441" r:id="rId33"/>
    <p:sldId id="442" r:id="rId34"/>
    <p:sldId id="443" r:id="rId35"/>
    <p:sldId id="424" r:id="rId36"/>
    <p:sldId id="425" r:id="rId37"/>
    <p:sldId id="445" r:id="rId38"/>
    <p:sldId id="552" r:id="rId39"/>
    <p:sldId id="544" r:id="rId40"/>
    <p:sldId id="545" r:id="rId41"/>
    <p:sldId id="560" r:id="rId42"/>
    <p:sldId id="517" r:id="rId43"/>
    <p:sldId id="280" r:id="rId44"/>
  </p:sldIdLst>
  <p:sldSz cx="9144000" cy="5143500" type="screen16x9"/>
  <p:notesSz cx="6858000" cy="9144000"/>
  <p:embeddedFontLst>
    <p:embeddedFont>
      <p:font typeface="Advent Pro Light" panose="020B0604020202020204" charset="0"/>
      <p:regular r:id="rId46"/>
      <p:bold r:id="rId47"/>
    </p:embeddedFont>
    <p:embeddedFont>
      <p:font typeface="Anton" pitchFamily="2" charset="0"/>
      <p:regular r:id="rId48"/>
    </p:embeddedFont>
    <p:embeddedFont>
      <p:font typeface="Fira Sans Condensed Light" panose="020B0403050000020004" pitchFamily="34" charset="0"/>
      <p:regular r:id="rId49"/>
      <p:bold r:id="rId50"/>
      <p:italic r:id="rId51"/>
      <p:boldItalic r:id="rId52"/>
    </p:embeddedFont>
    <p:embeddedFont>
      <p:font typeface="Rajdhani" panose="020B0604020202020204" charset="0"/>
      <p:regular r:id="rId53"/>
      <p:bold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52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32626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3881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2920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0300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9041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59548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8457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57560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0892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8348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23970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67451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32321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6714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89199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6798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63420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912914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4872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53744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3115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02189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115973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61012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2483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54524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07568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7681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0813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52067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20482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190885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63980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1203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6447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5061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3853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68286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417450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3310291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1" r:id="rId7"/>
    <p:sldLayoutId id="2147483672" r:id="rId8"/>
    <p:sldLayoutId id="214748367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4.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18.jpe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9.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8.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42993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TE3002B</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Implementación de Robótica Inteligente</a:t>
            </a:r>
          </a:p>
          <a:p>
            <a:pPr marL="14105" marR="5642">
              <a:spcBef>
                <a:spcPts val="106"/>
              </a:spcBef>
            </a:pP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29 de Mayo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 calcmode="lin" valueType="num">
                                      <p:cBhvr additive="base">
                                        <p:cTn id="1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 calcmode="lin" valueType="num">
                                      <p:cBhvr additive="base">
                                        <p:cTn id="2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Historia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119657" y="2571750"/>
            <a:ext cx="5003328"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Boston Dynamics</a:t>
            </a:r>
          </a:p>
          <a:p>
            <a:pPr marL="152400" indent="0" algn="just">
              <a:buNone/>
            </a:pPr>
            <a:r>
              <a:rPr lang="es-ES" sz="1600" dirty="0">
                <a:solidFill>
                  <a:schemeClr val="tx2"/>
                </a:solidFill>
              </a:rPr>
              <a:t>Robots muy avanzados participaron durante los 4 años de concurso, pero sin duda el más significativo es el  robot</a:t>
            </a:r>
            <a:r>
              <a:rPr lang="es-ES" sz="1600" b="1" dirty="0">
                <a:solidFill>
                  <a:schemeClr val="tx2"/>
                </a:solidFill>
              </a:rPr>
              <a:t> Atlas </a:t>
            </a:r>
            <a:r>
              <a:rPr lang="es-ES" sz="1600" dirty="0">
                <a:solidFill>
                  <a:schemeClr val="tx2"/>
                </a:solidFill>
              </a:rPr>
              <a:t>de Boston Dynamics. Este robot es considerado por muchos como el robot humanoide más avanzado hoy en día. Aunque su aspecto no es tan amigable como por ejemplo el de</a:t>
            </a:r>
            <a:r>
              <a:rPr lang="es-ES" sz="1600" b="1" dirty="0">
                <a:solidFill>
                  <a:schemeClr val="tx2"/>
                </a:solidFill>
              </a:rPr>
              <a:t> ASIMO</a:t>
            </a:r>
            <a:r>
              <a:rPr lang="es-ES" sz="1600" dirty="0">
                <a:solidFill>
                  <a:schemeClr val="tx2"/>
                </a:solidFill>
              </a:rPr>
              <a:t>, la movilidad que presenta y el control sobre su cuerpo resultan extraordinarios, llegando hasta el punto de hacer saltos mortales hacia atrás. </a:t>
            </a:r>
          </a:p>
        </p:txBody>
      </p:sp>
      <p:pic>
        <p:nvPicPr>
          <p:cNvPr id="5" name="Imagen 4">
            <a:extLst>
              <a:ext uri="{FF2B5EF4-FFF2-40B4-BE49-F238E27FC236}">
                <a16:creationId xmlns:a16="http://schemas.microsoft.com/office/drawing/2014/main" id="{81C9E0A9-3B7C-4F69-76F0-BE8062CCCA35}"/>
              </a:ext>
            </a:extLst>
          </p:cNvPr>
          <p:cNvPicPr>
            <a:picLocks noChangeAspect="1"/>
          </p:cNvPicPr>
          <p:nvPr/>
        </p:nvPicPr>
        <p:blipFill>
          <a:blip r:embed="rId4"/>
          <a:stretch>
            <a:fillRect/>
          </a:stretch>
        </p:blipFill>
        <p:spPr>
          <a:xfrm>
            <a:off x="5710238" y="1249240"/>
            <a:ext cx="2295525" cy="3371850"/>
          </a:xfrm>
          <a:prstGeom prst="rect">
            <a:avLst/>
          </a:prstGeom>
        </p:spPr>
      </p:pic>
    </p:spTree>
    <p:extLst>
      <p:ext uri="{BB962C8B-B14F-4D97-AF65-F5344CB8AC3E}">
        <p14:creationId xmlns:p14="http://schemas.microsoft.com/office/powerpoint/2010/main" val="4290069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Cinemática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107870" y="2571750"/>
            <a:ext cx="5050283"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Introducción </a:t>
            </a:r>
          </a:p>
          <a:p>
            <a:pPr marL="152400" indent="0" algn="just">
              <a:buNone/>
            </a:pPr>
            <a:r>
              <a:rPr lang="es-ES" sz="1600" dirty="0">
                <a:solidFill>
                  <a:schemeClr val="tx2"/>
                </a:solidFill>
              </a:rPr>
              <a:t>Los fenómenos cinemáticos y mecánicos que presentan los seres vivos están directamente relacionados con la disposición espacial y el medio de referencia donde estén ubicados. (Valdivia, C. et al, 2013).</a:t>
            </a:r>
          </a:p>
          <a:p>
            <a:pPr marL="152400" indent="0" algn="just">
              <a:buNone/>
            </a:pPr>
            <a:r>
              <a:rPr lang="es-ES" sz="1600" dirty="0">
                <a:solidFill>
                  <a:schemeClr val="tx2"/>
                </a:solidFill>
              </a:rPr>
              <a:t>Para poder representar adecuadamente la cinemática de un robot, primero se debe </a:t>
            </a:r>
            <a:r>
              <a:rPr lang="es-ES" sz="1600" b="1" dirty="0">
                <a:solidFill>
                  <a:schemeClr val="tx2"/>
                </a:solidFill>
              </a:rPr>
              <a:t>comprender como está relacionado y acoplado cada segmento del cuerpo </a:t>
            </a:r>
            <a:r>
              <a:rPr lang="es-ES" sz="1600" dirty="0">
                <a:solidFill>
                  <a:schemeClr val="tx2"/>
                </a:solidFill>
              </a:rPr>
              <a:t>humano, tal como lo expresa el modelo </a:t>
            </a:r>
            <a:r>
              <a:rPr lang="es-ES" sz="1600" b="1" dirty="0">
                <a:solidFill>
                  <a:schemeClr val="tx2"/>
                </a:solidFill>
              </a:rPr>
              <a:t>matemático de </a:t>
            </a:r>
            <a:r>
              <a:rPr lang="es-ES" sz="1600" b="1" dirty="0" err="1">
                <a:solidFill>
                  <a:schemeClr val="tx2"/>
                </a:solidFill>
              </a:rPr>
              <a:t>Hanavan</a:t>
            </a:r>
            <a:r>
              <a:rPr lang="es-ES" sz="1600" dirty="0">
                <a:solidFill>
                  <a:schemeClr val="tx2"/>
                </a:solidFill>
              </a:rPr>
              <a:t>.</a:t>
            </a:r>
          </a:p>
        </p:txBody>
      </p:sp>
      <p:pic>
        <p:nvPicPr>
          <p:cNvPr id="1026" name="Picture 2" descr="Biomecánica - Esfuerzos Estáticos Coplanares">
            <a:extLst>
              <a:ext uri="{FF2B5EF4-FFF2-40B4-BE49-F238E27FC236}">
                <a16:creationId xmlns:a16="http://schemas.microsoft.com/office/drawing/2014/main" id="{AC569DF5-8E83-01A4-7121-45FDE44AF7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2248" y="1318234"/>
            <a:ext cx="2807390" cy="360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796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Cinemática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433222" y="2179004"/>
            <a:ext cx="7711422"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Introducción </a:t>
            </a:r>
          </a:p>
          <a:p>
            <a:pPr marL="152400" indent="0" algn="just">
              <a:buNone/>
            </a:pPr>
            <a:r>
              <a:rPr lang="es-ES" sz="1600" dirty="0">
                <a:solidFill>
                  <a:schemeClr val="tx2"/>
                </a:solidFill>
              </a:rPr>
              <a:t>En este modelo se representa a una persona por un </a:t>
            </a:r>
            <a:r>
              <a:rPr lang="es-ES" sz="1600" b="1" dirty="0">
                <a:solidFill>
                  <a:schemeClr val="tx2"/>
                </a:solidFill>
              </a:rPr>
              <a:t>conjunto de 15 sólidos geométricos</a:t>
            </a:r>
            <a:r>
              <a:rPr lang="es-ES" sz="1600" dirty="0">
                <a:solidFill>
                  <a:schemeClr val="tx2"/>
                </a:solidFill>
              </a:rPr>
              <a:t>, cada uno representa una parte del cuerpo y se denota su masa, centro de masa y momentos de inercia como se visualiza en la siguiente Figura (</a:t>
            </a:r>
            <a:r>
              <a:rPr lang="es-ES" sz="1600" dirty="0" err="1">
                <a:solidFill>
                  <a:schemeClr val="tx2"/>
                </a:solidFill>
              </a:rPr>
              <a:t>Hanavan</a:t>
            </a:r>
            <a:r>
              <a:rPr lang="es-ES" sz="1600" dirty="0">
                <a:solidFill>
                  <a:schemeClr val="tx2"/>
                </a:solidFill>
              </a:rPr>
              <a:t> </a:t>
            </a:r>
            <a:r>
              <a:rPr lang="es-ES" sz="1600" dirty="0" err="1">
                <a:solidFill>
                  <a:schemeClr val="tx2"/>
                </a:solidFill>
              </a:rPr>
              <a:t>Jr</a:t>
            </a:r>
            <a:r>
              <a:rPr lang="es-ES" sz="1600" dirty="0">
                <a:solidFill>
                  <a:schemeClr val="tx2"/>
                </a:solidFill>
              </a:rPr>
              <a:t>, 1964).</a:t>
            </a:r>
          </a:p>
        </p:txBody>
      </p:sp>
    </p:spTree>
    <p:extLst>
      <p:ext uri="{BB962C8B-B14F-4D97-AF65-F5344CB8AC3E}">
        <p14:creationId xmlns:p14="http://schemas.microsoft.com/office/powerpoint/2010/main" val="836350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Cinemática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309649" y="2542419"/>
            <a:ext cx="4262348"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Introducción </a:t>
            </a:r>
          </a:p>
          <a:p>
            <a:pPr marL="152400" indent="0" algn="just">
              <a:buNone/>
            </a:pPr>
            <a:r>
              <a:rPr lang="es-ES" sz="1600" dirty="0">
                <a:solidFill>
                  <a:schemeClr val="tx2"/>
                </a:solidFill>
              </a:rPr>
              <a:t>Cabeza (1), Torso superior (2), Torso inferior (3), Mano derecha (4), Mano izquierda (5), Brazo derecho (6), Brazo izquierdo (7), Antebrazo derecho (8), Antebrazo izquierdo (9), Parte superior pierna derecha (10), Parte superior pierna izquierda (11), Parte inferior pierna derecha (12), Parte inferior pierna izquierda (13), Pie derecho (14), Pie izquierdo (15).</a:t>
            </a:r>
          </a:p>
        </p:txBody>
      </p:sp>
      <p:pic>
        <p:nvPicPr>
          <p:cNvPr id="3" name="image15.jpeg">
            <a:extLst>
              <a:ext uri="{FF2B5EF4-FFF2-40B4-BE49-F238E27FC236}">
                <a16:creationId xmlns:a16="http://schemas.microsoft.com/office/drawing/2014/main" id="{3ABD4DFA-6F9F-69EB-F9AE-371F34398590}"/>
              </a:ext>
            </a:extLst>
          </p:cNvPr>
          <p:cNvPicPr>
            <a:picLocks noChangeAspect="1"/>
          </p:cNvPicPr>
          <p:nvPr/>
        </p:nvPicPr>
        <p:blipFill>
          <a:blip r:embed="rId4" cstate="print"/>
          <a:stretch>
            <a:fillRect/>
          </a:stretch>
        </p:blipFill>
        <p:spPr>
          <a:xfrm>
            <a:off x="5296518" y="1330827"/>
            <a:ext cx="2487606" cy="3504557"/>
          </a:xfrm>
          <a:prstGeom prst="rect">
            <a:avLst/>
          </a:prstGeom>
        </p:spPr>
      </p:pic>
    </p:spTree>
    <p:extLst>
      <p:ext uri="{BB962C8B-B14F-4D97-AF65-F5344CB8AC3E}">
        <p14:creationId xmlns:p14="http://schemas.microsoft.com/office/powerpoint/2010/main" val="466657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Cinemática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433222" y="2093118"/>
            <a:ext cx="7626874"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Introducción </a:t>
            </a:r>
          </a:p>
          <a:p>
            <a:pPr marL="152400" indent="0" algn="just">
              <a:buNone/>
            </a:pPr>
            <a:r>
              <a:rPr lang="es-ES" sz="1600" dirty="0">
                <a:solidFill>
                  <a:schemeClr val="tx2"/>
                </a:solidFill>
              </a:rPr>
              <a:t>Mediante la utilización de los parámetros antes descritos, es posible construir un </a:t>
            </a:r>
            <a:r>
              <a:rPr lang="es-ES" sz="1600" b="1" dirty="0">
                <a:solidFill>
                  <a:schemeClr val="tx2"/>
                </a:solidFill>
              </a:rPr>
              <a:t>modelo virtual de una persona, </a:t>
            </a:r>
            <a:r>
              <a:rPr lang="es-ES" sz="1600" dirty="0">
                <a:solidFill>
                  <a:schemeClr val="tx2"/>
                </a:solidFill>
              </a:rPr>
              <a:t>permitiendo lograr un análisis de volúmenes de trabajo de cada articulación, así como la interacción en cada una de ellas. (Tibaduiza, M. &amp; Grosso, J., 2009).</a:t>
            </a:r>
          </a:p>
        </p:txBody>
      </p:sp>
    </p:spTree>
    <p:extLst>
      <p:ext uri="{BB962C8B-B14F-4D97-AF65-F5344CB8AC3E}">
        <p14:creationId xmlns:p14="http://schemas.microsoft.com/office/powerpoint/2010/main" val="4143645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Cinemática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460792" y="2332862"/>
            <a:ext cx="7626874"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Definición </a:t>
            </a:r>
          </a:p>
          <a:p>
            <a:pPr marL="152400" indent="0" algn="just">
              <a:buNone/>
            </a:pPr>
            <a:r>
              <a:rPr lang="es-ES" sz="1600" dirty="0">
                <a:solidFill>
                  <a:schemeClr val="tx2"/>
                </a:solidFill>
              </a:rPr>
              <a:t>La cinemática </a:t>
            </a:r>
            <a:r>
              <a:rPr lang="es-ES" sz="1600" b="1" dirty="0">
                <a:solidFill>
                  <a:schemeClr val="tx2"/>
                </a:solidFill>
              </a:rPr>
              <a:t>es el estudio del movimiento sin tomar en cuenta las fuerzas </a:t>
            </a:r>
            <a:r>
              <a:rPr lang="es-ES" sz="1600" dirty="0">
                <a:solidFill>
                  <a:schemeClr val="tx2"/>
                </a:solidFill>
              </a:rPr>
              <a:t>que lo producen, esta estudia la posición, velocidad y aceleración del sistema. (Craig, J., 2006).</a:t>
            </a:r>
          </a:p>
          <a:p>
            <a:pPr marL="152400" indent="0" algn="just">
              <a:buNone/>
            </a:pPr>
            <a:endParaRPr lang="es-ES" sz="1600" dirty="0">
              <a:solidFill>
                <a:schemeClr val="tx2"/>
              </a:solidFill>
            </a:endParaRPr>
          </a:p>
          <a:p>
            <a:pPr marL="152400" indent="0" algn="just">
              <a:buNone/>
            </a:pPr>
            <a:r>
              <a:rPr lang="es-ES" sz="1600" dirty="0">
                <a:solidFill>
                  <a:schemeClr val="tx2"/>
                </a:solidFill>
              </a:rPr>
              <a:t>Para dar solución a un modelo cinemático es necesario plantear una relación geométrica entre los elementos involucrados en el sistema, por lo tanto, </a:t>
            </a:r>
            <a:r>
              <a:rPr lang="es-ES" sz="1600" b="1" dirty="0">
                <a:solidFill>
                  <a:schemeClr val="tx2"/>
                </a:solidFill>
              </a:rPr>
              <a:t>se debe implantar un sistema de coordenadas principal para poder establecer las relaciones con el resto de partes que forman la cadena cinemática</a:t>
            </a:r>
            <a:r>
              <a:rPr lang="es-ES" sz="1600" dirty="0">
                <a:solidFill>
                  <a:schemeClr val="tx2"/>
                </a:solidFill>
              </a:rPr>
              <a:t>. (Valdivia, C. et al, 2013).</a:t>
            </a:r>
          </a:p>
        </p:txBody>
      </p:sp>
    </p:spTree>
    <p:extLst>
      <p:ext uri="{BB962C8B-B14F-4D97-AF65-F5344CB8AC3E}">
        <p14:creationId xmlns:p14="http://schemas.microsoft.com/office/powerpoint/2010/main" val="708296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Cinemática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197997" y="2776927"/>
            <a:ext cx="4573296"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1600" dirty="0">
                <a:solidFill>
                  <a:schemeClr val="tx2"/>
                </a:solidFill>
              </a:rPr>
              <a:t>Para comprender cinemáticamente el funcionamiento del cuerpo humano, se plantea un modelo simplificado equivalente a la pierna de una persona, se puede aplicar el modelo cinemático directo con el fin de </a:t>
            </a:r>
            <a:r>
              <a:rPr lang="es-ES" sz="1600" b="1" dirty="0">
                <a:solidFill>
                  <a:schemeClr val="tx2"/>
                </a:solidFill>
              </a:rPr>
              <a:t>determinar la posición y orientación del extremo final del robot (efector final</a:t>
            </a:r>
            <a:r>
              <a:rPr lang="es-ES" sz="1600" dirty="0">
                <a:solidFill>
                  <a:schemeClr val="tx2"/>
                </a:solidFill>
              </a:rPr>
              <a:t>,) con respecto a un sistema de coordenadas que se toma como referencia (coordenadas de cada uno de las articulaciones), sin importar si éstas son prismáticas o rotacionales.  (Pons, J., 2008).</a:t>
            </a:r>
          </a:p>
        </p:txBody>
      </p:sp>
      <p:pic>
        <p:nvPicPr>
          <p:cNvPr id="2050" name="Picture 2" descr="Estructura cinemática de la pierna y de la patineta | Download Scientific  Diagram">
            <a:extLst>
              <a:ext uri="{FF2B5EF4-FFF2-40B4-BE49-F238E27FC236}">
                <a16:creationId xmlns:a16="http://schemas.microsoft.com/office/drawing/2014/main" id="{E2928F49-76C4-97CC-2609-DD06859FFF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4125" y="1819268"/>
            <a:ext cx="4194471"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97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Cinemática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135247" y="2686028"/>
            <a:ext cx="3176954"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Cinemática Directa</a:t>
            </a:r>
            <a:endParaRPr lang="es-ES" sz="2000" dirty="0">
              <a:solidFill>
                <a:schemeClr val="tx2"/>
              </a:solidFill>
            </a:endParaRPr>
          </a:p>
          <a:p>
            <a:pPr marL="152400" indent="0" algn="just">
              <a:buNone/>
            </a:pPr>
            <a:r>
              <a:rPr lang="es-ES" sz="1600" dirty="0">
                <a:solidFill>
                  <a:schemeClr val="tx2"/>
                </a:solidFill>
              </a:rPr>
              <a:t>Vectores y rotaciones miembro inferior, donde, 𝑞𝑖 es el valor del ángulo entre dos articulaciones y 𝑥𝑖, 𝑦𝑖, 𝑧𝑖 son los ejes coordenados de cada articulación .</a:t>
            </a:r>
          </a:p>
          <a:p>
            <a:pPr marL="152400" indent="0" algn="just">
              <a:buNone/>
            </a:pPr>
            <a:r>
              <a:rPr lang="es-ES" sz="1600" dirty="0">
                <a:solidFill>
                  <a:schemeClr val="tx2"/>
                </a:solidFill>
              </a:rPr>
              <a:t>Fuente: Pons, J. L. (2008). Wearable robots: </a:t>
            </a:r>
            <a:r>
              <a:rPr lang="es-ES" sz="1600" dirty="0" err="1">
                <a:solidFill>
                  <a:schemeClr val="tx2"/>
                </a:solidFill>
              </a:rPr>
              <a:t>biomechatronic</a:t>
            </a:r>
            <a:r>
              <a:rPr lang="es-ES" sz="1600" dirty="0">
                <a:solidFill>
                  <a:schemeClr val="tx2"/>
                </a:solidFill>
              </a:rPr>
              <a:t> </a:t>
            </a:r>
            <a:r>
              <a:rPr lang="es-ES" sz="1600" dirty="0" err="1">
                <a:solidFill>
                  <a:schemeClr val="tx2"/>
                </a:solidFill>
              </a:rPr>
              <a:t>exoskeletons</a:t>
            </a:r>
            <a:r>
              <a:rPr lang="es-ES" sz="1600" dirty="0">
                <a:solidFill>
                  <a:schemeClr val="tx2"/>
                </a:solidFill>
              </a:rPr>
              <a:t>.</a:t>
            </a:r>
          </a:p>
        </p:txBody>
      </p:sp>
      <p:pic>
        <p:nvPicPr>
          <p:cNvPr id="15" name="Imagen 14">
            <a:extLst>
              <a:ext uri="{FF2B5EF4-FFF2-40B4-BE49-F238E27FC236}">
                <a16:creationId xmlns:a16="http://schemas.microsoft.com/office/drawing/2014/main" id="{B58F8F13-9FBA-93E3-3511-B4A6C4B8AB77}"/>
              </a:ext>
            </a:extLst>
          </p:cNvPr>
          <p:cNvPicPr>
            <a:picLocks noChangeAspect="1"/>
          </p:cNvPicPr>
          <p:nvPr/>
        </p:nvPicPr>
        <p:blipFill rotWithShape="1">
          <a:blip r:embed="rId4"/>
          <a:srcRect l="16282" t="19814" r="14744" b="8812"/>
          <a:stretch/>
        </p:blipFill>
        <p:spPr>
          <a:xfrm>
            <a:off x="3337377" y="1455383"/>
            <a:ext cx="5671376" cy="3299519"/>
          </a:xfrm>
          <a:prstGeom prst="rect">
            <a:avLst/>
          </a:prstGeom>
        </p:spPr>
      </p:pic>
    </p:spTree>
    <p:extLst>
      <p:ext uri="{BB962C8B-B14F-4D97-AF65-F5344CB8AC3E}">
        <p14:creationId xmlns:p14="http://schemas.microsoft.com/office/powerpoint/2010/main" val="3969031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Método de Matrices de Transformación Homogénea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283780" y="2567369"/>
            <a:ext cx="3352798"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Transformaciones Homogéneas</a:t>
            </a:r>
            <a:endParaRPr lang="es-ES" sz="2000" dirty="0">
              <a:solidFill>
                <a:schemeClr val="tx2"/>
              </a:solidFill>
            </a:endParaRPr>
          </a:p>
          <a:p>
            <a:pPr marL="152400" indent="0" algn="just">
              <a:buNone/>
            </a:pPr>
            <a:r>
              <a:rPr lang="es-ES" sz="1600" dirty="0">
                <a:solidFill>
                  <a:schemeClr val="tx2"/>
                </a:solidFill>
              </a:rPr>
              <a:t>Las transformaciones homogéneas son usadas para calcular los valores de las coordenadas de un determinado elemento del robot y se utilizan matrices cuadradas. (Guzmán C.,2010)</a:t>
            </a:r>
          </a:p>
        </p:txBody>
      </p:sp>
      <p:pic>
        <p:nvPicPr>
          <p:cNvPr id="4098" name="Picture 2" descr="Matrices de transformación homogéneas con ejemplos (robótica industrial). -  YouTube">
            <a:extLst>
              <a:ext uri="{FF2B5EF4-FFF2-40B4-BE49-F238E27FC236}">
                <a16:creationId xmlns:a16="http://schemas.microsoft.com/office/drawing/2014/main" id="{37AA4E27-63B7-8BE4-6E85-F05EC8A607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990" b="4291"/>
          <a:stretch/>
        </p:blipFill>
        <p:spPr bwMode="auto">
          <a:xfrm>
            <a:off x="3817617" y="2123081"/>
            <a:ext cx="5127090" cy="2587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1367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Método de Matrices de Transformación Homogénea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405659" y="2776927"/>
            <a:ext cx="8332681"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Transformaciones Homogéneas</a:t>
            </a:r>
            <a:endParaRPr lang="es-ES" sz="2000" dirty="0">
              <a:solidFill>
                <a:schemeClr val="tx2"/>
              </a:solidFill>
            </a:endParaRPr>
          </a:p>
          <a:p>
            <a:pPr marL="152400" indent="0" algn="just">
              <a:buNone/>
            </a:pPr>
            <a:r>
              <a:rPr lang="es-ES" sz="1600" dirty="0">
                <a:solidFill>
                  <a:schemeClr val="tx2"/>
                </a:solidFill>
              </a:rPr>
              <a:t>Para la localización espacial del extremo del robot a partir de los valores de sus coordenadas articulares, se escoge las coordenadas cartesianas y ángulos de Euler para representar la posición y orientación del extremo del robot de seis grados de libertad con las relaciones:</a:t>
            </a:r>
          </a:p>
          <a:p>
            <a:pPr marL="152400" indent="0" algn="just">
              <a:buNone/>
            </a:pPr>
            <a:r>
              <a:rPr lang="es-ES" sz="1600" b="1" dirty="0">
                <a:solidFill>
                  <a:schemeClr val="tx2"/>
                </a:solidFill>
              </a:rPr>
              <a:t>𝑥 = 𝑓𝑥(𝑞1, 𝑞2, 𝑞3, 𝑞4, 𝑞5, 𝑞6)	(1.1)</a:t>
            </a:r>
          </a:p>
          <a:p>
            <a:pPr marL="152400" indent="0" algn="just">
              <a:buNone/>
            </a:pPr>
            <a:r>
              <a:rPr lang="es-ES" sz="1600" b="1" dirty="0">
                <a:solidFill>
                  <a:schemeClr val="tx2"/>
                </a:solidFill>
              </a:rPr>
              <a:t>𝑦 = 𝑓𝑦(𝑞1, 𝑞2, 𝑞3, 𝑞4, 𝑞5, 𝑞6)	(1.2)</a:t>
            </a:r>
          </a:p>
          <a:p>
            <a:pPr marL="152400" indent="0" algn="just">
              <a:buNone/>
            </a:pPr>
            <a:r>
              <a:rPr lang="es-ES" sz="1600" b="1" dirty="0">
                <a:solidFill>
                  <a:schemeClr val="tx2"/>
                </a:solidFill>
              </a:rPr>
              <a:t>𝑧 = 𝑓𝑧(𝑞1, 𝑞2, 𝑞3, 𝑞4, 𝑞5, 𝑞6)	(1.3)</a:t>
            </a:r>
          </a:p>
          <a:p>
            <a:pPr marL="152400" indent="0" algn="just">
              <a:buNone/>
            </a:pPr>
            <a:r>
              <a:rPr lang="es-ES" sz="1600" b="1" dirty="0">
                <a:solidFill>
                  <a:schemeClr val="tx2"/>
                </a:solidFill>
              </a:rPr>
              <a:t>𝛼 = 𝑓𝛼(𝑞1, 𝑞2, 𝑞3, 𝑞4, 𝑞5, 𝑞6)	(1.4)</a:t>
            </a:r>
          </a:p>
          <a:p>
            <a:pPr marL="152400" indent="0" algn="just">
              <a:buNone/>
            </a:pPr>
            <a:r>
              <a:rPr lang="es-ES" sz="1600" b="1" dirty="0">
                <a:solidFill>
                  <a:schemeClr val="tx2"/>
                </a:solidFill>
              </a:rPr>
              <a:t>𝛽 = 𝑓𝛽(𝑞1, 𝑞2, 𝑞3, 𝑞4, 𝑞5, 𝑞6)	(1.5)</a:t>
            </a:r>
          </a:p>
          <a:p>
            <a:pPr marL="152400" indent="0" algn="just">
              <a:buNone/>
            </a:pPr>
            <a:r>
              <a:rPr lang="es-ES" sz="1600" b="1" dirty="0">
                <a:solidFill>
                  <a:schemeClr val="tx2"/>
                </a:solidFill>
              </a:rPr>
              <a:t>𝛾 = 𝑓𝛾(𝑞1, 𝑞2, 𝑞3, 𝑞4, 𝑞5, 𝑞6)	(1.6)</a:t>
            </a:r>
          </a:p>
        </p:txBody>
      </p:sp>
    </p:spTree>
    <p:extLst>
      <p:ext uri="{BB962C8B-B14F-4D97-AF65-F5344CB8AC3E}">
        <p14:creationId xmlns:p14="http://schemas.microsoft.com/office/powerpoint/2010/main" val="3058247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4" descr="Análisis del papel de la automatización de procesos industriales hoy y  mañana">
            <a:extLst>
              <a:ext uri="{FF2B5EF4-FFF2-40B4-BE49-F238E27FC236}">
                <a16:creationId xmlns:a16="http://schemas.microsoft.com/office/drawing/2014/main" id="{AC008B2B-6883-2457-17DE-D01F4ACEF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65" y="1264349"/>
            <a:ext cx="3931839" cy="2815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Método de Matrices de Transformación Homogénea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405659" y="2576146"/>
            <a:ext cx="8332681"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Transformaciones Homogéneas</a:t>
            </a:r>
            <a:endParaRPr lang="es-ES" sz="2000" dirty="0">
              <a:solidFill>
                <a:schemeClr val="tx2"/>
              </a:solidFill>
            </a:endParaRPr>
          </a:p>
          <a:p>
            <a:pPr marL="152400" indent="0" algn="just">
              <a:buNone/>
            </a:pPr>
            <a:r>
              <a:rPr lang="es-ES" sz="1600" b="1" dirty="0">
                <a:solidFill>
                  <a:schemeClr val="tx2"/>
                </a:solidFill>
              </a:rPr>
              <a:t>Un robot de “n” grados de libertad está formado por “n” eslabones unidos por “n” articulaciones, </a:t>
            </a:r>
            <a:r>
              <a:rPr lang="es-ES" sz="1600" dirty="0">
                <a:solidFill>
                  <a:schemeClr val="tx2"/>
                </a:solidFill>
              </a:rPr>
              <a:t>de forma que cada par articulación-eslabón constituye un grado de libertad. Las transformaciones homogéneas representan las rotaciones y traslaciones relativas entre los eslabones del robot. (Paul, R., 1981)</a:t>
            </a:r>
          </a:p>
          <a:p>
            <a:pPr marL="152400" indent="0" algn="just">
              <a:buNone/>
            </a:pPr>
            <a:endParaRPr lang="es-ES" sz="1600" dirty="0">
              <a:solidFill>
                <a:schemeClr val="tx2"/>
              </a:solidFill>
            </a:endParaRPr>
          </a:p>
          <a:p>
            <a:pPr marL="152400" indent="0" algn="just">
              <a:buNone/>
            </a:pPr>
            <a:r>
              <a:rPr lang="es-ES" sz="1600" dirty="0">
                <a:solidFill>
                  <a:schemeClr val="tx2"/>
                </a:solidFill>
              </a:rPr>
              <a:t>Normalmente, </a:t>
            </a:r>
            <a:r>
              <a:rPr lang="es-ES" sz="1600" b="1" dirty="0">
                <a:solidFill>
                  <a:schemeClr val="tx2"/>
                </a:solidFill>
              </a:rPr>
              <a:t>la matriz de transformación homogénea</a:t>
            </a:r>
            <a:r>
              <a:rPr lang="es-ES" sz="1600" dirty="0">
                <a:solidFill>
                  <a:schemeClr val="tx2"/>
                </a:solidFill>
              </a:rPr>
              <a:t> representa </a:t>
            </a:r>
            <a:r>
              <a:rPr lang="es-ES" sz="1600" b="1" dirty="0">
                <a:solidFill>
                  <a:schemeClr val="tx2"/>
                </a:solidFill>
              </a:rPr>
              <a:t>la posición y orientación </a:t>
            </a:r>
            <a:r>
              <a:rPr lang="es-ES" sz="1600" dirty="0">
                <a:solidFill>
                  <a:schemeClr val="tx2"/>
                </a:solidFill>
              </a:rPr>
              <a:t>relativa entre los sistemas asociados a dos eslabones consecutivos del robot denominada matriz i−1𝐴𝑖, donde i es el número de la articulación. (Paul, R., 1981).</a:t>
            </a:r>
          </a:p>
        </p:txBody>
      </p:sp>
    </p:spTree>
    <p:extLst>
      <p:ext uri="{BB962C8B-B14F-4D97-AF65-F5344CB8AC3E}">
        <p14:creationId xmlns:p14="http://schemas.microsoft.com/office/powerpoint/2010/main" val="527673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Método de Matrices de Transformación Homogénea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405659" y="2141237"/>
            <a:ext cx="8332681"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Transformaciones Homogéneas</a:t>
            </a:r>
            <a:endParaRPr lang="es-ES" sz="2000" dirty="0">
              <a:solidFill>
                <a:schemeClr val="tx2"/>
              </a:solidFill>
            </a:endParaRPr>
          </a:p>
          <a:p>
            <a:pPr marL="152400" indent="0" algn="just">
              <a:buNone/>
            </a:pPr>
            <a:r>
              <a:rPr lang="es-ES" sz="1600" dirty="0">
                <a:solidFill>
                  <a:schemeClr val="tx2"/>
                </a:solidFill>
              </a:rPr>
              <a:t>Por lo tanto, para un robot de seis grados de libertad, se tiene la posición y orientación del eslabón final y será la matriz de </a:t>
            </a:r>
            <a:r>
              <a:rPr lang="es-ES" sz="1600" b="1" dirty="0">
                <a:solidFill>
                  <a:schemeClr val="tx2"/>
                </a:solidFill>
              </a:rPr>
              <a:t>transformación T:</a:t>
            </a:r>
          </a:p>
          <a:p>
            <a:pPr marL="152400" indent="0" algn="just">
              <a:buNone/>
            </a:pPr>
            <a:endParaRPr lang="es-ES" sz="1600" b="1" dirty="0">
              <a:solidFill>
                <a:schemeClr val="tx2"/>
              </a:solidFill>
            </a:endParaRPr>
          </a:p>
          <a:p>
            <a:pPr marL="152400" indent="0" algn="just">
              <a:buNone/>
            </a:pPr>
            <a:endParaRPr lang="es-ES" sz="1600" b="1" dirty="0">
              <a:solidFill>
                <a:schemeClr val="tx2"/>
              </a:solidFill>
            </a:endParaRPr>
          </a:p>
          <a:p>
            <a:pPr marL="152400" indent="0" algn="just">
              <a:buNone/>
            </a:pPr>
            <a:endParaRPr lang="es-ES" sz="1600" dirty="0">
              <a:solidFill>
                <a:schemeClr val="tx2"/>
              </a:solidFill>
            </a:endParaRPr>
          </a:p>
        </p:txBody>
      </p:sp>
      <p:pic>
        <p:nvPicPr>
          <p:cNvPr id="5" name="Imagen 4">
            <a:extLst>
              <a:ext uri="{FF2B5EF4-FFF2-40B4-BE49-F238E27FC236}">
                <a16:creationId xmlns:a16="http://schemas.microsoft.com/office/drawing/2014/main" id="{3DDCF0E6-BB73-56EF-F521-877D8589D8BF}"/>
              </a:ext>
            </a:extLst>
          </p:cNvPr>
          <p:cNvPicPr>
            <a:picLocks noChangeAspect="1"/>
          </p:cNvPicPr>
          <p:nvPr/>
        </p:nvPicPr>
        <p:blipFill rotWithShape="1">
          <a:blip r:embed="rId4"/>
          <a:srcRect l="21282" t="37562" r="25256" b="46133"/>
          <a:stretch/>
        </p:blipFill>
        <p:spPr>
          <a:xfrm>
            <a:off x="2790091" y="2785786"/>
            <a:ext cx="3563815" cy="611084"/>
          </a:xfrm>
          <a:prstGeom prst="rect">
            <a:avLst/>
          </a:prstGeom>
        </p:spPr>
      </p:pic>
      <p:sp>
        <p:nvSpPr>
          <p:cNvPr id="9" name="Google Shape;1762;p45">
            <a:extLst>
              <a:ext uri="{FF2B5EF4-FFF2-40B4-BE49-F238E27FC236}">
                <a16:creationId xmlns:a16="http://schemas.microsoft.com/office/drawing/2014/main" id="{614DE830-91CC-6867-6D8E-E85A9F2DBD0F}"/>
              </a:ext>
            </a:extLst>
          </p:cNvPr>
          <p:cNvSpPr txBox="1">
            <a:spLocks/>
          </p:cNvSpPr>
          <p:nvPr/>
        </p:nvSpPr>
        <p:spPr>
          <a:xfrm>
            <a:off x="283779" y="3984785"/>
            <a:ext cx="8332681"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1600" dirty="0">
                <a:solidFill>
                  <a:schemeClr val="tx2"/>
                </a:solidFill>
              </a:rPr>
              <a:t>En robótica la forma de simbolizar una matriz homogénea de transformación “T” que relaciona la posición y orientación del extremo del robot, es con el método de </a:t>
            </a:r>
            <a:r>
              <a:rPr lang="es-ES" sz="1600" dirty="0" err="1">
                <a:solidFill>
                  <a:schemeClr val="tx2"/>
                </a:solidFill>
              </a:rPr>
              <a:t>Denavit</a:t>
            </a:r>
            <a:r>
              <a:rPr lang="es-ES" sz="1600" dirty="0">
                <a:solidFill>
                  <a:schemeClr val="tx2"/>
                </a:solidFill>
              </a:rPr>
              <a:t> – Hartenberg, que representa la geometría espacial de los elementos de una cadena cinemática con respecto a un sistema de referencia fijo (Guzmán C.,2010).</a:t>
            </a:r>
            <a:endParaRPr lang="es-ES" sz="1600" b="1" dirty="0">
              <a:solidFill>
                <a:schemeClr val="tx2"/>
              </a:solidFill>
            </a:endParaRPr>
          </a:p>
          <a:p>
            <a:pPr marL="152400" indent="0" algn="just">
              <a:buNone/>
            </a:pPr>
            <a:endParaRPr lang="es-ES" sz="1600" b="1" dirty="0">
              <a:solidFill>
                <a:schemeClr val="tx2"/>
              </a:solidFill>
            </a:endParaRPr>
          </a:p>
          <a:p>
            <a:pPr marL="152400" indent="0" algn="just">
              <a:buNone/>
            </a:pPr>
            <a:endParaRPr lang="es-ES" sz="1600" dirty="0">
              <a:solidFill>
                <a:schemeClr val="tx2"/>
              </a:solidFill>
            </a:endParaRPr>
          </a:p>
        </p:txBody>
      </p:sp>
    </p:spTree>
    <p:extLst>
      <p:ext uri="{BB962C8B-B14F-4D97-AF65-F5344CB8AC3E}">
        <p14:creationId xmlns:p14="http://schemas.microsoft.com/office/powerpoint/2010/main" val="1568761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66025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19407" y="516651"/>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Método de Matrices de Transformación Homogénea</a:t>
            </a:r>
          </a:p>
        </p:txBody>
      </p:sp>
      <p:pic>
        <p:nvPicPr>
          <p:cNvPr id="10" name="Imagen 9">
            <a:extLst>
              <a:ext uri="{FF2B5EF4-FFF2-40B4-BE49-F238E27FC236}">
                <a16:creationId xmlns:a16="http://schemas.microsoft.com/office/drawing/2014/main" id="{F06F201D-2896-DC80-E85A-923EE398C580}"/>
              </a:ext>
            </a:extLst>
          </p:cNvPr>
          <p:cNvPicPr>
            <a:picLocks noChangeAspect="1"/>
          </p:cNvPicPr>
          <p:nvPr/>
        </p:nvPicPr>
        <p:blipFill rotWithShape="1">
          <a:blip r:embed="rId4"/>
          <a:srcRect t="4519" r="57975" b="19564"/>
          <a:stretch/>
        </p:blipFill>
        <p:spPr>
          <a:xfrm>
            <a:off x="4342968" y="1498488"/>
            <a:ext cx="3588842" cy="3645011"/>
          </a:xfrm>
          <a:prstGeom prst="rect">
            <a:avLst/>
          </a:prstGeom>
        </p:spPr>
      </p:pic>
      <p:sp>
        <p:nvSpPr>
          <p:cNvPr id="11" name="Google Shape;1762;p45">
            <a:extLst>
              <a:ext uri="{FF2B5EF4-FFF2-40B4-BE49-F238E27FC236}">
                <a16:creationId xmlns:a16="http://schemas.microsoft.com/office/drawing/2014/main" id="{CF8F3DEB-4FD4-9E31-E2C6-F0D270660D2A}"/>
              </a:ext>
            </a:extLst>
          </p:cNvPr>
          <p:cNvSpPr txBox="1">
            <a:spLocks/>
          </p:cNvSpPr>
          <p:nvPr/>
        </p:nvSpPr>
        <p:spPr>
          <a:xfrm>
            <a:off x="283780" y="2567369"/>
            <a:ext cx="3352798"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Regla mano derecha</a:t>
            </a:r>
            <a:endParaRPr lang="es-ES" sz="1600" dirty="0">
              <a:solidFill>
                <a:schemeClr val="tx2"/>
              </a:solidFill>
            </a:endParaRPr>
          </a:p>
          <a:p>
            <a:pPr marL="152400" indent="0" algn="just">
              <a:buNone/>
            </a:pPr>
            <a:r>
              <a:rPr lang="es-ES" sz="1600" dirty="0">
                <a:solidFill>
                  <a:schemeClr val="tx2"/>
                </a:solidFill>
              </a:rPr>
              <a:t>A través de las matrices de transformaciones homogéneas se adquiere las rotaciones y traslaciones que permiten relacionar el sistema de referencia del elemento “i” con el sistema del elemento i-1. </a:t>
            </a:r>
          </a:p>
        </p:txBody>
      </p:sp>
    </p:spTree>
    <p:extLst>
      <p:ext uri="{BB962C8B-B14F-4D97-AF65-F5344CB8AC3E}">
        <p14:creationId xmlns:p14="http://schemas.microsoft.com/office/powerpoint/2010/main" val="2347431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66025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19407" y="516651"/>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Método de Matrices de Transformación Homogénea</a:t>
            </a:r>
          </a:p>
        </p:txBody>
      </p:sp>
      <p:pic>
        <p:nvPicPr>
          <p:cNvPr id="10" name="Imagen 9">
            <a:extLst>
              <a:ext uri="{FF2B5EF4-FFF2-40B4-BE49-F238E27FC236}">
                <a16:creationId xmlns:a16="http://schemas.microsoft.com/office/drawing/2014/main" id="{F06F201D-2896-DC80-E85A-923EE398C580}"/>
              </a:ext>
            </a:extLst>
          </p:cNvPr>
          <p:cNvPicPr>
            <a:picLocks noChangeAspect="1"/>
          </p:cNvPicPr>
          <p:nvPr/>
        </p:nvPicPr>
        <p:blipFill rotWithShape="1">
          <a:blip r:embed="rId4"/>
          <a:srcRect t="4519" r="57975" b="19564"/>
          <a:stretch/>
        </p:blipFill>
        <p:spPr>
          <a:xfrm>
            <a:off x="4342968" y="1498488"/>
            <a:ext cx="3588842" cy="3645011"/>
          </a:xfrm>
          <a:prstGeom prst="rect">
            <a:avLst/>
          </a:prstGeom>
        </p:spPr>
      </p:pic>
      <p:sp>
        <p:nvSpPr>
          <p:cNvPr id="11" name="Google Shape;1762;p45">
            <a:extLst>
              <a:ext uri="{FF2B5EF4-FFF2-40B4-BE49-F238E27FC236}">
                <a16:creationId xmlns:a16="http://schemas.microsoft.com/office/drawing/2014/main" id="{CF8F3DEB-4FD4-9E31-E2C6-F0D270660D2A}"/>
              </a:ext>
            </a:extLst>
          </p:cNvPr>
          <p:cNvSpPr txBox="1">
            <a:spLocks/>
          </p:cNvSpPr>
          <p:nvPr/>
        </p:nvSpPr>
        <p:spPr>
          <a:xfrm>
            <a:off x="283780" y="2004661"/>
            <a:ext cx="3352798"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Paso 1</a:t>
            </a:r>
            <a:endParaRPr lang="es-ES" sz="1600" dirty="0">
              <a:solidFill>
                <a:schemeClr val="tx2"/>
              </a:solidFill>
            </a:endParaRPr>
          </a:p>
          <a:p>
            <a:pPr marL="152400" indent="0" algn="just">
              <a:buNone/>
            </a:pPr>
            <a:r>
              <a:rPr lang="es-ES" sz="1600" dirty="0">
                <a:solidFill>
                  <a:schemeClr val="tx2"/>
                </a:solidFill>
              </a:rPr>
              <a:t>De la trama </a:t>
            </a:r>
            <a:r>
              <a:rPr lang="es-ES" sz="1600" b="1" dirty="0">
                <a:solidFill>
                  <a:schemeClr val="tx2"/>
                </a:solidFill>
              </a:rPr>
              <a:t>A</a:t>
            </a:r>
            <a:r>
              <a:rPr lang="es-ES" sz="1600" dirty="0">
                <a:solidFill>
                  <a:schemeClr val="tx2"/>
                </a:solidFill>
              </a:rPr>
              <a:t> </a:t>
            </a:r>
            <a:r>
              <a:rPr lang="es-ES" sz="1600" dirty="0" err="1">
                <a:solidFill>
                  <a:schemeClr val="tx2"/>
                </a:solidFill>
              </a:rPr>
              <a:t>a</a:t>
            </a:r>
            <a:r>
              <a:rPr lang="es-ES" sz="1600" dirty="0">
                <a:solidFill>
                  <a:schemeClr val="tx2"/>
                </a:solidFill>
              </a:rPr>
              <a:t> la trama </a:t>
            </a:r>
            <a:r>
              <a:rPr lang="es-ES" sz="1600" b="1" dirty="0">
                <a:solidFill>
                  <a:schemeClr val="tx2"/>
                </a:solidFill>
              </a:rPr>
              <a:t>B</a:t>
            </a:r>
          </a:p>
          <a:p>
            <a:pPr marL="152400" indent="0" algn="just">
              <a:buNone/>
            </a:pPr>
            <a:r>
              <a:rPr lang="es-ES" sz="1600" dirty="0">
                <a:solidFill>
                  <a:schemeClr val="tx2"/>
                </a:solidFill>
              </a:rPr>
              <a:t> </a:t>
            </a:r>
            <a:r>
              <a:rPr lang="es-ES" sz="1600" dirty="0" err="1">
                <a:solidFill>
                  <a:schemeClr val="tx2"/>
                </a:solidFill>
              </a:rPr>
              <a:t>Rz</a:t>
            </a:r>
            <a:r>
              <a:rPr lang="es-ES" sz="1600" dirty="0">
                <a:solidFill>
                  <a:schemeClr val="tx2"/>
                </a:solidFill>
              </a:rPr>
              <a:t>(180), </a:t>
            </a:r>
            <a:r>
              <a:rPr lang="es-ES" sz="1600" dirty="0" err="1">
                <a:solidFill>
                  <a:schemeClr val="tx2"/>
                </a:solidFill>
              </a:rPr>
              <a:t>Tx</a:t>
            </a:r>
            <a:r>
              <a:rPr lang="es-ES" sz="1600" dirty="0">
                <a:solidFill>
                  <a:schemeClr val="tx2"/>
                </a:solidFill>
              </a:rPr>
              <a:t>(3)</a:t>
            </a:r>
          </a:p>
        </p:txBody>
      </p:sp>
    </p:spTree>
    <p:extLst>
      <p:ext uri="{BB962C8B-B14F-4D97-AF65-F5344CB8AC3E}">
        <p14:creationId xmlns:p14="http://schemas.microsoft.com/office/powerpoint/2010/main" val="34538912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66025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19407" y="516651"/>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Método de Matrices de Transformación Homogénea</a:t>
            </a:r>
          </a:p>
        </p:txBody>
      </p:sp>
      <p:sp>
        <p:nvSpPr>
          <p:cNvPr id="11" name="Google Shape;1762;p45">
            <a:extLst>
              <a:ext uri="{FF2B5EF4-FFF2-40B4-BE49-F238E27FC236}">
                <a16:creationId xmlns:a16="http://schemas.microsoft.com/office/drawing/2014/main" id="{CF8F3DEB-4FD4-9E31-E2C6-F0D270660D2A}"/>
              </a:ext>
            </a:extLst>
          </p:cNvPr>
          <p:cNvSpPr txBox="1">
            <a:spLocks/>
          </p:cNvSpPr>
          <p:nvPr/>
        </p:nvSpPr>
        <p:spPr>
          <a:xfrm>
            <a:off x="283780" y="2004661"/>
            <a:ext cx="3352798"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Paso 2</a:t>
            </a:r>
            <a:endParaRPr lang="es-ES" sz="1600" dirty="0">
              <a:solidFill>
                <a:schemeClr val="tx2"/>
              </a:solidFill>
            </a:endParaRPr>
          </a:p>
          <a:p>
            <a:pPr marL="152400" indent="0" algn="just">
              <a:buNone/>
            </a:pPr>
            <a:r>
              <a:rPr lang="es-ES" sz="1600" dirty="0">
                <a:solidFill>
                  <a:schemeClr val="tx2"/>
                </a:solidFill>
              </a:rPr>
              <a:t>De la trama </a:t>
            </a:r>
            <a:r>
              <a:rPr lang="es-ES" sz="1600" b="1" dirty="0">
                <a:solidFill>
                  <a:schemeClr val="tx2"/>
                </a:solidFill>
              </a:rPr>
              <a:t>B</a:t>
            </a:r>
            <a:r>
              <a:rPr lang="es-ES" sz="1600" dirty="0">
                <a:solidFill>
                  <a:schemeClr val="tx2"/>
                </a:solidFill>
              </a:rPr>
              <a:t> a la trama </a:t>
            </a:r>
            <a:r>
              <a:rPr lang="es-ES" sz="1600" b="1" dirty="0">
                <a:solidFill>
                  <a:schemeClr val="tx2"/>
                </a:solidFill>
              </a:rPr>
              <a:t>B’</a:t>
            </a:r>
          </a:p>
          <a:p>
            <a:pPr marL="152400" indent="0" algn="just">
              <a:buNone/>
            </a:pPr>
            <a:r>
              <a:rPr lang="es-ES" sz="1600" dirty="0">
                <a:solidFill>
                  <a:schemeClr val="tx2"/>
                </a:solidFill>
              </a:rPr>
              <a:t> </a:t>
            </a:r>
            <a:r>
              <a:rPr lang="es-ES" sz="1600" dirty="0" err="1">
                <a:solidFill>
                  <a:schemeClr val="tx2"/>
                </a:solidFill>
              </a:rPr>
              <a:t>Ry</a:t>
            </a:r>
            <a:r>
              <a:rPr lang="es-ES" sz="1600" dirty="0">
                <a:solidFill>
                  <a:schemeClr val="tx2"/>
                </a:solidFill>
              </a:rPr>
              <a:t>(90)</a:t>
            </a:r>
          </a:p>
        </p:txBody>
      </p:sp>
      <p:pic>
        <p:nvPicPr>
          <p:cNvPr id="4" name="Imagen 3">
            <a:extLst>
              <a:ext uri="{FF2B5EF4-FFF2-40B4-BE49-F238E27FC236}">
                <a16:creationId xmlns:a16="http://schemas.microsoft.com/office/drawing/2014/main" id="{D3094615-0E7F-AE49-AA03-07FC11468D84}"/>
              </a:ext>
            </a:extLst>
          </p:cNvPr>
          <p:cNvPicPr>
            <a:picLocks noChangeAspect="1"/>
          </p:cNvPicPr>
          <p:nvPr/>
        </p:nvPicPr>
        <p:blipFill rotWithShape="1">
          <a:blip r:embed="rId4"/>
          <a:srcRect t="3396" r="53333" b="29790"/>
          <a:stretch/>
        </p:blipFill>
        <p:spPr>
          <a:xfrm>
            <a:off x="3739662" y="1559992"/>
            <a:ext cx="4267200" cy="3434862"/>
          </a:xfrm>
          <a:prstGeom prst="rect">
            <a:avLst/>
          </a:prstGeom>
        </p:spPr>
      </p:pic>
    </p:spTree>
    <p:extLst>
      <p:ext uri="{BB962C8B-B14F-4D97-AF65-F5344CB8AC3E}">
        <p14:creationId xmlns:p14="http://schemas.microsoft.com/office/powerpoint/2010/main" val="2173543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66025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19407" y="516651"/>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Método de Matrices de Transformación Homogénea</a:t>
            </a:r>
          </a:p>
        </p:txBody>
      </p:sp>
      <p:sp>
        <p:nvSpPr>
          <p:cNvPr id="11" name="Google Shape;1762;p45">
            <a:extLst>
              <a:ext uri="{FF2B5EF4-FFF2-40B4-BE49-F238E27FC236}">
                <a16:creationId xmlns:a16="http://schemas.microsoft.com/office/drawing/2014/main" id="{CF8F3DEB-4FD4-9E31-E2C6-F0D270660D2A}"/>
              </a:ext>
            </a:extLst>
          </p:cNvPr>
          <p:cNvSpPr txBox="1">
            <a:spLocks/>
          </p:cNvSpPr>
          <p:nvPr/>
        </p:nvSpPr>
        <p:spPr>
          <a:xfrm>
            <a:off x="283780" y="2004661"/>
            <a:ext cx="3352798"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Paso 2</a:t>
            </a:r>
            <a:endParaRPr lang="es-ES" sz="1600" dirty="0">
              <a:solidFill>
                <a:schemeClr val="tx2"/>
              </a:solidFill>
            </a:endParaRPr>
          </a:p>
          <a:p>
            <a:pPr marL="152400" indent="0" algn="just">
              <a:buNone/>
            </a:pPr>
            <a:r>
              <a:rPr lang="es-ES" sz="1600" dirty="0">
                <a:solidFill>
                  <a:schemeClr val="tx2"/>
                </a:solidFill>
              </a:rPr>
              <a:t>De la trama </a:t>
            </a:r>
            <a:r>
              <a:rPr lang="es-ES" sz="1600" b="1" dirty="0">
                <a:solidFill>
                  <a:schemeClr val="tx2"/>
                </a:solidFill>
              </a:rPr>
              <a:t>B</a:t>
            </a:r>
            <a:r>
              <a:rPr lang="es-ES" sz="1600" dirty="0">
                <a:solidFill>
                  <a:schemeClr val="tx2"/>
                </a:solidFill>
              </a:rPr>
              <a:t> a la trama </a:t>
            </a:r>
            <a:r>
              <a:rPr lang="es-ES" sz="1600" b="1" dirty="0">
                <a:solidFill>
                  <a:schemeClr val="tx2"/>
                </a:solidFill>
              </a:rPr>
              <a:t>B’</a:t>
            </a:r>
          </a:p>
          <a:p>
            <a:pPr marL="152400" indent="0" algn="just">
              <a:buNone/>
            </a:pPr>
            <a:r>
              <a:rPr lang="es-ES" sz="1600" dirty="0">
                <a:solidFill>
                  <a:schemeClr val="tx2"/>
                </a:solidFill>
              </a:rPr>
              <a:t> </a:t>
            </a:r>
            <a:r>
              <a:rPr lang="es-ES" sz="1600" dirty="0" err="1">
                <a:solidFill>
                  <a:schemeClr val="tx2"/>
                </a:solidFill>
              </a:rPr>
              <a:t>Ry</a:t>
            </a:r>
            <a:r>
              <a:rPr lang="es-ES" sz="1600" dirty="0">
                <a:solidFill>
                  <a:schemeClr val="tx2"/>
                </a:solidFill>
              </a:rPr>
              <a:t>(90)</a:t>
            </a:r>
          </a:p>
        </p:txBody>
      </p:sp>
      <p:pic>
        <p:nvPicPr>
          <p:cNvPr id="5" name="Imagen 4">
            <a:extLst>
              <a:ext uri="{FF2B5EF4-FFF2-40B4-BE49-F238E27FC236}">
                <a16:creationId xmlns:a16="http://schemas.microsoft.com/office/drawing/2014/main" id="{788BC376-FC6F-4AF6-C3D3-FC0706C326DC}"/>
              </a:ext>
            </a:extLst>
          </p:cNvPr>
          <p:cNvPicPr>
            <a:picLocks noChangeAspect="1"/>
          </p:cNvPicPr>
          <p:nvPr/>
        </p:nvPicPr>
        <p:blipFill rotWithShape="1">
          <a:blip r:embed="rId4"/>
          <a:srcRect l="3194" t="4308" r="55513" b="23406"/>
          <a:stretch/>
        </p:blipFill>
        <p:spPr>
          <a:xfrm>
            <a:off x="4261394" y="1550851"/>
            <a:ext cx="3522213" cy="3466626"/>
          </a:xfrm>
          <a:prstGeom prst="rect">
            <a:avLst/>
          </a:prstGeom>
        </p:spPr>
      </p:pic>
    </p:spTree>
    <p:extLst>
      <p:ext uri="{BB962C8B-B14F-4D97-AF65-F5344CB8AC3E}">
        <p14:creationId xmlns:p14="http://schemas.microsoft.com/office/powerpoint/2010/main" val="3646578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66025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19407" y="516651"/>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Método de Matrices de Transformación Homogénea</a:t>
            </a:r>
          </a:p>
        </p:txBody>
      </p:sp>
      <p:sp>
        <p:nvSpPr>
          <p:cNvPr id="11" name="Google Shape;1762;p45">
            <a:extLst>
              <a:ext uri="{FF2B5EF4-FFF2-40B4-BE49-F238E27FC236}">
                <a16:creationId xmlns:a16="http://schemas.microsoft.com/office/drawing/2014/main" id="{CF8F3DEB-4FD4-9E31-E2C6-F0D270660D2A}"/>
              </a:ext>
            </a:extLst>
          </p:cNvPr>
          <p:cNvSpPr txBox="1">
            <a:spLocks/>
          </p:cNvSpPr>
          <p:nvPr/>
        </p:nvSpPr>
        <p:spPr>
          <a:xfrm>
            <a:off x="283780" y="2004661"/>
            <a:ext cx="3352798"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Paso 3</a:t>
            </a:r>
            <a:endParaRPr lang="es-ES" sz="1600" dirty="0">
              <a:solidFill>
                <a:schemeClr val="tx2"/>
              </a:solidFill>
            </a:endParaRPr>
          </a:p>
          <a:p>
            <a:pPr marL="152400" indent="0" algn="just">
              <a:buNone/>
            </a:pPr>
            <a:r>
              <a:rPr lang="es-ES" sz="1600" dirty="0">
                <a:solidFill>
                  <a:schemeClr val="tx2"/>
                </a:solidFill>
              </a:rPr>
              <a:t>De la trama </a:t>
            </a:r>
            <a:r>
              <a:rPr lang="es-ES" sz="1600" b="1" dirty="0">
                <a:solidFill>
                  <a:schemeClr val="tx2"/>
                </a:solidFill>
              </a:rPr>
              <a:t>B’</a:t>
            </a:r>
            <a:r>
              <a:rPr lang="es-ES" sz="1600" dirty="0">
                <a:solidFill>
                  <a:schemeClr val="tx2"/>
                </a:solidFill>
              </a:rPr>
              <a:t> a la trama </a:t>
            </a:r>
            <a:r>
              <a:rPr lang="es-ES" sz="1600" b="1" dirty="0">
                <a:solidFill>
                  <a:schemeClr val="tx2"/>
                </a:solidFill>
              </a:rPr>
              <a:t>C</a:t>
            </a:r>
          </a:p>
          <a:p>
            <a:pPr marL="152400" indent="0" algn="just">
              <a:buNone/>
            </a:pPr>
            <a:r>
              <a:rPr lang="es-ES" sz="1600" dirty="0">
                <a:solidFill>
                  <a:schemeClr val="tx2"/>
                </a:solidFill>
              </a:rPr>
              <a:t> </a:t>
            </a:r>
            <a:r>
              <a:rPr lang="es-ES" sz="1600" dirty="0" err="1">
                <a:solidFill>
                  <a:schemeClr val="tx2"/>
                </a:solidFill>
              </a:rPr>
              <a:t>Rx</a:t>
            </a:r>
            <a:r>
              <a:rPr lang="es-ES" sz="1600" dirty="0">
                <a:solidFill>
                  <a:schemeClr val="tx2"/>
                </a:solidFill>
              </a:rPr>
              <a:t>(150), </a:t>
            </a:r>
            <a:r>
              <a:rPr lang="es-ES" sz="1600" dirty="0" err="1">
                <a:solidFill>
                  <a:schemeClr val="tx2"/>
                </a:solidFill>
              </a:rPr>
              <a:t>Tx</a:t>
            </a:r>
            <a:r>
              <a:rPr lang="es-ES" sz="1600" dirty="0">
                <a:solidFill>
                  <a:schemeClr val="tx2"/>
                </a:solidFill>
              </a:rPr>
              <a:t>(-2)</a:t>
            </a:r>
          </a:p>
        </p:txBody>
      </p:sp>
      <p:pic>
        <p:nvPicPr>
          <p:cNvPr id="10" name="Imagen 9">
            <a:extLst>
              <a:ext uri="{FF2B5EF4-FFF2-40B4-BE49-F238E27FC236}">
                <a16:creationId xmlns:a16="http://schemas.microsoft.com/office/drawing/2014/main" id="{BB43DE92-01A6-9B5C-554F-58DC177F7048}"/>
              </a:ext>
            </a:extLst>
          </p:cNvPr>
          <p:cNvPicPr>
            <a:picLocks noChangeAspect="1"/>
          </p:cNvPicPr>
          <p:nvPr/>
        </p:nvPicPr>
        <p:blipFill rotWithShape="1">
          <a:blip r:embed="rId4"/>
          <a:srcRect l="3195" t="5969" r="55256" b="24090"/>
          <a:stretch/>
        </p:blipFill>
        <p:spPr>
          <a:xfrm>
            <a:off x="4133426" y="1547831"/>
            <a:ext cx="3603805" cy="3410695"/>
          </a:xfrm>
          <a:prstGeom prst="rect">
            <a:avLst/>
          </a:prstGeom>
        </p:spPr>
      </p:pic>
    </p:spTree>
    <p:extLst>
      <p:ext uri="{BB962C8B-B14F-4D97-AF65-F5344CB8AC3E}">
        <p14:creationId xmlns:p14="http://schemas.microsoft.com/office/powerpoint/2010/main" val="543247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66025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19407" y="516651"/>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Método de Matrices de Transformación Homogénea</a:t>
            </a:r>
          </a:p>
        </p:txBody>
      </p:sp>
      <p:sp>
        <p:nvSpPr>
          <p:cNvPr id="11" name="Google Shape;1762;p45">
            <a:extLst>
              <a:ext uri="{FF2B5EF4-FFF2-40B4-BE49-F238E27FC236}">
                <a16:creationId xmlns:a16="http://schemas.microsoft.com/office/drawing/2014/main" id="{CF8F3DEB-4FD4-9E31-E2C6-F0D270660D2A}"/>
              </a:ext>
            </a:extLst>
          </p:cNvPr>
          <p:cNvSpPr txBox="1">
            <a:spLocks/>
          </p:cNvSpPr>
          <p:nvPr/>
        </p:nvSpPr>
        <p:spPr>
          <a:xfrm>
            <a:off x="283780" y="2841959"/>
            <a:ext cx="3352798"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Matrices homogéneas</a:t>
            </a:r>
            <a:endParaRPr lang="es-ES" sz="1600" dirty="0">
              <a:solidFill>
                <a:schemeClr val="tx2"/>
              </a:solidFill>
            </a:endParaRPr>
          </a:p>
          <a:p>
            <a:pPr marL="152400" indent="0" algn="just">
              <a:buNone/>
            </a:pPr>
            <a:r>
              <a:rPr lang="es-ES" sz="1600" b="1" dirty="0">
                <a:solidFill>
                  <a:schemeClr val="tx2"/>
                </a:solidFill>
              </a:rPr>
              <a:t>H1=  </a:t>
            </a:r>
            <a:r>
              <a:rPr lang="es-ES" sz="1600" b="1" dirty="0" err="1">
                <a:solidFill>
                  <a:schemeClr val="tx2"/>
                </a:solidFill>
              </a:rPr>
              <a:t>Rz</a:t>
            </a:r>
            <a:r>
              <a:rPr lang="es-ES" sz="1600" b="1" dirty="0">
                <a:solidFill>
                  <a:schemeClr val="tx2"/>
                </a:solidFill>
              </a:rPr>
              <a:t>(180), </a:t>
            </a:r>
            <a:r>
              <a:rPr lang="es-ES" sz="1600" b="1" dirty="0" err="1">
                <a:solidFill>
                  <a:schemeClr val="tx2"/>
                </a:solidFill>
              </a:rPr>
              <a:t>Tx</a:t>
            </a:r>
            <a:r>
              <a:rPr lang="es-ES" sz="1600" b="1" dirty="0">
                <a:solidFill>
                  <a:schemeClr val="tx2"/>
                </a:solidFill>
              </a:rPr>
              <a:t>(3)</a:t>
            </a:r>
          </a:p>
          <a:p>
            <a:pPr marL="152400" indent="0" algn="just">
              <a:buNone/>
            </a:pPr>
            <a:r>
              <a:rPr lang="es-ES" sz="1600" b="1" dirty="0">
                <a:solidFill>
                  <a:schemeClr val="tx2"/>
                </a:solidFill>
              </a:rPr>
              <a:t>H2=  </a:t>
            </a:r>
            <a:r>
              <a:rPr lang="es-ES" sz="1600" b="1" dirty="0" err="1">
                <a:solidFill>
                  <a:schemeClr val="tx2"/>
                </a:solidFill>
              </a:rPr>
              <a:t>Ry</a:t>
            </a:r>
            <a:r>
              <a:rPr lang="es-ES" sz="1600" b="1" dirty="0">
                <a:solidFill>
                  <a:schemeClr val="tx2"/>
                </a:solidFill>
              </a:rPr>
              <a:t>(90)</a:t>
            </a:r>
          </a:p>
          <a:p>
            <a:pPr marL="152400" indent="0" algn="just">
              <a:buNone/>
            </a:pPr>
            <a:r>
              <a:rPr lang="es-ES" sz="1600" b="1" dirty="0">
                <a:solidFill>
                  <a:schemeClr val="tx2"/>
                </a:solidFill>
              </a:rPr>
              <a:t>H3= </a:t>
            </a:r>
            <a:r>
              <a:rPr lang="es-ES" sz="1600" b="1" dirty="0" err="1">
                <a:solidFill>
                  <a:schemeClr val="tx2"/>
                </a:solidFill>
              </a:rPr>
              <a:t>Rx</a:t>
            </a:r>
            <a:r>
              <a:rPr lang="es-ES" sz="1600" b="1" dirty="0">
                <a:solidFill>
                  <a:schemeClr val="tx2"/>
                </a:solidFill>
              </a:rPr>
              <a:t>(150), </a:t>
            </a:r>
            <a:r>
              <a:rPr lang="es-ES" sz="1600" b="1" dirty="0" err="1">
                <a:solidFill>
                  <a:schemeClr val="tx2"/>
                </a:solidFill>
              </a:rPr>
              <a:t>Tx</a:t>
            </a:r>
            <a:r>
              <a:rPr lang="es-ES" sz="1600" b="1" dirty="0">
                <a:solidFill>
                  <a:schemeClr val="tx2"/>
                </a:solidFill>
              </a:rPr>
              <a:t>(-2)</a:t>
            </a:r>
          </a:p>
          <a:p>
            <a:pPr marL="152400" indent="0" algn="just">
              <a:buNone/>
            </a:pPr>
            <a:endParaRPr lang="es-ES" sz="1600" b="1" dirty="0">
              <a:solidFill>
                <a:schemeClr val="tx2"/>
              </a:solidFill>
            </a:endParaRPr>
          </a:p>
          <a:p>
            <a:pPr marL="152400" indent="0" algn="just">
              <a:buNone/>
            </a:pPr>
            <a:r>
              <a:rPr lang="es-ES" sz="1600" b="1" dirty="0">
                <a:solidFill>
                  <a:schemeClr val="tx2"/>
                </a:solidFill>
              </a:rPr>
              <a:t>Matriz de Transformación T</a:t>
            </a:r>
          </a:p>
          <a:p>
            <a:pPr marL="152400" indent="0" algn="just">
              <a:buNone/>
            </a:pPr>
            <a:r>
              <a:rPr lang="es-ES" sz="1600" b="1" dirty="0">
                <a:solidFill>
                  <a:schemeClr val="tx2"/>
                </a:solidFill>
              </a:rPr>
              <a:t>T= H1*H2*H3</a:t>
            </a:r>
          </a:p>
          <a:p>
            <a:pPr marL="152400" indent="0" algn="just">
              <a:buNone/>
            </a:pPr>
            <a:endParaRPr lang="es-ES" sz="1600" b="1" dirty="0">
              <a:solidFill>
                <a:schemeClr val="tx2"/>
              </a:solidFill>
            </a:endParaRPr>
          </a:p>
        </p:txBody>
      </p:sp>
      <p:pic>
        <p:nvPicPr>
          <p:cNvPr id="10" name="Imagen 9">
            <a:extLst>
              <a:ext uri="{FF2B5EF4-FFF2-40B4-BE49-F238E27FC236}">
                <a16:creationId xmlns:a16="http://schemas.microsoft.com/office/drawing/2014/main" id="{BB43DE92-01A6-9B5C-554F-58DC177F7048}"/>
              </a:ext>
            </a:extLst>
          </p:cNvPr>
          <p:cNvPicPr>
            <a:picLocks noChangeAspect="1"/>
          </p:cNvPicPr>
          <p:nvPr/>
        </p:nvPicPr>
        <p:blipFill rotWithShape="1">
          <a:blip r:embed="rId4"/>
          <a:srcRect l="3195" t="5969" r="55256" b="24090"/>
          <a:stretch/>
        </p:blipFill>
        <p:spPr>
          <a:xfrm>
            <a:off x="4133426" y="1547831"/>
            <a:ext cx="3603805" cy="3410695"/>
          </a:xfrm>
          <a:prstGeom prst="rect">
            <a:avLst/>
          </a:prstGeom>
        </p:spPr>
      </p:pic>
    </p:spTree>
    <p:extLst>
      <p:ext uri="{BB962C8B-B14F-4D97-AF65-F5344CB8AC3E}">
        <p14:creationId xmlns:p14="http://schemas.microsoft.com/office/powerpoint/2010/main" val="328409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Cinemática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107870" y="1406739"/>
            <a:ext cx="4815757"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Ingresar</a:t>
            </a:r>
          </a:p>
          <a:p>
            <a:pPr marL="152400" indent="0" algn="just">
              <a:buNone/>
            </a:pPr>
            <a:r>
              <a:rPr lang="es-ES" sz="1600" dirty="0">
                <a:solidFill>
                  <a:schemeClr val="tx2"/>
                </a:solidFill>
              </a:rPr>
              <a:t>https://petercorke.com/toolboxes/robotics-toolbox/</a:t>
            </a:r>
          </a:p>
        </p:txBody>
      </p:sp>
      <p:pic>
        <p:nvPicPr>
          <p:cNvPr id="9" name="Imagen 8">
            <a:extLst>
              <a:ext uri="{FF2B5EF4-FFF2-40B4-BE49-F238E27FC236}">
                <a16:creationId xmlns:a16="http://schemas.microsoft.com/office/drawing/2014/main" id="{C96E4065-C48A-438E-EDA8-0EEDFC6C2B3F}"/>
              </a:ext>
            </a:extLst>
          </p:cNvPr>
          <p:cNvPicPr>
            <a:picLocks noChangeAspect="1"/>
          </p:cNvPicPr>
          <p:nvPr/>
        </p:nvPicPr>
        <p:blipFill rotWithShape="1">
          <a:blip r:embed="rId4"/>
          <a:srcRect t="9122" r="8333" b="12086"/>
          <a:stretch/>
        </p:blipFill>
        <p:spPr>
          <a:xfrm>
            <a:off x="2164121" y="2428586"/>
            <a:ext cx="4815757" cy="2327257"/>
          </a:xfrm>
          <a:prstGeom prst="rect">
            <a:avLst/>
          </a:prstGeom>
        </p:spPr>
      </p:pic>
    </p:spTree>
    <p:extLst>
      <p:ext uri="{BB962C8B-B14F-4D97-AF65-F5344CB8AC3E}">
        <p14:creationId xmlns:p14="http://schemas.microsoft.com/office/powerpoint/2010/main" val="10190285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-Robótica Humanoide </a:t>
            </a:r>
          </a:p>
          <a:p>
            <a:pPr marL="146050" lvl="0" indent="0">
              <a:buSzPts val="1300"/>
            </a:pPr>
            <a:r>
              <a:rPr lang="es-ES" dirty="0"/>
              <a:t> -Análisis de Cinemática diferencial</a:t>
            </a:r>
          </a:p>
          <a:p>
            <a:pPr marL="146050" lvl="0" indent="0">
              <a:buSzPts val="1300"/>
            </a:pPr>
            <a:r>
              <a:rPr lang="es-ES" dirty="0"/>
              <a:t> </a:t>
            </a:r>
          </a:p>
          <a:p>
            <a:pPr marL="146050" lvl="0" indent="0">
              <a:buSzPts val="1300"/>
            </a:pPr>
            <a:endParaRPr dirty="0"/>
          </a:p>
        </p:txBody>
      </p:sp>
      <p:sp>
        <p:nvSpPr>
          <p:cNvPr id="176" name="Google Shape;176;p30"/>
          <p:cNvSpPr txBox="1">
            <a:spLocks noGrp="1"/>
          </p:cNvSpPr>
          <p:nvPr>
            <p:ph type="title" idx="2"/>
          </p:nvPr>
        </p:nvSpPr>
        <p:spPr>
          <a:xfrm>
            <a:off x="4849170" y="1001125"/>
            <a:ext cx="2184676"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14</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810998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828800"/>
            <a:ext cx="0" cy="18288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256213" y="1911729"/>
            <a:ext cx="3527821" cy="2274300"/>
          </a:xfrm>
          <a:prstGeom prst="rect">
            <a:avLst/>
          </a:prstGeom>
        </p:spPr>
        <p:txBody>
          <a:bodyPr spcFirstLastPara="1" wrap="square" lIns="91425" tIns="91425" rIns="91425" bIns="91425" anchor="ctr" anchorCtr="0">
            <a:noAutofit/>
          </a:bodyPr>
          <a:lstStyle/>
          <a:p>
            <a:pPr algn="l"/>
            <a:r>
              <a:rPr lang="es-ES" dirty="0"/>
              <a:t>     </a:t>
            </a:r>
          </a:p>
          <a:p>
            <a:pPr algn="just"/>
            <a:r>
              <a:rPr lang="es-ES" dirty="0"/>
              <a:t>     </a:t>
            </a:r>
            <a:r>
              <a:rPr lang="es-ES" b="1" dirty="0"/>
              <a:t>“La robótica móvil puede definirse como sistemas robóticos que pueden desplazarse en distintos entornos y que cuenta con distintas capacidades que les permiten ejecutar tareas complejas, ya sea de forma autónoma o controlados por un operador humano..”   </a:t>
            </a:r>
          </a:p>
          <a:p>
            <a:pPr algn="l"/>
            <a:r>
              <a:rPr lang="es-ES" dirty="0"/>
              <a:t>       </a:t>
            </a:r>
          </a:p>
          <a:p>
            <a:pPr algn="l"/>
            <a:r>
              <a:rPr lang="es-ES" dirty="0"/>
              <a:t>                                          –</a:t>
            </a:r>
            <a:r>
              <a:rPr lang="es-ES" dirty="0" err="1"/>
              <a:t>Katsuhiko</a:t>
            </a:r>
            <a:r>
              <a:rPr lang="es-ES" dirty="0"/>
              <a:t> Ogata</a:t>
            </a:r>
          </a:p>
          <a:p>
            <a:pPr algn="l"/>
            <a:br>
              <a:rPr lang="es-ES" dirty="0"/>
            </a:br>
            <a:endParaRPr dirty="0"/>
          </a:p>
        </p:txBody>
      </p:sp>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Cinco tendencias esenciales que impulsan el crecimiento de la robótica móvil">
            <a:extLst>
              <a:ext uri="{FF2B5EF4-FFF2-40B4-BE49-F238E27FC236}">
                <a16:creationId xmlns:a16="http://schemas.microsoft.com/office/drawing/2014/main" id="{DFE48314-CCC1-71E9-5268-FDB10F877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706" y="1567133"/>
            <a:ext cx="3985292" cy="24266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Cinemática directa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283779" y="2243534"/>
            <a:ext cx="4573296"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1600" dirty="0">
                <a:solidFill>
                  <a:schemeClr val="tx2"/>
                </a:solidFill>
              </a:rPr>
              <a:t>Existen varios métodos para resolver la cinemática directa:</a:t>
            </a:r>
          </a:p>
          <a:p>
            <a:pPr marL="152400" indent="0" algn="just">
              <a:buNone/>
            </a:pPr>
            <a:r>
              <a:rPr lang="es-ES" sz="1600" b="1" dirty="0">
                <a:solidFill>
                  <a:schemeClr val="tx2"/>
                </a:solidFill>
              </a:rPr>
              <a:t>•Matrices de transformación homogénea.</a:t>
            </a:r>
          </a:p>
          <a:p>
            <a:pPr marL="152400" indent="0" algn="just">
              <a:buNone/>
            </a:pPr>
            <a:r>
              <a:rPr lang="es-ES" sz="1600" b="1" dirty="0">
                <a:solidFill>
                  <a:schemeClr val="tx2"/>
                </a:solidFill>
              </a:rPr>
              <a:t>•</a:t>
            </a:r>
            <a:r>
              <a:rPr lang="es-ES" sz="1600" b="1" dirty="0" err="1">
                <a:solidFill>
                  <a:schemeClr val="tx2"/>
                </a:solidFill>
              </a:rPr>
              <a:t>Denavit</a:t>
            </a:r>
            <a:r>
              <a:rPr lang="es-ES" sz="1600" b="1" dirty="0">
                <a:solidFill>
                  <a:schemeClr val="tx2"/>
                </a:solidFill>
              </a:rPr>
              <a:t> – Hartenberg.</a:t>
            </a:r>
          </a:p>
          <a:p>
            <a:pPr marL="152400" indent="0" algn="just">
              <a:buNone/>
            </a:pPr>
            <a:r>
              <a:rPr lang="es-ES" sz="1600" b="1" dirty="0">
                <a:solidFill>
                  <a:schemeClr val="tx2"/>
                </a:solidFill>
              </a:rPr>
              <a:t>•</a:t>
            </a:r>
            <a:r>
              <a:rPr lang="es-ES" sz="1600" b="1" dirty="0" err="1">
                <a:solidFill>
                  <a:schemeClr val="tx2"/>
                </a:solidFill>
              </a:rPr>
              <a:t>Cuaternios</a:t>
            </a:r>
            <a:r>
              <a:rPr lang="es-ES" sz="1600" b="1" dirty="0">
                <a:solidFill>
                  <a:schemeClr val="tx2"/>
                </a:solidFill>
              </a:rPr>
              <a:t>.</a:t>
            </a:r>
          </a:p>
        </p:txBody>
      </p:sp>
    </p:spTree>
    <p:extLst>
      <p:ext uri="{BB962C8B-B14F-4D97-AF65-F5344CB8AC3E}">
        <p14:creationId xmlns:p14="http://schemas.microsoft.com/office/powerpoint/2010/main" val="2633945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Cinemática Directa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283780" y="2567369"/>
            <a:ext cx="3352798" cy="32821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Transformaciones Homogéneas</a:t>
            </a:r>
            <a:endParaRPr lang="es-ES" sz="2000" dirty="0">
              <a:solidFill>
                <a:schemeClr val="tx2"/>
              </a:solidFill>
            </a:endParaRPr>
          </a:p>
          <a:p>
            <a:pPr marL="152400" indent="0" algn="just">
              <a:buNone/>
            </a:pPr>
            <a:r>
              <a:rPr lang="es-ES" sz="1600" dirty="0">
                <a:solidFill>
                  <a:schemeClr val="tx2"/>
                </a:solidFill>
              </a:rPr>
              <a:t>Las transformaciones homogéneas son usadas para calcular los valores de las coordenadas de un determinado elemento del robot y se utilizan matrices cuadradas. (Guzmán C.,2010)</a:t>
            </a:r>
          </a:p>
        </p:txBody>
      </p:sp>
      <p:pic>
        <p:nvPicPr>
          <p:cNvPr id="4098" name="Picture 2" descr="Matrices de transformación homogéneas con ejemplos (robótica industrial). -  YouTube">
            <a:extLst>
              <a:ext uri="{FF2B5EF4-FFF2-40B4-BE49-F238E27FC236}">
                <a16:creationId xmlns:a16="http://schemas.microsoft.com/office/drawing/2014/main" id="{37AA4E27-63B7-8BE4-6E85-F05EC8A607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5990" b="4291"/>
          <a:stretch/>
        </p:blipFill>
        <p:spPr bwMode="auto">
          <a:xfrm>
            <a:off x="3817617" y="2123081"/>
            <a:ext cx="5127090" cy="2587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30944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Cinemática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chemeClr val="bg1">
                    <a:lumMod val="60000"/>
                    <a:lumOff val="40000"/>
                  </a:schemeClr>
                </a:solidFill>
                <a:latin typeface="Rajdhani"/>
                <a:ea typeface="Rajdhani"/>
                <a:cs typeface="Rajdhani"/>
                <a:sym typeface="Rajdhani"/>
              </a:rPr>
              <a:t>Cinemática 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6" name="Google Shape;1603;p42"/>
          <p:cNvSpPr txBox="1"/>
          <p:nvPr/>
        </p:nvSpPr>
        <p:spPr>
          <a:xfrm>
            <a:off x="373910" y="1462764"/>
            <a:ext cx="4080859" cy="88185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Desarrollo</a:t>
            </a:r>
          </a:p>
          <a:p>
            <a:pPr algn="just"/>
            <a:r>
              <a:rPr lang="es-ES" sz="1600" dirty="0">
                <a:solidFill>
                  <a:schemeClr val="accent4"/>
                </a:solidFill>
                <a:latin typeface="Fira Sans Condensed Light" panose="020B0604020202020204" charset="0"/>
                <a:cs typeface="Times New Roman" panose="02020603050405020304" pitchFamily="18" charset="0"/>
              </a:rPr>
              <a:t>Partimos de la cinemática directa </a:t>
            </a: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3" name="Imagen 2">
            <a:extLst>
              <a:ext uri="{FF2B5EF4-FFF2-40B4-BE49-F238E27FC236}">
                <a16:creationId xmlns:a16="http://schemas.microsoft.com/office/drawing/2014/main" id="{2EDA4A9F-B6BF-ACA2-C173-981DD1960454}"/>
              </a:ext>
            </a:extLst>
          </p:cNvPr>
          <p:cNvPicPr>
            <a:picLocks noChangeAspect="1"/>
          </p:cNvPicPr>
          <p:nvPr/>
        </p:nvPicPr>
        <p:blipFill rotWithShape="1">
          <a:blip r:embed="rId4"/>
          <a:srcRect l="17028" b="5992"/>
          <a:stretch/>
        </p:blipFill>
        <p:spPr>
          <a:xfrm>
            <a:off x="5079760" y="2167535"/>
            <a:ext cx="2540240" cy="2498225"/>
          </a:xfrm>
          <a:prstGeom prst="rect">
            <a:avLst/>
          </a:prstGeom>
        </p:spPr>
      </p:pic>
      <p:sp>
        <p:nvSpPr>
          <p:cNvPr id="4" name="Elipse 3">
            <a:extLst>
              <a:ext uri="{FF2B5EF4-FFF2-40B4-BE49-F238E27FC236}">
                <a16:creationId xmlns:a16="http://schemas.microsoft.com/office/drawing/2014/main" id="{F13B329B-0142-1E8D-D44A-01BC7C65F637}"/>
              </a:ext>
            </a:extLst>
          </p:cNvPr>
          <p:cNvSpPr/>
          <p:nvPr/>
        </p:nvSpPr>
        <p:spPr>
          <a:xfrm>
            <a:off x="5467236" y="2275988"/>
            <a:ext cx="480645" cy="10797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Elipse 4">
            <a:extLst>
              <a:ext uri="{FF2B5EF4-FFF2-40B4-BE49-F238E27FC236}">
                <a16:creationId xmlns:a16="http://schemas.microsoft.com/office/drawing/2014/main" id="{EC3B468D-0F7C-929C-65B1-505BDE0FDC81}"/>
              </a:ext>
            </a:extLst>
          </p:cNvPr>
          <p:cNvSpPr/>
          <p:nvPr/>
        </p:nvSpPr>
        <p:spPr>
          <a:xfrm>
            <a:off x="5467235" y="3416647"/>
            <a:ext cx="480645" cy="11951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cxnSp>
        <p:nvCxnSpPr>
          <p:cNvPr id="7" name="Conector recto de flecha 6">
            <a:extLst>
              <a:ext uri="{FF2B5EF4-FFF2-40B4-BE49-F238E27FC236}">
                <a16:creationId xmlns:a16="http://schemas.microsoft.com/office/drawing/2014/main" id="{82855D68-9454-8275-4D22-42BCD973F3A1}"/>
              </a:ext>
            </a:extLst>
          </p:cNvPr>
          <p:cNvCxnSpPr/>
          <p:nvPr/>
        </p:nvCxnSpPr>
        <p:spPr>
          <a:xfrm flipH="1">
            <a:off x="4176468" y="2868490"/>
            <a:ext cx="1184031" cy="0"/>
          </a:xfrm>
          <a:prstGeom prst="straightConnector1">
            <a:avLst/>
          </a:prstGeom>
          <a:ln w="34925">
            <a:solidFill>
              <a:srgbClr val="FF0000"/>
            </a:solidFill>
            <a:tailEnd type="triangle"/>
          </a:ln>
          <a:effectLst>
            <a:outerShdw dir="5400000" algn="ctr" rotWithShape="0">
              <a:srgbClr val="FF0000"/>
            </a:outerShdw>
          </a:effectLst>
        </p:spPr>
        <p:style>
          <a:lnRef idx="1">
            <a:schemeClr val="accent1"/>
          </a:lnRef>
          <a:fillRef idx="0">
            <a:schemeClr val="accent1"/>
          </a:fillRef>
          <a:effectRef idx="0">
            <a:schemeClr val="accent1"/>
          </a:effectRef>
          <a:fontRef idx="minor">
            <a:schemeClr val="tx1"/>
          </a:fontRef>
        </p:style>
      </p:cxnSp>
      <p:sp>
        <p:nvSpPr>
          <p:cNvPr id="8" name="Google Shape;1603;p42">
            <a:extLst>
              <a:ext uri="{FF2B5EF4-FFF2-40B4-BE49-F238E27FC236}">
                <a16:creationId xmlns:a16="http://schemas.microsoft.com/office/drawing/2014/main" id="{E7DF0208-361D-EC49-78C3-B3D15D0CEC95}"/>
              </a:ext>
            </a:extLst>
          </p:cNvPr>
          <p:cNvSpPr txBox="1"/>
          <p:nvPr/>
        </p:nvSpPr>
        <p:spPr>
          <a:xfrm>
            <a:off x="2100254" y="2571750"/>
            <a:ext cx="2076214" cy="640015"/>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Vector de Translación</a:t>
            </a:r>
            <a:endParaRPr lang="es-ES" sz="1600" dirty="0">
              <a:solidFill>
                <a:schemeClr val="accent4"/>
              </a:solidFill>
              <a:latin typeface="Fira Sans Condensed Light" panose="020B0604020202020204" charset="0"/>
              <a:cs typeface="Times New Roman" panose="02020603050405020304" pitchFamily="18" charset="0"/>
            </a:endParaRPr>
          </a:p>
        </p:txBody>
      </p:sp>
      <p:cxnSp>
        <p:nvCxnSpPr>
          <p:cNvPr id="9" name="Conector recto de flecha 8">
            <a:extLst>
              <a:ext uri="{FF2B5EF4-FFF2-40B4-BE49-F238E27FC236}">
                <a16:creationId xmlns:a16="http://schemas.microsoft.com/office/drawing/2014/main" id="{EE74E610-671F-EEC2-018A-02D09B216F33}"/>
              </a:ext>
            </a:extLst>
          </p:cNvPr>
          <p:cNvCxnSpPr/>
          <p:nvPr/>
        </p:nvCxnSpPr>
        <p:spPr>
          <a:xfrm flipH="1">
            <a:off x="4176468" y="4039324"/>
            <a:ext cx="1184031" cy="0"/>
          </a:xfrm>
          <a:prstGeom prst="straightConnector1">
            <a:avLst/>
          </a:prstGeom>
          <a:ln w="34925">
            <a:solidFill>
              <a:srgbClr val="FF0000"/>
            </a:solidFill>
            <a:tailEnd type="triangle"/>
          </a:ln>
          <a:effectLst>
            <a:outerShdw dir="5400000" algn="ctr" rotWithShape="0">
              <a:srgbClr val="FF0000"/>
            </a:outerShdw>
          </a:effectLst>
        </p:spPr>
        <p:style>
          <a:lnRef idx="1">
            <a:schemeClr val="accent1"/>
          </a:lnRef>
          <a:fillRef idx="0">
            <a:schemeClr val="accent1"/>
          </a:fillRef>
          <a:effectRef idx="0">
            <a:schemeClr val="accent1"/>
          </a:effectRef>
          <a:fontRef idx="minor">
            <a:schemeClr val="tx1"/>
          </a:fontRef>
        </p:style>
      </p:cxnSp>
      <p:sp>
        <p:nvSpPr>
          <p:cNvPr id="10" name="Google Shape;1603;p42">
            <a:extLst>
              <a:ext uri="{FF2B5EF4-FFF2-40B4-BE49-F238E27FC236}">
                <a16:creationId xmlns:a16="http://schemas.microsoft.com/office/drawing/2014/main" id="{62DA3B12-EC52-C7CC-9760-0C3058B29F43}"/>
              </a:ext>
            </a:extLst>
          </p:cNvPr>
          <p:cNvSpPr txBox="1"/>
          <p:nvPr/>
        </p:nvSpPr>
        <p:spPr>
          <a:xfrm>
            <a:off x="2100254" y="3747267"/>
            <a:ext cx="2076214" cy="640015"/>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Vector de orientación</a:t>
            </a:r>
            <a:endParaRPr lang="es-ES" sz="1600" dirty="0">
              <a:solidFill>
                <a:schemeClr val="accent4"/>
              </a:solidFill>
              <a:latin typeface="Fira Sans Condensed Light" panose="020B0604020202020204" charset="0"/>
              <a:cs typeface="Times New Roman" panose="02020603050405020304" pitchFamily="18" charset="0"/>
            </a:endParaRPr>
          </a:p>
        </p:txBody>
      </p:sp>
    </p:spTree>
    <p:extLst>
      <p:ext uri="{BB962C8B-B14F-4D97-AF65-F5344CB8AC3E}">
        <p14:creationId xmlns:p14="http://schemas.microsoft.com/office/powerpoint/2010/main" val="20275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18" name="Imagen 17">
            <a:extLst>
              <a:ext uri="{FF2B5EF4-FFF2-40B4-BE49-F238E27FC236}">
                <a16:creationId xmlns:a16="http://schemas.microsoft.com/office/drawing/2014/main" id="{7DE92806-3122-6665-2AEB-405DC4755D9D}"/>
              </a:ext>
            </a:extLst>
          </p:cNvPr>
          <p:cNvPicPr>
            <a:picLocks noChangeAspect="1"/>
          </p:cNvPicPr>
          <p:nvPr/>
        </p:nvPicPr>
        <p:blipFill>
          <a:blip r:embed="rId3"/>
          <a:stretch>
            <a:fillRect/>
          </a:stretch>
        </p:blipFill>
        <p:spPr>
          <a:xfrm>
            <a:off x="5540798" y="2084312"/>
            <a:ext cx="3152775" cy="1524000"/>
          </a:xfrm>
          <a:prstGeom prst="rect">
            <a:avLst/>
          </a:prstGeom>
        </p:spPr>
      </p:pic>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Cinemática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chemeClr val="bg1">
                    <a:lumMod val="60000"/>
                    <a:lumOff val="40000"/>
                  </a:schemeClr>
                </a:solidFill>
                <a:latin typeface="Rajdhani"/>
                <a:ea typeface="Rajdhani"/>
                <a:cs typeface="Rajdhani"/>
                <a:sym typeface="Rajdhani"/>
              </a:rPr>
              <a:t>Cinemática 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6" name="Google Shape;1603;p42"/>
          <p:cNvSpPr txBox="1"/>
          <p:nvPr/>
        </p:nvSpPr>
        <p:spPr>
          <a:xfrm>
            <a:off x="373910" y="1462764"/>
            <a:ext cx="8031536" cy="90529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Diferenciación</a:t>
            </a:r>
          </a:p>
          <a:p>
            <a:pPr algn="just"/>
            <a:r>
              <a:rPr lang="es-ES" sz="1600" dirty="0">
                <a:solidFill>
                  <a:schemeClr val="accent4"/>
                </a:solidFill>
                <a:latin typeface="Fira Sans Condensed Light" panose="020B0604020202020204" charset="0"/>
                <a:cs typeface="Times New Roman" panose="02020603050405020304" pitchFamily="18" charset="0"/>
              </a:rPr>
              <a:t>La cinemática diferencial directa es la </a:t>
            </a:r>
            <a:r>
              <a:rPr lang="es-ES" sz="1600" b="1" dirty="0">
                <a:solidFill>
                  <a:schemeClr val="accent4"/>
                </a:solidFill>
                <a:latin typeface="Fira Sans Condensed Light" panose="020B0604020202020204" charset="0"/>
                <a:cs typeface="Times New Roman" panose="02020603050405020304" pitchFamily="18" charset="0"/>
              </a:rPr>
              <a:t>derivada</a:t>
            </a:r>
            <a:r>
              <a:rPr lang="es-ES" sz="1600" dirty="0">
                <a:solidFill>
                  <a:schemeClr val="accent4"/>
                </a:solidFill>
                <a:latin typeface="Fira Sans Condensed Light" panose="020B0604020202020204" charset="0"/>
                <a:cs typeface="Times New Roman" panose="02020603050405020304" pitchFamily="18" charset="0"/>
              </a:rPr>
              <a:t> con respecto al tiempo de la cinemática directa</a:t>
            </a: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4" name="Elipse 3">
            <a:extLst>
              <a:ext uri="{FF2B5EF4-FFF2-40B4-BE49-F238E27FC236}">
                <a16:creationId xmlns:a16="http://schemas.microsoft.com/office/drawing/2014/main" id="{F13B329B-0142-1E8D-D44A-01BC7C65F637}"/>
              </a:ext>
            </a:extLst>
          </p:cNvPr>
          <p:cNvSpPr/>
          <p:nvPr/>
        </p:nvSpPr>
        <p:spPr>
          <a:xfrm>
            <a:off x="5467236" y="2275987"/>
            <a:ext cx="576376" cy="114065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cxnSp>
        <p:nvCxnSpPr>
          <p:cNvPr id="7" name="Conector recto de flecha 6">
            <a:extLst>
              <a:ext uri="{FF2B5EF4-FFF2-40B4-BE49-F238E27FC236}">
                <a16:creationId xmlns:a16="http://schemas.microsoft.com/office/drawing/2014/main" id="{82855D68-9454-8275-4D22-42BCD973F3A1}"/>
              </a:ext>
            </a:extLst>
          </p:cNvPr>
          <p:cNvCxnSpPr/>
          <p:nvPr/>
        </p:nvCxnSpPr>
        <p:spPr>
          <a:xfrm flipH="1">
            <a:off x="4176468" y="2868490"/>
            <a:ext cx="1184031" cy="0"/>
          </a:xfrm>
          <a:prstGeom prst="straightConnector1">
            <a:avLst/>
          </a:prstGeom>
          <a:ln w="34925">
            <a:solidFill>
              <a:srgbClr val="FF0000"/>
            </a:solidFill>
            <a:tailEnd type="triangle"/>
          </a:ln>
          <a:effectLst>
            <a:outerShdw dir="5400000" algn="ctr" rotWithShape="0">
              <a:srgbClr val="FF0000"/>
            </a:outerShdw>
          </a:effectLst>
        </p:spPr>
        <p:style>
          <a:lnRef idx="1">
            <a:schemeClr val="accent1"/>
          </a:lnRef>
          <a:fillRef idx="0">
            <a:schemeClr val="accent1"/>
          </a:fillRef>
          <a:effectRef idx="0">
            <a:schemeClr val="accent1"/>
          </a:effectRef>
          <a:fontRef idx="minor">
            <a:schemeClr val="tx1"/>
          </a:fontRef>
        </p:style>
      </p:cxnSp>
      <p:sp>
        <p:nvSpPr>
          <p:cNvPr id="8" name="Google Shape;1603;p42">
            <a:extLst>
              <a:ext uri="{FF2B5EF4-FFF2-40B4-BE49-F238E27FC236}">
                <a16:creationId xmlns:a16="http://schemas.microsoft.com/office/drawing/2014/main" id="{E7DF0208-361D-EC49-78C3-B3D15D0CEC95}"/>
              </a:ext>
            </a:extLst>
          </p:cNvPr>
          <p:cNvSpPr txBox="1"/>
          <p:nvPr/>
        </p:nvSpPr>
        <p:spPr>
          <a:xfrm>
            <a:off x="2100254" y="2571750"/>
            <a:ext cx="2076214" cy="640015"/>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Vector de velocidad lineal</a:t>
            </a:r>
            <a:endParaRPr lang="es-ES" sz="1600" dirty="0">
              <a:solidFill>
                <a:schemeClr val="accent4"/>
              </a:solidFill>
              <a:latin typeface="Fira Sans Condensed Light" panose="020B0604020202020204" charset="0"/>
              <a:cs typeface="Times New Roman" panose="02020603050405020304" pitchFamily="18" charset="0"/>
            </a:endParaRPr>
          </a:p>
        </p:txBody>
      </p:sp>
      <p:cxnSp>
        <p:nvCxnSpPr>
          <p:cNvPr id="9" name="Conector recto de flecha 8">
            <a:extLst>
              <a:ext uri="{FF2B5EF4-FFF2-40B4-BE49-F238E27FC236}">
                <a16:creationId xmlns:a16="http://schemas.microsoft.com/office/drawing/2014/main" id="{EE74E610-671F-EEC2-018A-02D09B216F33}"/>
              </a:ext>
            </a:extLst>
          </p:cNvPr>
          <p:cNvCxnSpPr>
            <a:cxnSpLocks/>
          </p:cNvCxnSpPr>
          <p:nvPr/>
        </p:nvCxnSpPr>
        <p:spPr>
          <a:xfrm flipH="1">
            <a:off x="4176468" y="3608312"/>
            <a:ext cx="1578956" cy="431012"/>
          </a:xfrm>
          <a:prstGeom prst="straightConnector1">
            <a:avLst/>
          </a:prstGeom>
          <a:ln w="34925">
            <a:solidFill>
              <a:srgbClr val="FF0000"/>
            </a:solidFill>
            <a:tailEnd type="triangle"/>
          </a:ln>
          <a:effectLst>
            <a:outerShdw dir="5400000" algn="ctr" rotWithShape="0">
              <a:srgbClr val="FF0000"/>
            </a:outerShdw>
          </a:effectLst>
        </p:spPr>
        <p:style>
          <a:lnRef idx="1">
            <a:schemeClr val="accent1"/>
          </a:lnRef>
          <a:fillRef idx="0">
            <a:schemeClr val="accent1"/>
          </a:fillRef>
          <a:effectRef idx="0">
            <a:schemeClr val="accent1"/>
          </a:effectRef>
          <a:fontRef idx="minor">
            <a:schemeClr val="tx1"/>
          </a:fontRef>
        </p:style>
      </p:cxnSp>
      <p:sp>
        <p:nvSpPr>
          <p:cNvPr id="10" name="Google Shape;1603;p42">
            <a:extLst>
              <a:ext uri="{FF2B5EF4-FFF2-40B4-BE49-F238E27FC236}">
                <a16:creationId xmlns:a16="http://schemas.microsoft.com/office/drawing/2014/main" id="{62DA3B12-EC52-C7CC-9760-0C3058B29F43}"/>
              </a:ext>
            </a:extLst>
          </p:cNvPr>
          <p:cNvSpPr txBox="1"/>
          <p:nvPr/>
        </p:nvSpPr>
        <p:spPr>
          <a:xfrm>
            <a:off x="2100254" y="3747267"/>
            <a:ext cx="2076214" cy="640015"/>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Vector de velocidad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ángular</a:t>
            </a:r>
            <a:endParaRPr lang="es-ES" sz="1600" dirty="0">
              <a:solidFill>
                <a:schemeClr val="accent4"/>
              </a:solidFill>
              <a:latin typeface="Fira Sans Condensed Light" panose="020B0604020202020204" charset="0"/>
              <a:cs typeface="Times New Roman" panose="02020603050405020304" pitchFamily="18" charset="0"/>
            </a:endParaRPr>
          </a:p>
        </p:txBody>
      </p:sp>
      <p:pic>
        <p:nvPicPr>
          <p:cNvPr id="6" name="Imagen 5">
            <a:extLst>
              <a:ext uri="{FF2B5EF4-FFF2-40B4-BE49-F238E27FC236}">
                <a16:creationId xmlns:a16="http://schemas.microsoft.com/office/drawing/2014/main" id="{91A637C3-4E29-F096-EAF4-AFC1A598AFE2}"/>
              </a:ext>
            </a:extLst>
          </p:cNvPr>
          <p:cNvPicPr>
            <a:picLocks noChangeAspect="1"/>
          </p:cNvPicPr>
          <p:nvPr/>
        </p:nvPicPr>
        <p:blipFill rotWithShape="1">
          <a:blip r:embed="rId5"/>
          <a:srcRect l="5946"/>
          <a:stretch/>
        </p:blipFill>
        <p:spPr>
          <a:xfrm>
            <a:off x="783081" y="2902062"/>
            <a:ext cx="740919" cy="1029169"/>
          </a:xfrm>
          <a:prstGeom prst="rect">
            <a:avLst/>
          </a:prstGeom>
        </p:spPr>
      </p:pic>
      <p:cxnSp>
        <p:nvCxnSpPr>
          <p:cNvPr id="11" name="Conector recto de flecha 10">
            <a:extLst>
              <a:ext uri="{FF2B5EF4-FFF2-40B4-BE49-F238E27FC236}">
                <a16:creationId xmlns:a16="http://schemas.microsoft.com/office/drawing/2014/main" id="{4E2FA949-2CC0-966F-722D-DB20E65700F6}"/>
              </a:ext>
            </a:extLst>
          </p:cNvPr>
          <p:cNvCxnSpPr>
            <a:cxnSpLocks/>
            <a:stCxn id="8" idx="1"/>
          </p:cNvCxnSpPr>
          <p:nvPr/>
        </p:nvCxnSpPr>
        <p:spPr>
          <a:xfrm flipH="1">
            <a:off x="1339482" y="2891758"/>
            <a:ext cx="760772" cy="304620"/>
          </a:xfrm>
          <a:prstGeom prst="straightConnector1">
            <a:avLst/>
          </a:prstGeom>
          <a:ln w="34925">
            <a:solidFill>
              <a:srgbClr val="FF0000"/>
            </a:solidFill>
            <a:tailEnd type="triangle"/>
          </a:ln>
          <a:effectLst>
            <a:outerShdw dir="5400000" algn="ctr" rotWithShape="0">
              <a:srgbClr val="FF0000"/>
            </a:outerShdw>
          </a:effectLst>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F9206157-8613-79E8-C15A-139AB2B63FD5}"/>
              </a:ext>
            </a:extLst>
          </p:cNvPr>
          <p:cNvCxnSpPr>
            <a:cxnSpLocks/>
          </p:cNvCxnSpPr>
          <p:nvPr/>
        </p:nvCxnSpPr>
        <p:spPr>
          <a:xfrm flipH="1" flipV="1">
            <a:off x="1339482" y="3671878"/>
            <a:ext cx="760772" cy="403089"/>
          </a:xfrm>
          <a:prstGeom prst="straightConnector1">
            <a:avLst/>
          </a:prstGeom>
          <a:ln w="34925">
            <a:solidFill>
              <a:srgbClr val="FF0000"/>
            </a:solidFill>
            <a:tailEnd type="triangle"/>
          </a:ln>
          <a:effectLst>
            <a:outerShdw dir="5400000" algn="ctr" rotWithShape="0">
              <a:srgbClr val="FF0000"/>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605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 name="Imagen 2">
            <a:extLst>
              <a:ext uri="{FF2B5EF4-FFF2-40B4-BE49-F238E27FC236}">
                <a16:creationId xmlns:a16="http://schemas.microsoft.com/office/drawing/2014/main" id="{4CCD223A-A8AB-527F-FE97-F3F32A22D871}"/>
              </a:ext>
            </a:extLst>
          </p:cNvPr>
          <p:cNvPicPr>
            <a:picLocks noChangeAspect="1"/>
          </p:cNvPicPr>
          <p:nvPr/>
        </p:nvPicPr>
        <p:blipFill>
          <a:blip r:embed="rId3">
            <a:lum bright="-40000" contrast="70000"/>
          </a:blip>
          <a:stretch>
            <a:fillRect/>
          </a:stretch>
        </p:blipFill>
        <p:spPr>
          <a:xfrm>
            <a:off x="2656655" y="2923550"/>
            <a:ext cx="4599160" cy="1222218"/>
          </a:xfrm>
          <a:prstGeom prst="rect">
            <a:avLst/>
          </a:prstGeom>
        </p:spPr>
      </p:pic>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Cinemática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chemeClr val="bg1">
                    <a:lumMod val="60000"/>
                    <a:lumOff val="40000"/>
                  </a:schemeClr>
                </a:solidFill>
                <a:latin typeface="Rajdhani"/>
                <a:ea typeface="Rajdhani"/>
                <a:cs typeface="Rajdhani"/>
                <a:sym typeface="Rajdhani"/>
              </a:rPr>
              <a:t>Cinemática 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6" name="Google Shape;1603;p42"/>
          <p:cNvSpPr txBox="1"/>
          <p:nvPr/>
        </p:nvSpPr>
        <p:spPr>
          <a:xfrm>
            <a:off x="373910" y="1427921"/>
            <a:ext cx="8031536" cy="90529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Diferenciación</a:t>
            </a:r>
          </a:p>
          <a:p>
            <a:pPr algn="just"/>
            <a:r>
              <a:rPr lang="es-ES" sz="1600" dirty="0">
                <a:solidFill>
                  <a:schemeClr val="accent4"/>
                </a:solidFill>
                <a:latin typeface="Fira Sans Condensed Light" panose="020B0604020202020204" charset="0"/>
                <a:cs typeface="Times New Roman" panose="02020603050405020304" pitchFamily="18" charset="0"/>
              </a:rPr>
              <a:t>El Jacobiano establece la relación entre las velocidades articulares y la velocidad linear y angular en el extremo o efector final del robot, expresadas en el sistema inercial del robot.</a:t>
            </a: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8" name="Google Shape;1603;p42">
            <a:extLst>
              <a:ext uri="{FF2B5EF4-FFF2-40B4-BE49-F238E27FC236}">
                <a16:creationId xmlns:a16="http://schemas.microsoft.com/office/drawing/2014/main" id="{E7DF0208-361D-EC49-78C3-B3D15D0CEC95}"/>
              </a:ext>
            </a:extLst>
          </p:cNvPr>
          <p:cNvSpPr txBox="1"/>
          <p:nvPr/>
        </p:nvSpPr>
        <p:spPr>
          <a:xfrm>
            <a:off x="5922079" y="4381248"/>
            <a:ext cx="1120169" cy="640015"/>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Jacobiano</a:t>
            </a:r>
            <a:endParaRPr lang="es-ES" sz="1600" dirty="0">
              <a:solidFill>
                <a:schemeClr val="accent4"/>
              </a:solidFill>
              <a:latin typeface="Fira Sans Condensed Light" panose="020B0604020202020204" charset="0"/>
              <a:cs typeface="Times New Roman" panose="02020603050405020304" pitchFamily="18" charset="0"/>
            </a:endParaRPr>
          </a:p>
        </p:txBody>
      </p:sp>
      <p:cxnSp>
        <p:nvCxnSpPr>
          <p:cNvPr id="11" name="Conector recto de flecha 10">
            <a:extLst>
              <a:ext uri="{FF2B5EF4-FFF2-40B4-BE49-F238E27FC236}">
                <a16:creationId xmlns:a16="http://schemas.microsoft.com/office/drawing/2014/main" id="{4E2FA949-2CC0-966F-722D-DB20E65700F6}"/>
              </a:ext>
            </a:extLst>
          </p:cNvPr>
          <p:cNvCxnSpPr>
            <a:cxnSpLocks/>
          </p:cNvCxnSpPr>
          <p:nvPr/>
        </p:nvCxnSpPr>
        <p:spPr>
          <a:xfrm>
            <a:off x="5905807" y="3884399"/>
            <a:ext cx="366039" cy="706571"/>
          </a:xfrm>
          <a:prstGeom prst="straightConnector1">
            <a:avLst/>
          </a:prstGeom>
          <a:ln w="34925">
            <a:solidFill>
              <a:srgbClr val="FF0000"/>
            </a:solidFill>
            <a:tailEnd type="triangle"/>
          </a:ln>
          <a:effectLst>
            <a:outerShdw dir="5400000" algn="ctr" rotWithShape="0">
              <a:srgbClr val="FF0000"/>
            </a:outerShdw>
          </a:effectLst>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F9206157-8613-79E8-C15A-139AB2B63FD5}"/>
              </a:ext>
            </a:extLst>
          </p:cNvPr>
          <p:cNvCxnSpPr>
            <a:cxnSpLocks/>
          </p:cNvCxnSpPr>
          <p:nvPr/>
        </p:nvCxnSpPr>
        <p:spPr>
          <a:xfrm flipH="1" flipV="1">
            <a:off x="4856405" y="2606724"/>
            <a:ext cx="760772" cy="403089"/>
          </a:xfrm>
          <a:prstGeom prst="straightConnector1">
            <a:avLst/>
          </a:prstGeom>
          <a:ln w="34925">
            <a:solidFill>
              <a:srgbClr val="FF0000"/>
            </a:solidFill>
            <a:tailEnd type="triangle"/>
          </a:ln>
          <a:effectLst>
            <a:outerShdw dir="5400000" algn="ctr" rotWithShape="0">
              <a:srgbClr val="FF0000"/>
            </a:outerShdw>
          </a:effectLst>
        </p:spPr>
        <p:style>
          <a:lnRef idx="1">
            <a:schemeClr val="accent1"/>
          </a:lnRef>
          <a:fillRef idx="0">
            <a:schemeClr val="accent1"/>
          </a:fillRef>
          <a:effectRef idx="0">
            <a:schemeClr val="accent1"/>
          </a:effectRef>
          <a:fontRef idx="minor">
            <a:schemeClr val="tx1"/>
          </a:fontRef>
        </p:style>
      </p:cxnSp>
      <p:sp>
        <p:nvSpPr>
          <p:cNvPr id="12" name="Google Shape;1603;p42">
            <a:extLst>
              <a:ext uri="{FF2B5EF4-FFF2-40B4-BE49-F238E27FC236}">
                <a16:creationId xmlns:a16="http://schemas.microsoft.com/office/drawing/2014/main" id="{E4816F3E-3144-9BB2-5846-F916431AA50B}"/>
              </a:ext>
            </a:extLst>
          </p:cNvPr>
          <p:cNvSpPr txBox="1"/>
          <p:nvPr/>
        </p:nvSpPr>
        <p:spPr>
          <a:xfrm>
            <a:off x="3352799" y="2279357"/>
            <a:ext cx="1570123" cy="640015"/>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velocidad lineal</a:t>
            </a:r>
            <a:endParaRPr lang="es-ES" sz="1600" dirty="0">
              <a:solidFill>
                <a:schemeClr val="accent4"/>
              </a:solidFill>
              <a:latin typeface="Fira Sans Condensed Light" panose="020B0604020202020204" charset="0"/>
              <a:cs typeface="Times New Roman" panose="02020603050405020304" pitchFamily="18" charset="0"/>
            </a:endParaRPr>
          </a:p>
        </p:txBody>
      </p:sp>
      <p:cxnSp>
        <p:nvCxnSpPr>
          <p:cNvPr id="15" name="Conector recto de flecha 14">
            <a:extLst>
              <a:ext uri="{FF2B5EF4-FFF2-40B4-BE49-F238E27FC236}">
                <a16:creationId xmlns:a16="http://schemas.microsoft.com/office/drawing/2014/main" id="{A2663A7E-1E02-C746-DC8C-A71A4E8A69D6}"/>
              </a:ext>
            </a:extLst>
          </p:cNvPr>
          <p:cNvCxnSpPr>
            <a:cxnSpLocks/>
          </p:cNvCxnSpPr>
          <p:nvPr/>
        </p:nvCxnSpPr>
        <p:spPr>
          <a:xfrm flipH="1">
            <a:off x="4243754" y="3454686"/>
            <a:ext cx="1416891" cy="926562"/>
          </a:xfrm>
          <a:prstGeom prst="straightConnector1">
            <a:avLst/>
          </a:prstGeom>
          <a:ln w="34925">
            <a:solidFill>
              <a:srgbClr val="FF0000"/>
            </a:solidFill>
            <a:tailEnd type="triangle"/>
          </a:ln>
          <a:effectLst>
            <a:outerShdw dir="5400000" algn="ctr" rotWithShape="0">
              <a:srgbClr val="FF0000"/>
            </a:outerShdw>
          </a:effectLst>
        </p:spPr>
        <p:style>
          <a:lnRef idx="1">
            <a:schemeClr val="accent1"/>
          </a:lnRef>
          <a:fillRef idx="0">
            <a:schemeClr val="accent1"/>
          </a:fillRef>
          <a:effectRef idx="0">
            <a:schemeClr val="accent1"/>
          </a:effectRef>
          <a:fontRef idx="minor">
            <a:schemeClr val="tx1"/>
          </a:fontRef>
        </p:style>
      </p:cxnSp>
      <p:sp>
        <p:nvSpPr>
          <p:cNvPr id="20" name="Google Shape;1603;p42">
            <a:extLst>
              <a:ext uri="{FF2B5EF4-FFF2-40B4-BE49-F238E27FC236}">
                <a16:creationId xmlns:a16="http://schemas.microsoft.com/office/drawing/2014/main" id="{4F21A087-2343-CB63-0EEC-8FA467437397}"/>
              </a:ext>
            </a:extLst>
          </p:cNvPr>
          <p:cNvSpPr txBox="1"/>
          <p:nvPr/>
        </p:nvSpPr>
        <p:spPr>
          <a:xfrm>
            <a:off x="3221922" y="4061240"/>
            <a:ext cx="1570123" cy="640015"/>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velocidad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ángular</a:t>
            </a:r>
            <a:endParaRPr lang="es-ES" sz="1600" dirty="0">
              <a:solidFill>
                <a:schemeClr val="accent4"/>
              </a:solidFill>
              <a:latin typeface="Fira Sans Condensed Light" panose="020B0604020202020204" charset="0"/>
              <a:cs typeface="Times New Roman" panose="02020603050405020304" pitchFamily="18" charset="0"/>
            </a:endParaRPr>
          </a:p>
        </p:txBody>
      </p:sp>
      <p:cxnSp>
        <p:nvCxnSpPr>
          <p:cNvPr id="21" name="Conector recto de flecha 20">
            <a:extLst>
              <a:ext uri="{FF2B5EF4-FFF2-40B4-BE49-F238E27FC236}">
                <a16:creationId xmlns:a16="http://schemas.microsoft.com/office/drawing/2014/main" id="{69108C4B-343C-EBB9-F46B-63C351687DD2}"/>
              </a:ext>
            </a:extLst>
          </p:cNvPr>
          <p:cNvCxnSpPr>
            <a:cxnSpLocks/>
          </p:cNvCxnSpPr>
          <p:nvPr/>
        </p:nvCxnSpPr>
        <p:spPr>
          <a:xfrm flipH="1">
            <a:off x="6498622" y="3917967"/>
            <a:ext cx="209417" cy="673003"/>
          </a:xfrm>
          <a:prstGeom prst="straightConnector1">
            <a:avLst/>
          </a:prstGeom>
          <a:ln w="34925">
            <a:solidFill>
              <a:srgbClr val="FF0000"/>
            </a:solidFill>
            <a:tailEnd type="triangle"/>
          </a:ln>
          <a:effectLst>
            <a:outerShdw dir="5400000" algn="ctr" rotWithShape="0">
              <a:srgbClr val="FF0000"/>
            </a:outerShdw>
          </a:effectLst>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5B3AD96E-BBDF-CB46-ACFE-5FB16C6FD469}"/>
              </a:ext>
            </a:extLst>
          </p:cNvPr>
          <p:cNvCxnSpPr>
            <a:cxnSpLocks/>
          </p:cNvCxnSpPr>
          <p:nvPr/>
        </p:nvCxnSpPr>
        <p:spPr>
          <a:xfrm flipV="1">
            <a:off x="7127631" y="3009813"/>
            <a:ext cx="762000" cy="781374"/>
          </a:xfrm>
          <a:prstGeom prst="straightConnector1">
            <a:avLst/>
          </a:prstGeom>
          <a:ln w="34925">
            <a:solidFill>
              <a:srgbClr val="FF0000"/>
            </a:solidFill>
            <a:tailEnd type="triangle"/>
          </a:ln>
          <a:effectLst>
            <a:outerShdw dir="5400000" algn="ctr" rotWithShape="0">
              <a:srgbClr val="FF0000"/>
            </a:outerShdw>
          </a:effectLst>
        </p:spPr>
        <p:style>
          <a:lnRef idx="1">
            <a:schemeClr val="accent1"/>
          </a:lnRef>
          <a:fillRef idx="0">
            <a:schemeClr val="accent1"/>
          </a:fillRef>
          <a:effectRef idx="0">
            <a:schemeClr val="accent1"/>
          </a:effectRef>
          <a:fontRef idx="minor">
            <a:schemeClr val="tx1"/>
          </a:fontRef>
        </p:style>
      </p:cxnSp>
      <p:sp>
        <p:nvSpPr>
          <p:cNvPr id="28" name="Google Shape;1603;p42">
            <a:extLst>
              <a:ext uri="{FF2B5EF4-FFF2-40B4-BE49-F238E27FC236}">
                <a16:creationId xmlns:a16="http://schemas.microsoft.com/office/drawing/2014/main" id="{9CBAE08E-1859-A06B-246B-7CD0CDADB990}"/>
              </a:ext>
            </a:extLst>
          </p:cNvPr>
          <p:cNvSpPr txBox="1"/>
          <p:nvPr/>
        </p:nvSpPr>
        <p:spPr>
          <a:xfrm>
            <a:off x="7517151" y="2326666"/>
            <a:ext cx="1570123" cy="640015"/>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velocidad articular</a:t>
            </a:r>
            <a:endParaRPr lang="es-ES" sz="1600" dirty="0">
              <a:solidFill>
                <a:schemeClr val="accent4"/>
              </a:solidFill>
              <a:latin typeface="Fira Sans Condensed Light" panose="020B0604020202020204" charset="0"/>
              <a:cs typeface="Times New Roman" panose="02020603050405020304" pitchFamily="18" charset="0"/>
            </a:endParaRPr>
          </a:p>
        </p:txBody>
      </p:sp>
    </p:spTree>
    <p:extLst>
      <p:ext uri="{BB962C8B-B14F-4D97-AF65-F5344CB8AC3E}">
        <p14:creationId xmlns:p14="http://schemas.microsoft.com/office/powerpoint/2010/main" val="3773700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additive="base">
                                        <p:cTn id="31" dur="500" fill="hold"/>
                                        <p:tgtEl>
                                          <p:spTgt spid="28"/>
                                        </p:tgtEl>
                                        <p:attrNameLst>
                                          <p:attrName>ppt_x</p:attrName>
                                        </p:attrNameLst>
                                      </p:cBhvr>
                                      <p:tavLst>
                                        <p:tav tm="0">
                                          <p:val>
                                            <p:strVal val="#ppt_x"/>
                                          </p:val>
                                        </p:tav>
                                        <p:tav tm="100000">
                                          <p:val>
                                            <p:strVal val="#ppt_x"/>
                                          </p:val>
                                        </p:tav>
                                      </p:tavLst>
                                    </p:anim>
                                    <p:anim calcmode="lin" valueType="num">
                                      <p:cBhvr additive="base">
                                        <p:cTn id="3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8" grpId="0"/>
      <p:bldP spid="12" grpId="0"/>
      <p:bldP spid="20" grpId="0"/>
      <p:bldP spid="2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Cinemática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chemeClr val="bg1">
                    <a:lumMod val="60000"/>
                    <a:lumOff val="40000"/>
                  </a:schemeClr>
                </a:solidFill>
                <a:latin typeface="Rajdhani"/>
                <a:ea typeface="Rajdhani"/>
                <a:cs typeface="Rajdhani"/>
                <a:sym typeface="Rajdhani"/>
              </a:rPr>
              <a:t>Cinemática 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6" name="Google Shape;1603;p42"/>
          <p:cNvSpPr txBox="1"/>
          <p:nvPr/>
        </p:nvSpPr>
        <p:spPr>
          <a:xfrm>
            <a:off x="221511" y="2105371"/>
            <a:ext cx="4080859" cy="162349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Jacobiano</a:t>
            </a:r>
          </a:p>
          <a:p>
            <a:pPr algn="just"/>
            <a:r>
              <a:rPr lang="es-ES" sz="1600" dirty="0">
                <a:solidFill>
                  <a:schemeClr val="accent4"/>
                </a:solidFill>
                <a:latin typeface="Fira Sans Condensed Light" panose="020B0604020202020204" charset="0"/>
                <a:cs typeface="Times New Roman" panose="02020603050405020304" pitchFamily="18" charset="0"/>
              </a:rPr>
              <a:t>La representación de esta relación es descrita mediante una matriz llamada Jacobiano, dependiente de la configuración del robot </a:t>
            </a: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6" name="Imagen 5">
            <a:extLst>
              <a:ext uri="{FF2B5EF4-FFF2-40B4-BE49-F238E27FC236}">
                <a16:creationId xmlns:a16="http://schemas.microsoft.com/office/drawing/2014/main" id="{099D8C28-124D-8BF2-83C8-4337CF0BEA8E}"/>
              </a:ext>
            </a:extLst>
          </p:cNvPr>
          <p:cNvPicPr>
            <a:picLocks noChangeAspect="1"/>
          </p:cNvPicPr>
          <p:nvPr/>
        </p:nvPicPr>
        <p:blipFill>
          <a:blip r:embed="rId4"/>
          <a:stretch>
            <a:fillRect/>
          </a:stretch>
        </p:blipFill>
        <p:spPr>
          <a:xfrm>
            <a:off x="4665784" y="1458790"/>
            <a:ext cx="3657600" cy="3257550"/>
          </a:xfrm>
          <a:prstGeom prst="rect">
            <a:avLst/>
          </a:prstGeom>
        </p:spPr>
      </p:pic>
    </p:spTree>
    <p:extLst>
      <p:ext uri="{BB962C8B-B14F-4D97-AF65-F5344CB8AC3E}">
        <p14:creationId xmlns:p14="http://schemas.microsoft.com/office/powerpoint/2010/main" val="118757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Cinemática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chemeClr val="bg1">
                    <a:lumMod val="60000"/>
                    <a:lumOff val="40000"/>
                  </a:schemeClr>
                </a:solidFill>
                <a:latin typeface="Rajdhani"/>
                <a:ea typeface="Rajdhani"/>
                <a:cs typeface="Rajdhani"/>
                <a:sym typeface="Rajdhani"/>
              </a:rPr>
              <a:t>Cinemática Diferencial</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6" name="Google Shape;1603;p42"/>
          <p:cNvSpPr txBox="1"/>
          <p:nvPr/>
        </p:nvSpPr>
        <p:spPr>
          <a:xfrm>
            <a:off x="516881" y="1234922"/>
            <a:ext cx="2438041" cy="8517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Cálculo de Velocidades </a:t>
            </a:r>
          </a:p>
          <a:p>
            <a:pPr algn="just"/>
            <a:r>
              <a:rPr lang="es-ES" sz="1600" dirty="0">
                <a:solidFill>
                  <a:schemeClr val="accent4"/>
                </a:solidFill>
                <a:latin typeface="Fira Sans Condensed Light" panose="020B0604020202020204" charset="0"/>
                <a:cs typeface="Times New Roman" panose="02020603050405020304" pitchFamily="18" charset="0"/>
              </a:rPr>
              <a:t>Metodología</a:t>
            </a: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3" name="Imagen 2">
            <a:extLst>
              <a:ext uri="{FF2B5EF4-FFF2-40B4-BE49-F238E27FC236}">
                <a16:creationId xmlns:a16="http://schemas.microsoft.com/office/drawing/2014/main" id="{880D4F15-D1C0-480C-4DEB-0AED927FC78B}"/>
              </a:ext>
            </a:extLst>
          </p:cNvPr>
          <p:cNvPicPr>
            <a:picLocks noChangeAspect="1"/>
          </p:cNvPicPr>
          <p:nvPr/>
        </p:nvPicPr>
        <p:blipFill>
          <a:blip r:embed="rId4"/>
          <a:stretch>
            <a:fillRect/>
          </a:stretch>
        </p:blipFill>
        <p:spPr>
          <a:xfrm>
            <a:off x="3381375" y="1408575"/>
            <a:ext cx="5762625" cy="3781425"/>
          </a:xfrm>
          <a:prstGeom prst="rect">
            <a:avLst/>
          </a:prstGeom>
        </p:spPr>
      </p:pic>
    </p:spTree>
    <p:extLst>
      <p:ext uri="{BB962C8B-B14F-4D97-AF65-F5344CB8AC3E}">
        <p14:creationId xmlns:p14="http://schemas.microsoft.com/office/powerpoint/2010/main" val="89167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Cinemática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chemeClr val="bg1">
                    <a:lumMod val="60000"/>
                    <a:lumOff val="40000"/>
                  </a:schemeClr>
                </a:solidFill>
                <a:latin typeface="Rajdhani"/>
                <a:ea typeface="Rajdhani"/>
                <a:cs typeface="Rajdhani"/>
                <a:sym typeface="Rajdhani"/>
              </a:rPr>
              <a:t>Matriz de Rotación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6" name="Google Shape;1603;p42"/>
          <p:cNvSpPr txBox="1"/>
          <p:nvPr/>
        </p:nvSpPr>
        <p:spPr>
          <a:xfrm>
            <a:off x="221510" y="1938854"/>
            <a:ext cx="4080859" cy="162349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Matriz de Rotación</a:t>
            </a:r>
          </a:p>
          <a:p>
            <a:pPr algn="just"/>
            <a:r>
              <a:rPr lang="es-ES" sz="1600" dirty="0">
                <a:solidFill>
                  <a:schemeClr val="accent4"/>
                </a:solidFill>
                <a:latin typeface="Fira Sans Condensed Light" panose="020B0604020202020204" charset="0"/>
                <a:cs typeface="Times New Roman" panose="02020603050405020304" pitchFamily="18" charset="0"/>
              </a:rPr>
              <a:t>Elemento algebraico matricial de una aplicación de rotación o giro. representa la rotación de θ grados del plano en sentido antihorario. En tres dimensiones, las matrices de rotación representan las rotaciones de manera concisa y se usan frecuentemente en geometría, física e informática.</a:t>
            </a: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3" name="Imagen 2">
            <a:extLst>
              <a:ext uri="{FF2B5EF4-FFF2-40B4-BE49-F238E27FC236}">
                <a16:creationId xmlns:a16="http://schemas.microsoft.com/office/drawing/2014/main" id="{341D8CF8-8EED-8F3C-2555-64640644C82E}"/>
              </a:ext>
            </a:extLst>
          </p:cNvPr>
          <p:cNvPicPr>
            <a:picLocks noChangeAspect="1"/>
          </p:cNvPicPr>
          <p:nvPr/>
        </p:nvPicPr>
        <p:blipFill>
          <a:blip r:embed="rId4"/>
          <a:stretch>
            <a:fillRect/>
          </a:stretch>
        </p:blipFill>
        <p:spPr>
          <a:xfrm>
            <a:off x="4841632" y="1394791"/>
            <a:ext cx="3244361" cy="3440593"/>
          </a:xfrm>
          <a:prstGeom prst="rect">
            <a:avLst/>
          </a:prstGeom>
        </p:spPr>
      </p:pic>
    </p:spTree>
    <p:extLst>
      <p:ext uri="{BB962C8B-B14F-4D97-AF65-F5344CB8AC3E}">
        <p14:creationId xmlns:p14="http://schemas.microsoft.com/office/powerpoint/2010/main" val="108479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66025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519407" y="516651"/>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Método de Matrices de Transformación Homogénea</a:t>
            </a:r>
          </a:p>
        </p:txBody>
      </p:sp>
      <p:sp>
        <p:nvSpPr>
          <p:cNvPr id="11" name="Google Shape;1762;p45">
            <a:extLst>
              <a:ext uri="{FF2B5EF4-FFF2-40B4-BE49-F238E27FC236}">
                <a16:creationId xmlns:a16="http://schemas.microsoft.com/office/drawing/2014/main" id="{CF8F3DEB-4FD4-9E31-E2C6-F0D270660D2A}"/>
              </a:ext>
            </a:extLst>
          </p:cNvPr>
          <p:cNvSpPr txBox="1">
            <a:spLocks/>
          </p:cNvSpPr>
          <p:nvPr/>
        </p:nvSpPr>
        <p:spPr>
          <a:xfrm>
            <a:off x="283777" y="1355472"/>
            <a:ext cx="8203727" cy="1014933"/>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Matrices homogéneas</a:t>
            </a:r>
            <a:endParaRPr lang="es-ES" sz="1600" dirty="0">
              <a:solidFill>
                <a:schemeClr val="tx2"/>
              </a:solidFill>
            </a:endParaRPr>
          </a:p>
          <a:p>
            <a:pPr marL="152400" indent="0" algn="just">
              <a:buNone/>
            </a:pPr>
            <a:r>
              <a:rPr lang="es-ES" sz="1600" dirty="0">
                <a:solidFill>
                  <a:schemeClr val="tx2"/>
                </a:solidFill>
              </a:rPr>
              <a:t>Realizando el producto entre matrices, se obtiene la matriz final:</a:t>
            </a:r>
          </a:p>
        </p:txBody>
      </p:sp>
      <p:pic>
        <p:nvPicPr>
          <p:cNvPr id="5" name="Imagen 4">
            <a:extLst>
              <a:ext uri="{FF2B5EF4-FFF2-40B4-BE49-F238E27FC236}">
                <a16:creationId xmlns:a16="http://schemas.microsoft.com/office/drawing/2014/main" id="{696D8A73-A1BC-4060-62A5-750AC7A55518}"/>
              </a:ext>
            </a:extLst>
          </p:cNvPr>
          <p:cNvPicPr>
            <a:picLocks noChangeAspect="1"/>
          </p:cNvPicPr>
          <p:nvPr/>
        </p:nvPicPr>
        <p:blipFill rotWithShape="1">
          <a:blip r:embed="rId4"/>
          <a:srcRect l="8333" t="46084" r="12437" b="29187"/>
          <a:stretch/>
        </p:blipFill>
        <p:spPr>
          <a:xfrm>
            <a:off x="693932" y="2773096"/>
            <a:ext cx="7756135" cy="1361043"/>
          </a:xfrm>
          <a:prstGeom prst="rect">
            <a:avLst/>
          </a:prstGeom>
        </p:spPr>
      </p:pic>
    </p:spTree>
    <p:extLst>
      <p:ext uri="{BB962C8B-B14F-4D97-AF65-F5344CB8AC3E}">
        <p14:creationId xmlns:p14="http://schemas.microsoft.com/office/powerpoint/2010/main" val="4087639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261224"/>
            <a:ext cx="2818846" cy="494885"/>
          </a:xfrm>
          <a:prstGeom prst="rect">
            <a:avLst/>
          </a:prstGeom>
          <a:noFill/>
        </p:spPr>
      </p:pic>
      <p:sp>
        <p:nvSpPr>
          <p:cNvPr id="151" name="Google Shape;699;p36"/>
          <p:cNvSpPr txBox="1">
            <a:spLocks/>
          </p:cNvSpPr>
          <p:nvPr/>
        </p:nvSpPr>
        <p:spPr>
          <a:xfrm>
            <a:off x="393700" y="682470"/>
            <a:ext cx="890270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Presentación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Final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Cinemática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Diferencial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Piernas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17508"/>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3077" y="1181531"/>
            <a:ext cx="8763167" cy="3350105"/>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Presentación Final (Cinemática Diferencial de Piernas)</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Obtener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la  matriz  de  transformación </a:t>
            </a:r>
            <a:r>
              <a:rPr lang="es-ES" sz="1600" b="1" dirty="0">
                <a:solidFill>
                  <a:schemeClr val="tx2"/>
                </a:solidFill>
                <a:latin typeface="Fira Sans Condensed Light" panose="020B0604020202020204" charset="0"/>
                <a:cs typeface="Times New Roman" panose="02020603050405020304" pitchFamily="18" charset="0"/>
              </a:rPr>
              <a:t>homogénea global T, empleando variables simbólicas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de los siguientes sistemas la cual relacione la posición y orientación del extremo del robot respecto a su sistema de referencia fijo (la base). Simulando cada una de las transformaciones desde la trama absoluta hasta la trama final. </a:t>
            </a:r>
          </a:p>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3" name="Imagen 2">
            <a:extLst>
              <a:ext uri="{FF2B5EF4-FFF2-40B4-BE49-F238E27FC236}">
                <a16:creationId xmlns:a16="http://schemas.microsoft.com/office/drawing/2014/main" id="{4C0B401C-87DE-CB1E-45DD-1E4D37B34BD3}"/>
              </a:ext>
            </a:extLst>
          </p:cNvPr>
          <p:cNvPicPr>
            <a:picLocks noChangeAspect="1"/>
          </p:cNvPicPr>
          <p:nvPr/>
        </p:nvPicPr>
        <p:blipFill>
          <a:blip r:embed="rId4"/>
          <a:stretch>
            <a:fillRect/>
          </a:stretch>
        </p:blipFill>
        <p:spPr>
          <a:xfrm>
            <a:off x="741360" y="2842929"/>
            <a:ext cx="4566384" cy="1944650"/>
          </a:xfrm>
          <a:prstGeom prst="rect">
            <a:avLst/>
          </a:prstGeom>
        </p:spPr>
      </p:pic>
      <p:pic>
        <p:nvPicPr>
          <p:cNvPr id="2" name="Imagen 1">
            <a:extLst>
              <a:ext uri="{FF2B5EF4-FFF2-40B4-BE49-F238E27FC236}">
                <a16:creationId xmlns:a16="http://schemas.microsoft.com/office/drawing/2014/main" id="{038EC18E-4B91-B461-AC62-92327F16FD3A}"/>
              </a:ext>
            </a:extLst>
          </p:cNvPr>
          <p:cNvPicPr>
            <a:picLocks noChangeAspect="1"/>
          </p:cNvPicPr>
          <p:nvPr/>
        </p:nvPicPr>
        <p:blipFill rotWithShape="1">
          <a:blip r:embed="rId5"/>
          <a:srcRect t="4519" r="57975" b="19564"/>
          <a:stretch/>
        </p:blipFill>
        <p:spPr>
          <a:xfrm>
            <a:off x="6119449" y="2689856"/>
            <a:ext cx="2216112" cy="2250796"/>
          </a:xfrm>
          <a:prstGeom prst="rect">
            <a:avLst/>
          </a:prstGeom>
        </p:spPr>
      </p:pic>
    </p:spTree>
    <p:extLst>
      <p:ext uri="{BB962C8B-B14F-4D97-AF65-F5344CB8AC3E}">
        <p14:creationId xmlns:p14="http://schemas.microsoft.com/office/powerpoint/2010/main" val="2090627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-Robótica Humanoide</a:t>
            </a:r>
          </a:p>
          <a:p>
            <a:pPr marL="146050" lvl="0" indent="0">
              <a:buSzPts val="1300"/>
            </a:pPr>
            <a:r>
              <a:rPr lang="es-ES" dirty="0"/>
              <a:t> </a:t>
            </a:r>
          </a:p>
          <a:p>
            <a:pPr marL="146050" lvl="0" indent="0">
              <a:buSzPts val="1300"/>
            </a:pPr>
            <a:endParaRPr dirty="0"/>
          </a:p>
        </p:txBody>
      </p:sp>
      <p:sp>
        <p:nvSpPr>
          <p:cNvPr id="176" name="Google Shape;176;p30"/>
          <p:cNvSpPr txBox="1">
            <a:spLocks noGrp="1"/>
          </p:cNvSpPr>
          <p:nvPr>
            <p:ph type="title" idx="2"/>
          </p:nvPr>
        </p:nvSpPr>
        <p:spPr>
          <a:xfrm>
            <a:off x="4849170" y="1001125"/>
            <a:ext cx="2184676"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13</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56409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261224"/>
            <a:ext cx="2818846" cy="494885"/>
          </a:xfrm>
          <a:prstGeom prst="rect">
            <a:avLst/>
          </a:prstGeom>
          <a:noFill/>
        </p:spPr>
      </p:pic>
      <p:sp>
        <p:nvSpPr>
          <p:cNvPr id="151" name="Google Shape;699;p36"/>
          <p:cNvSpPr txBox="1">
            <a:spLocks/>
          </p:cNvSpPr>
          <p:nvPr/>
        </p:nvSpPr>
        <p:spPr>
          <a:xfrm>
            <a:off x="393701" y="644885"/>
            <a:ext cx="885040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Presentación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Final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Cinemática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Diferencial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Piernas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17508"/>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4" name="Imagen 3">
            <a:extLst>
              <a:ext uri="{FF2B5EF4-FFF2-40B4-BE49-F238E27FC236}">
                <a16:creationId xmlns:a16="http://schemas.microsoft.com/office/drawing/2014/main" id="{E42A2822-A30E-FA20-EBA3-D1C312F9F40B}"/>
              </a:ext>
            </a:extLst>
          </p:cNvPr>
          <p:cNvPicPr>
            <a:picLocks noChangeAspect="1"/>
          </p:cNvPicPr>
          <p:nvPr/>
        </p:nvPicPr>
        <p:blipFill>
          <a:blip r:embed="rId4"/>
          <a:stretch>
            <a:fillRect/>
          </a:stretch>
        </p:blipFill>
        <p:spPr>
          <a:xfrm>
            <a:off x="2956029" y="1146065"/>
            <a:ext cx="2972071" cy="3997435"/>
          </a:xfrm>
          <a:prstGeom prst="rect">
            <a:avLst/>
          </a:prstGeom>
        </p:spPr>
      </p:pic>
    </p:spTree>
    <p:extLst>
      <p:ext uri="{BB962C8B-B14F-4D97-AF65-F5344CB8AC3E}">
        <p14:creationId xmlns:p14="http://schemas.microsoft.com/office/powerpoint/2010/main" val="10311102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261224"/>
            <a:ext cx="2818846" cy="494885"/>
          </a:xfrm>
          <a:prstGeom prst="rect">
            <a:avLst/>
          </a:prstGeom>
          <a:noFill/>
        </p:spPr>
      </p:pic>
      <p:sp>
        <p:nvSpPr>
          <p:cNvPr id="151" name="Google Shape;699;p36"/>
          <p:cNvSpPr txBox="1">
            <a:spLocks/>
          </p:cNvSpPr>
          <p:nvPr/>
        </p:nvSpPr>
        <p:spPr>
          <a:xfrm>
            <a:off x="393699" y="682470"/>
            <a:ext cx="8850403"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Presentación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Final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Cinemática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Diferencial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Piernas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17508"/>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190416" y="960815"/>
            <a:ext cx="8763167" cy="3350105"/>
          </a:xfrm>
          <a:prstGeom prst="rect">
            <a:avLst/>
          </a:prstGeom>
          <a:noFill/>
          <a:ln>
            <a:noFill/>
          </a:ln>
        </p:spPr>
        <p:txBody>
          <a:bodyPr spcFirstLastPara="1" wrap="square" lIns="91425" tIns="182875" rIns="91425" bIns="0" anchor="t" anchorCtr="0">
            <a:noAutofit/>
          </a:bodyPr>
          <a:lstStyle/>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Imagen 1">
            <a:extLst>
              <a:ext uri="{FF2B5EF4-FFF2-40B4-BE49-F238E27FC236}">
                <a16:creationId xmlns:a16="http://schemas.microsoft.com/office/drawing/2014/main" id="{19BCF038-B30D-7C05-9BF7-A836FC2D7AED}"/>
              </a:ext>
            </a:extLst>
          </p:cNvPr>
          <p:cNvPicPr>
            <a:picLocks noChangeAspect="1"/>
          </p:cNvPicPr>
          <p:nvPr/>
        </p:nvPicPr>
        <p:blipFill rotWithShape="1">
          <a:blip r:embed="rId4"/>
          <a:srcRect l="16282" t="19814" r="14744" b="8812"/>
          <a:stretch/>
        </p:blipFill>
        <p:spPr>
          <a:xfrm>
            <a:off x="1771099" y="1367973"/>
            <a:ext cx="5671376" cy="3299519"/>
          </a:xfrm>
          <a:prstGeom prst="rect">
            <a:avLst/>
          </a:prstGeom>
        </p:spPr>
      </p:pic>
    </p:spTree>
    <p:extLst>
      <p:ext uri="{BB962C8B-B14F-4D97-AF65-F5344CB8AC3E}">
        <p14:creationId xmlns:p14="http://schemas.microsoft.com/office/powerpoint/2010/main" val="20390319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261224"/>
            <a:ext cx="2818846" cy="494885"/>
          </a:xfrm>
          <a:prstGeom prst="rect">
            <a:avLst/>
          </a:prstGeom>
          <a:noFill/>
        </p:spPr>
      </p:pic>
      <p:sp>
        <p:nvSpPr>
          <p:cNvPr id="151" name="Google Shape;699;p36"/>
          <p:cNvSpPr txBox="1">
            <a:spLocks/>
          </p:cNvSpPr>
          <p:nvPr/>
        </p:nvSpPr>
        <p:spPr>
          <a:xfrm>
            <a:off x="393700" y="682470"/>
            <a:ext cx="885672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Presentación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Final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Cinemática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Diferencial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Piernas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17508"/>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3077" y="1181531"/>
            <a:ext cx="8763167" cy="3350105"/>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Desarrollar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el modelo de </a:t>
            </a:r>
            <a:r>
              <a:rPr lang="es-ES" sz="1600" b="1" dirty="0">
                <a:solidFill>
                  <a:schemeClr val="tx2"/>
                </a:solidFill>
                <a:latin typeface="Fira Sans Condensed Light" panose="020B0604020202020204" charset="0"/>
                <a:cs typeface="Times New Roman" panose="02020603050405020304" pitchFamily="18" charset="0"/>
              </a:rPr>
              <a:t>cinemática diferencial simbólica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para cada uno de los sistemas descritos anteriormente y obtener los vectores de la </a:t>
            </a:r>
            <a:r>
              <a:rPr lang="es-ES" sz="1600" b="1" dirty="0">
                <a:solidFill>
                  <a:schemeClr val="tx2"/>
                </a:solidFill>
                <a:latin typeface="Fira Sans Condensed Light" panose="020B0604020202020204" charset="0"/>
                <a:cs typeface="Times New Roman" panose="02020603050405020304" pitchFamily="18" charset="0"/>
              </a:rPr>
              <a:t>velocidad angular y velocidad lineal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aplicando variables simbólicas para su análisis en  cada caso.</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Implementar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el código requerido para generar el cálculo de las matrices </a:t>
            </a:r>
            <a:r>
              <a:rPr lang="es-ES" sz="1600" b="1" dirty="0">
                <a:solidFill>
                  <a:schemeClr val="tx2"/>
                </a:solidFill>
                <a:latin typeface="Fira Sans Condensed Light" panose="020B0604020202020204" charset="0"/>
                <a:cs typeface="Times New Roman" panose="02020603050405020304" pitchFamily="18" charset="0"/>
              </a:rPr>
              <a:t>homogéneas simbólicas (H1, H2, H3, etc.),</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la matriz de </a:t>
            </a:r>
            <a:r>
              <a:rPr lang="es-ES" sz="1600" b="1" dirty="0">
                <a:solidFill>
                  <a:schemeClr val="tx2"/>
                </a:solidFill>
                <a:latin typeface="Fira Sans Condensed Light" panose="020B0604020202020204" charset="0"/>
                <a:cs typeface="Times New Roman" panose="02020603050405020304" pitchFamily="18" charset="0"/>
              </a:rPr>
              <a:t>transformación simbólica (T)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y los vectores de </a:t>
            </a:r>
            <a:r>
              <a:rPr lang="es-ES" sz="1600" b="1" dirty="0">
                <a:solidFill>
                  <a:schemeClr val="tx2"/>
                </a:solidFill>
                <a:latin typeface="Fira Sans Condensed Light" panose="020B0604020202020204" charset="0"/>
                <a:cs typeface="Times New Roman" panose="02020603050405020304" pitchFamily="18" charset="0"/>
              </a:rPr>
              <a:t>velocidades simbólicas (v, w)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de cada sistema. </a:t>
            </a:r>
          </a:p>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presentación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que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describa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procedimiento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analítico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resultados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para la  </a:t>
            </a:r>
            <a:r>
              <a:rPr lang="es-ES" sz="1600" b="1" dirty="0">
                <a:solidFill>
                  <a:schemeClr val="tx2"/>
                </a:solidFill>
                <a:latin typeface="Fira Sans Condensed Light" panose="020B0604020202020204" charset="0"/>
                <a:cs typeface="Times New Roman" panose="02020603050405020304" pitchFamily="18" charset="0"/>
              </a:rPr>
              <a:t>cinemática directa y diferencial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de cada caso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Incluir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Código </a:t>
            </a:r>
            <a:r>
              <a:rPr lang="en-US" sz="1600" b="1" dirty="0" err="1">
                <a:solidFill>
                  <a:schemeClr val="tx2"/>
                </a:solidFill>
                <a:latin typeface="Fira Sans Condensed Light" panose="020B0604020202020204" charset="0"/>
                <a:cs typeface="Times New Roman" panose="02020603050405020304" pitchFamily="18" charset="0"/>
              </a:rPr>
              <a:t>en</a:t>
            </a:r>
            <a:r>
              <a:rPr lang="en-US" sz="1600" b="1" dirty="0">
                <a:solidFill>
                  <a:schemeClr val="tx2"/>
                </a:solidFill>
                <a:latin typeface="Fira Sans Condensed Light" panose="020B0604020202020204" charset="0"/>
                <a:cs typeface="Times New Roman" panose="02020603050405020304" pitchFamily="18" charset="0"/>
              </a:rPr>
              <a:t>  MATLAB y </a:t>
            </a:r>
            <a:r>
              <a:rPr lang="en-US" sz="1600" b="1" dirty="0" err="1">
                <a:solidFill>
                  <a:schemeClr val="tx2"/>
                </a:solidFill>
                <a:latin typeface="Fira Sans Condensed Light" panose="020B0604020202020204" charset="0"/>
                <a:cs typeface="Times New Roman" panose="02020603050405020304" pitchFamily="18" charset="0"/>
              </a:rPr>
              <a:t>el</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resultado</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obtenido</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5971166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a:t>https://itesm.zoom.us/j/9648719322</a:t>
            </a:r>
            <a:endParaRPr lang="es-ES" dirty="0"/>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Historia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433222" y="2486720"/>
            <a:ext cx="4338068"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WABOT-1</a:t>
            </a:r>
          </a:p>
          <a:p>
            <a:pPr marL="152400" indent="0" algn="just">
              <a:buNone/>
            </a:pPr>
            <a:r>
              <a:rPr lang="es-ES" sz="1600" dirty="0">
                <a:solidFill>
                  <a:schemeClr val="tx2"/>
                </a:solidFill>
              </a:rPr>
              <a:t>En 1973, los investigadores de la Universidad de Waseda completaban el que sería el primer robot humanoide funcional, y a escala real, del mundo. </a:t>
            </a:r>
            <a:r>
              <a:rPr lang="es-ES" sz="1600" b="1" dirty="0">
                <a:solidFill>
                  <a:schemeClr val="tx2"/>
                </a:solidFill>
              </a:rPr>
              <a:t>EL WABOT-1</a:t>
            </a:r>
            <a:r>
              <a:rPr lang="es-ES" sz="1600" dirty="0">
                <a:solidFill>
                  <a:schemeClr val="tx2"/>
                </a:solidFill>
              </a:rPr>
              <a:t>, como lo llamaron, podía caminar, transportar objetos con las manos, incluía sensores táctiles, sensores de distancia e incluso un sistema de comunicación por voz.</a:t>
            </a:r>
          </a:p>
        </p:txBody>
      </p:sp>
      <p:pic>
        <p:nvPicPr>
          <p:cNvPr id="11" name="Imagen 10">
            <a:extLst>
              <a:ext uri="{FF2B5EF4-FFF2-40B4-BE49-F238E27FC236}">
                <a16:creationId xmlns:a16="http://schemas.microsoft.com/office/drawing/2014/main" id="{5EF5E0A9-A68B-3151-D5CD-DFAA44BC246A}"/>
              </a:ext>
            </a:extLst>
          </p:cNvPr>
          <p:cNvPicPr>
            <a:picLocks noChangeAspect="1"/>
          </p:cNvPicPr>
          <p:nvPr/>
        </p:nvPicPr>
        <p:blipFill>
          <a:blip r:embed="rId4"/>
          <a:stretch>
            <a:fillRect/>
          </a:stretch>
        </p:blipFill>
        <p:spPr>
          <a:xfrm>
            <a:off x="5488098" y="1196603"/>
            <a:ext cx="2379453" cy="3564724"/>
          </a:xfrm>
          <a:prstGeom prst="rect">
            <a:avLst/>
          </a:prstGeom>
        </p:spPr>
      </p:pic>
    </p:spTree>
    <p:extLst>
      <p:ext uri="{BB962C8B-B14F-4D97-AF65-F5344CB8AC3E}">
        <p14:creationId xmlns:p14="http://schemas.microsoft.com/office/powerpoint/2010/main" val="1479445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Historia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433222" y="2486720"/>
            <a:ext cx="4338068"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WABOT-2</a:t>
            </a:r>
          </a:p>
          <a:p>
            <a:pPr marL="152400" indent="0" algn="just">
              <a:buNone/>
            </a:pPr>
            <a:r>
              <a:rPr lang="es-ES" sz="1600" dirty="0">
                <a:solidFill>
                  <a:schemeClr val="tx2"/>
                </a:solidFill>
              </a:rPr>
              <a:t>Años más tarde, en 1984, el </a:t>
            </a:r>
            <a:r>
              <a:rPr lang="es-ES" sz="1600" b="1" dirty="0">
                <a:solidFill>
                  <a:schemeClr val="tx2"/>
                </a:solidFill>
              </a:rPr>
              <a:t>WABOT-2</a:t>
            </a:r>
            <a:r>
              <a:rPr lang="es-ES" sz="1600" dirty="0">
                <a:solidFill>
                  <a:schemeClr val="tx2"/>
                </a:solidFill>
              </a:rPr>
              <a:t> era presentado al mundo con un renovado aspecto y nuevas habilidades entre las que se incluían poder tocar el piano. </a:t>
            </a:r>
          </a:p>
        </p:txBody>
      </p:sp>
      <p:pic>
        <p:nvPicPr>
          <p:cNvPr id="5" name="Imagen 4">
            <a:extLst>
              <a:ext uri="{FF2B5EF4-FFF2-40B4-BE49-F238E27FC236}">
                <a16:creationId xmlns:a16="http://schemas.microsoft.com/office/drawing/2014/main" id="{38C436F8-5019-DB57-9248-09EB564C3B95}"/>
              </a:ext>
            </a:extLst>
          </p:cNvPr>
          <p:cNvPicPr>
            <a:picLocks noChangeAspect="1"/>
          </p:cNvPicPr>
          <p:nvPr/>
        </p:nvPicPr>
        <p:blipFill>
          <a:blip r:embed="rId4"/>
          <a:stretch>
            <a:fillRect/>
          </a:stretch>
        </p:blipFill>
        <p:spPr>
          <a:xfrm>
            <a:off x="5262928" y="1615718"/>
            <a:ext cx="2903845" cy="2792159"/>
          </a:xfrm>
          <a:prstGeom prst="rect">
            <a:avLst/>
          </a:prstGeom>
        </p:spPr>
      </p:pic>
    </p:spTree>
    <p:extLst>
      <p:ext uri="{BB962C8B-B14F-4D97-AF65-F5344CB8AC3E}">
        <p14:creationId xmlns:p14="http://schemas.microsoft.com/office/powerpoint/2010/main" val="924130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Historia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283779" y="2486720"/>
            <a:ext cx="4338068"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HONDA</a:t>
            </a:r>
          </a:p>
          <a:p>
            <a:pPr marL="152400" indent="0" algn="just">
              <a:buNone/>
            </a:pPr>
            <a:r>
              <a:rPr lang="es-ES" sz="1600" dirty="0">
                <a:solidFill>
                  <a:schemeClr val="tx2"/>
                </a:solidFill>
              </a:rPr>
              <a:t>Paralelamente, en 1986, Honda empezaría la que sería una de las investigaciones más importantes hasta la fecha en este ámbito. Hablamos de la </a:t>
            </a:r>
            <a:r>
              <a:rPr lang="es-ES" sz="1600" b="1" dirty="0">
                <a:solidFill>
                  <a:schemeClr val="tx2"/>
                </a:solidFill>
              </a:rPr>
              <a:t>serie E de robots caminantes</a:t>
            </a:r>
            <a:r>
              <a:rPr lang="es-ES" sz="1600" dirty="0">
                <a:solidFill>
                  <a:schemeClr val="tx2"/>
                </a:solidFill>
              </a:rPr>
              <a:t>. Esta colección de robots </a:t>
            </a:r>
            <a:r>
              <a:rPr lang="es-ES" sz="1600" dirty="0" err="1">
                <a:solidFill>
                  <a:schemeClr val="tx2"/>
                </a:solidFill>
              </a:rPr>
              <a:t>semi-humanoides</a:t>
            </a:r>
            <a:r>
              <a:rPr lang="es-ES" sz="1600" dirty="0">
                <a:solidFill>
                  <a:schemeClr val="tx2"/>
                </a:solidFill>
              </a:rPr>
              <a:t> creados por Honda entre los años 1986 y 1993, estuvo dedicada al estudio dinámico y la </a:t>
            </a:r>
            <a:r>
              <a:rPr lang="es-ES" sz="1600" b="1" dirty="0">
                <a:solidFill>
                  <a:schemeClr val="tx2"/>
                </a:solidFill>
              </a:rPr>
              <a:t>estabilidad durante la marcha humana</a:t>
            </a:r>
            <a:r>
              <a:rPr lang="es-ES" sz="1600" dirty="0">
                <a:solidFill>
                  <a:schemeClr val="tx2"/>
                </a:solidFill>
              </a:rPr>
              <a:t>, logrando imitarla con muy buenos resultados.</a:t>
            </a:r>
          </a:p>
        </p:txBody>
      </p:sp>
      <p:pic>
        <p:nvPicPr>
          <p:cNvPr id="9" name="Imagen 8">
            <a:extLst>
              <a:ext uri="{FF2B5EF4-FFF2-40B4-BE49-F238E27FC236}">
                <a16:creationId xmlns:a16="http://schemas.microsoft.com/office/drawing/2014/main" id="{D4DC22F0-0402-84AB-EBAC-2A569BE4F451}"/>
              </a:ext>
            </a:extLst>
          </p:cNvPr>
          <p:cNvPicPr>
            <a:picLocks noChangeAspect="1"/>
          </p:cNvPicPr>
          <p:nvPr/>
        </p:nvPicPr>
        <p:blipFill>
          <a:blip r:embed="rId4"/>
          <a:stretch>
            <a:fillRect/>
          </a:stretch>
        </p:blipFill>
        <p:spPr>
          <a:xfrm>
            <a:off x="4762524" y="2018932"/>
            <a:ext cx="4263182" cy="2342052"/>
          </a:xfrm>
          <a:prstGeom prst="rect">
            <a:avLst/>
          </a:prstGeom>
        </p:spPr>
      </p:pic>
    </p:spTree>
    <p:extLst>
      <p:ext uri="{BB962C8B-B14F-4D97-AF65-F5344CB8AC3E}">
        <p14:creationId xmlns:p14="http://schemas.microsoft.com/office/powerpoint/2010/main" val="3690470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Historia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283779" y="2463127"/>
            <a:ext cx="3810526"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HONDA</a:t>
            </a:r>
          </a:p>
          <a:p>
            <a:pPr marL="152400" indent="0" algn="just">
              <a:buNone/>
            </a:pPr>
            <a:r>
              <a:rPr lang="es-ES" sz="1600" dirty="0">
                <a:solidFill>
                  <a:schemeClr val="tx2"/>
                </a:solidFill>
              </a:rPr>
              <a:t>Honda continuó con la </a:t>
            </a:r>
            <a:r>
              <a:rPr lang="es-ES" sz="1600" b="1" dirty="0">
                <a:solidFill>
                  <a:schemeClr val="tx2"/>
                </a:solidFill>
              </a:rPr>
              <a:t>serie P </a:t>
            </a:r>
            <a:r>
              <a:rPr lang="es-ES" sz="1600" dirty="0">
                <a:solidFill>
                  <a:schemeClr val="tx2"/>
                </a:solidFill>
              </a:rPr>
              <a:t>entre 1993 y 2000. Esta nueva serie de robots ampliaba la  investigación ya no solo a la marcha humana, sino a todo el cuerpo. Añadieron a los robots brazos, torso y cabeza con el objetivo de imitar completamente el cuerpo humano. </a:t>
            </a:r>
          </a:p>
        </p:txBody>
      </p:sp>
      <p:pic>
        <p:nvPicPr>
          <p:cNvPr id="5" name="Imagen 4">
            <a:extLst>
              <a:ext uri="{FF2B5EF4-FFF2-40B4-BE49-F238E27FC236}">
                <a16:creationId xmlns:a16="http://schemas.microsoft.com/office/drawing/2014/main" id="{5D534F1C-EF00-9469-64FD-21862A8D0C05}"/>
              </a:ext>
            </a:extLst>
          </p:cNvPr>
          <p:cNvPicPr>
            <a:picLocks noChangeAspect="1"/>
          </p:cNvPicPr>
          <p:nvPr/>
        </p:nvPicPr>
        <p:blipFill>
          <a:blip r:embed="rId4"/>
          <a:stretch>
            <a:fillRect/>
          </a:stretch>
        </p:blipFill>
        <p:spPr>
          <a:xfrm>
            <a:off x="4205288" y="1987795"/>
            <a:ext cx="4764216" cy="2224835"/>
          </a:xfrm>
          <a:prstGeom prst="rect">
            <a:avLst/>
          </a:prstGeom>
        </p:spPr>
      </p:pic>
    </p:spTree>
    <p:extLst>
      <p:ext uri="{BB962C8B-B14F-4D97-AF65-F5344CB8AC3E}">
        <p14:creationId xmlns:p14="http://schemas.microsoft.com/office/powerpoint/2010/main" val="42537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a:cxnSpLocks/>
          </p:cNvCxnSpPr>
          <p:nvPr/>
        </p:nvCxnSpPr>
        <p:spPr>
          <a:xfrm>
            <a:off x="433222" y="777488"/>
            <a:ext cx="0" cy="83823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Google Shape;699;p36">
            <a:extLst>
              <a:ext uri="{FF2B5EF4-FFF2-40B4-BE49-F238E27FC236}">
                <a16:creationId xmlns:a16="http://schemas.microsoft.com/office/drawing/2014/main" id="{C1C44E94-8FBF-1BD1-40DF-1EBB8741CCEC}"/>
              </a:ext>
            </a:extLst>
          </p:cNvPr>
          <p:cNvSpPr txBox="1">
            <a:spLocks/>
          </p:cNvSpPr>
          <p:nvPr/>
        </p:nvSpPr>
        <p:spPr>
          <a:xfrm>
            <a:off x="460792" y="623903"/>
            <a:ext cx="8925670"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Robótica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Humanoide</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Historia</a:t>
            </a:r>
          </a:p>
        </p:txBody>
      </p:sp>
      <p:sp>
        <p:nvSpPr>
          <p:cNvPr id="4" name="Google Shape;1762;p45">
            <a:extLst>
              <a:ext uri="{FF2B5EF4-FFF2-40B4-BE49-F238E27FC236}">
                <a16:creationId xmlns:a16="http://schemas.microsoft.com/office/drawing/2014/main" id="{7D2C67C1-0D78-7D62-5105-EAD7AD5C705A}"/>
              </a:ext>
            </a:extLst>
          </p:cNvPr>
          <p:cNvSpPr txBox="1">
            <a:spLocks/>
          </p:cNvSpPr>
          <p:nvPr/>
        </p:nvSpPr>
        <p:spPr>
          <a:xfrm>
            <a:off x="283779" y="2463127"/>
            <a:ext cx="3810526" cy="726831"/>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152400" indent="0" algn="just">
              <a:buNone/>
            </a:pPr>
            <a:endParaRPr lang="es-ES" sz="2000" b="1" dirty="0">
              <a:solidFill>
                <a:schemeClr val="bg1">
                  <a:lumMod val="60000"/>
                  <a:lumOff val="40000"/>
                </a:schemeClr>
              </a:solidFill>
            </a:endParaRPr>
          </a:p>
          <a:p>
            <a:pPr marL="152400" indent="0" algn="just">
              <a:buNone/>
            </a:pPr>
            <a:r>
              <a:rPr lang="es-ES" sz="2000" b="1" dirty="0">
                <a:solidFill>
                  <a:schemeClr val="bg1">
                    <a:lumMod val="60000"/>
                    <a:lumOff val="40000"/>
                  </a:schemeClr>
                </a:solidFill>
              </a:rPr>
              <a:t>HONDA</a:t>
            </a:r>
          </a:p>
          <a:p>
            <a:pPr marL="152400" indent="0" algn="just">
              <a:buNone/>
            </a:pPr>
            <a:r>
              <a:rPr lang="es-ES" sz="1600" dirty="0">
                <a:solidFill>
                  <a:schemeClr val="tx2"/>
                </a:solidFill>
              </a:rPr>
              <a:t>Honda finalmente lanza en 2001 el que sería el robot humanoide más avanzado del mundo  durante años, </a:t>
            </a:r>
            <a:r>
              <a:rPr lang="es-ES" sz="1600" b="1" dirty="0">
                <a:solidFill>
                  <a:schemeClr val="tx2"/>
                </a:solidFill>
              </a:rPr>
              <a:t>el ASIMO. </a:t>
            </a:r>
            <a:r>
              <a:rPr lang="es-ES" sz="1600" dirty="0">
                <a:solidFill>
                  <a:schemeClr val="tx2"/>
                </a:solidFill>
              </a:rPr>
              <a:t>Este robot supuso un antes y un después en el desarrollo de robots humanoides  debido a su avanzada tecnología y a sus movimientos muy realistas. </a:t>
            </a:r>
          </a:p>
        </p:txBody>
      </p:sp>
      <p:pic>
        <p:nvPicPr>
          <p:cNvPr id="9" name="Imagen 8">
            <a:extLst>
              <a:ext uri="{FF2B5EF4-FFF2-40B4-BE49-F238E27FC236}">
                <a16:creationId xmlns:a16="http://schemas.microsoft.com/office/drawing/2014/main" id="{55B4843A-4B93-9714-2E42-671E3DF61E20}"/>
              </a:ext>
            </a:extLst>
          </p:cNvPr>
          <p:cNvPicPr>
            <a:picLocks noChangeAspect="1"/>
          </p:cNvPicPr>
          <p:nvPr/>
        </p:nvPicPr>
        <p:blipFill>
          <a:blip r:embed="rId4"/>
          <a:stretch>
            <a:fillRect/>
          </a:stretch>
        </p:blipFill>
        <p:spPr>
          <a:xfrm>
            <a:off x="4572000" y="1560563"/>
            <a:ext cx="3914775" cy="2981325"/>
          </a:xfrm>
          <a:prstGeom prst="rect">
            <a:avLst/>
          </a:prstGeom>
        </p:spPr>
      </p:pic>
    </p:spTree>
    <p:extLst>
      <p:ext uri="{BB962C8B-B14F-4D97-AF65-F5344CB8AC3E}">
        <p14:creationId xmlns:p14="http://schemas.microsoft.com/office/powerpoint/2010/main" val="2365315601"/>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25962</TotalTime>
  <Words>2506</Words>
  <Application>Microsoft Office PowerPoint</Application>
  <PresentationFormat>Presentación en pantalla (16:9)</PresentationFormat>
  <Paragraphs>369</Paragraphs>
  <Slides>43</Slides>
  <Notes>43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43</vt:i4>
      </vt:variant>
    </vt:vector>
  </HeadingPairs>
  <TitlesOfParts>
    <vt:vector size="49" baseType="lpstr">
      <vt:lpstr>Anton</vt:lpstr>
      <vt:lpstr>Advent Pro Light</vt:lpstr>
      <vt:lpstr>Arial</vt:lpstr>
      <vt:lpstr>Fira Sans Condensed Light</vt:lpstr>
      <vt:lpstr>Rajdhani</vt:lpstr>
      <vt:lpstr>Ai Tech Agency by Slidesgo</vt:lpstr>
      <vt:lpstr>Presentación de PowerPoint</vt:lpstr>
      <vt:lpstr>Bienvenida</vt:lpstr>
      <vt:lpstr>Presentación de PowerPoint</vt:lpstr>
      <vt:lpstr>Clase Anterior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396</cp:revision>
  <dcterms:modified xsi:type="dcterms:W3CDTF">2025-05-28T19:47:34Z</dcterms:modified>
</cp:coreProperties>
</file>