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4"/>
  </p:notesMasterIdLst>
  <p:sldIdLst>
    <p:sldId id="256" r:id="rId2"/>
    <p:sldId id="357" r:id="rId3"/>
    <p:sldId id="358" r:id="rId4"/>
    <p:sldId id="364" r:id="rId5"/>
    <p:sldId id="479" r:id="rId6"/>
    <p:sldId id="480" r:id="rId7"/>
    <p:sldId id="481" r:id="rId8"/>
    <p:sldId id="482" r:id="rId9"/>
    <p:sldId id="483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40" r:id="rId18"/>
    <p:sldId id="453" r:id="rId19"/>
    <p:sldId id="476" r:id="rId20"/>
    <p:sldId id="474" r:id="rId21"/>
    <p:sldId id="439" r:id="rId22"/>
    <p:sldId id="280" r:id="rId23"/>
  </p:sldIdLst>
  <p:sldSz cx="9144000" cy="5143500" type="screen16x9"/>
  <p:notesSz cx="6858000" cy="9144000"/>
  <p:embeddedFontLst>
    <p:embeddedFont>
      <p:font typeface="Advent Pro Light" panose="020B0604020202020204" charset="0"/>
      <p:regular r:id="rId25"/>
      <p:bold r:id="rId26"/>
    </p:embeddedFont>
    <p:embeddedFont>
      <p:font typeface="Anton" pitchFamily="2" charset="0"/>
      <p:regular r:id="rId27"/>
    </p:embeddedFont>
    <p:embeddedFont>
      <p:font typeface="Cambria Math" panose="02040503050406030204" pitchFamily="18" charset="0"/>
      <p:regular r:id="rId28"/>
    </p:embeddedFont>
    <p:embeddedFont>
      <p:font typeface="Fira Sans Condensed Light" panose="020B0403050000020004" pitchFamily="34" charset="0"/>
      <p:regular r:id="rId29"/>
      <p:bold r:id="rId30"/>
      <p:italic r:id="rId31"/>
      <p:boldItalic r:id="rId32"/>
    </p:embeddedFont>
    <p:embeddedFont>
      <p:font typeface="Rajdhani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212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619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306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21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209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466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824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436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60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1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1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707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01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528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11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00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1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10 de Abril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920613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Objetivo: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Para calcular la </a:t>
                </a:r>
                <a:r>
                  <a:rPr lang="es-ES" sz="1800" dirty="0">
                    <a:solidFill>
                      <a:schemeClr val="tx2"/>
                    </a:solidFill>
                  </a:rPr>
                  <a:t>pose del robot diferencial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es necesario representar el vector de postura del robot </a:t>
                </a:r>
                <a:r>
                  <a:rPr lang="es-ES" sz="1800" dirty="0">
                    <a:solidFill>
                      <a:schemeClr val="tx2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1800" dirty="0">
                    <a:solidFill>
                      <a:schemeClr val="tx2"/>
                    </a:solidFill>
                  </a:rPr>
                  <a:t>”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 términos de las velocidades angulares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las ruedas del robot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920613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t="-10084" r="-587" b="-453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/>
              <p:nvPr/>
            </p:nvSpPr>
            <p:spPr>
              <a:xfrm>
                <a:off x="3569677" y="3375913"/>
                <a:ext cx="2004646" cy="414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677" y="3375913"/>
                <a:ext cx="2004646" cy="414537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4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760337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1: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Partimos de la relación que existe entre la velocidad lineal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la velocidad angular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760337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/>
              <p:nvPr/>
            </p:nvSpPr>
            <p:spPr>
              <a:xfrm>
                <a:off x="3971192" y="2511971"/>
                <a:ext cx="1201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92" y="2511971"/>
                <a:ext cx="120161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68" y="2942682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2: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Expresamos la velocidad lineal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la velocidad angular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en términos de las velocidades lineales de cada rueda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. 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2942682"/>
                <a:ext cx="8312189" cy="726831"/>
              </a:xfrm>
              <a:prstGeom prst="rect">
                <a:avLst/>
              </a:prstGeom>
              <a:blipFill>
                <a:blip r:embed="rId6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26D856-3E78-7345-C056-7DDE42974F76}"/>
                  </a:ext>
                </a:extLst>
              </p:cNvPr>
              <p:cNvSpPr txBox="1"/>
              <p:nvPr/>
            </p:nvSpPr>
            <p:spPr>
              <a:xfrm>
                <a:off x="2521786" y="4025636"/>
                <a:ext cx="1310323" cy="489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26D856-3E78-7345-C056-7DDE4297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86" y="4025636"/>
                <a:ext cx="1310323" cy="489814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35A800-1DAD-6F51-A77E-8EDA1CEE5A43}"/>
                  </a:ext>
                </a:extLst>
              </p:cNvPr>
              <p:cNvSpPr txBox="1"/>
              <p:nvPr/>
            </p:nvSpPr>
            <p:spPr>
              <a:xfrm>
                <a:off x="5311893" y="3973766"/>
                <a:ext cx="1556238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35A800-1DAD-6F51-A77E-8EDA1CEE5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93" y="3973766"/>
                <a:ext cx="1556238" cy="5085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46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58028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3: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Sustituimos las velocidades lineales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por su equivalente representación en términos de las velocidades angulares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58028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67" y="2996250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4: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Sustituimos la cinemática diferencial en términos de las velocidades angulares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2996250"/>
                <a:ext cx="8312189" cy="726831"/>
              </a:xfrm>
              <a:prstGeom prst="rect">
                <a:avLst/>
              </a:prstGeom>
              <a:blipFill>
                <a:blip r:embed="rId5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/>
              <p:nvPr/>
            </p:nvSpPr>
            <p:spPr>
              <a:xfrm>
                <a:off x="5136905" y="2528464"/>
                <a:ext cx="1792293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05" y="2528464"/>
                <a:ext cx="1792293" cy="509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/>
              <p:nvPr/>
            </p:nvSpPr>
            <p:spPr>
              <a:xfrm>
                <a:off x="2280800" y="2545364"/>
                <a:ext cx="1792293" cy="49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0" y="2545364"/>
                <a:ext cx="1792293" cy="491096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echa: a la derecha con bandas 15">
            <a:extLst>
              <a:ext uri="{FF2B5EF4-FFF2-40B4-BE49-F238E27FC236}">
                <a16:creationId xmlns:a16="http://schemas.microsoft.com/office/drawing/2014/main" id="{CD14E596-F85B-AACE-C26E-72A62E3E0F7E}"/>
              </a:ext>
            </a:extLst>
          </p:cNvPr>
          <p:cNvSpPr/>
          <p:nvPr/>
        </p:nvSpPr>
        <p:spPr>
          <a:xfrm>
            <a:off x="4046295" y="4096674"/>
            <a:ext cx="832338" cy="390949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E32F19-2DDC-85E2-586C-B3FAE7119FBA}"/>
                  </a:ext>
                </a:extLst>
              </p:cNvPr>
              <p:cNvSpPr txBox="1"/>
              <p:nvPr/>
            </p:nvSpPr>
            <p:spPr>
              <a:xfrm>
                <a:off x="5097706" y="3532735"/>
                <a:ext cx="3262678" cy="1308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ES" sz="1800" b="1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E32F19-2DDC-85E2-586C-B3FAE711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06" y="3532735"/>
                <a:ext cx="3262678" cy="1308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69A0D97-EFE5-D411-A12D-6FADBB014C17}"/>
                  </a:ext>
                </a:extLst>
              </p:cNvPr>
              <p:cNvSpPr txBox="1"/>
              <p:nvPr/>
            </p:nvSpPr>
            <p:spPr>
              <a:xfrm>
                <a:off x="1772820" y="3836216"/>
                <a:ext cx="2008733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b="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b="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b="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l-GR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1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69A0D97-EFE5-D411-A12D-6FADBB0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820" y="3836216"/>
                <a:ext cx="2008733" cy="882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81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5: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Definimos el cambio de distancia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 un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 igual forma definimos un cambio de orientación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en un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10FB2548-1CC5-7702-76D4-6146F5832A96}"/>
              </a:ext>
            </a:extLst>
          </p:cNvPr>
          <p:cNvSpPr txBox="1">
            <a:spLocks/>
          </p:cNvSpPr>
          <p:nvPr/>
        </p:nvSpPr>
        <p:spPr>
          <a:xfrm>
            <a:off x="456667" y="2978752"/>
            <a:ext cx="8312189" cy="52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Paso 6: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Obtenemos la posición del robot:</a:t>
            </a:r>
            <a:endParaRPr lang="en-US" sz="1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/>
              <p:nvPr/>
            </p:nvSpPr>
            <p:spPr>
              <a:xfrm>
                <a:off x="4936752" y="2541039"/>
                <a:ext cx="1792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18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s-ES" sz="1800" i="1" dirty="0">
                          <a:solidFill>
                            <a:schemeClr val="tx2"/>
                          </a:solidFill>
                          <a:latin typeface="Cambria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52" y="2541039"/>
                <a:ext cx="17922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/>
              <p:nvPr/>
            </p:nvSpPr>
            <p:spPr>
              <a:xfrm>
                <a:off x="2280800" y="2545364"/>
                <a:ext cx="1916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800" i="1" dirty="0">
                        <a:solidFill>
                          <a:schemeClr val="tx2"/>
                        </a:solidFill>
                        <a:latin typeface="CambriaMath"/>
                      </a:rPr>
                      <m:t>V</m:t>
                    </m:r>
                    <m:r>
                      <m:rPr>
                        <m:nor/>
                      </m:rPr>
                      <a:rPr lang="es-ES" sz="1800" b="0" i="1" dirty="0" smtClean="0">
                        <a:solidFill>
                          <a:schemeClr val="tx2"/>
                        </a:solidFill>
                        <a:latin typeface="CambriaMath"/>
                      </a:rPr>
                      <m:t>∗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0" y="2545364"/>
                <a:ext cx="19160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797290" y="3613815"/>
                <a:ext cx="4278923" cy="984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290" y="3613815"/>
                <a:ext cx="4278923" cy="984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5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7: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Finalmente representamos la posición del robot diferencial en términos de las velocidades angulares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029034" y="2787044"/>
                <a:ext cx="5167453" cy="13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 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 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E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34" y="2787044"/>
                <a:ext cx="5167453" cy="13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7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8: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Si la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odometría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se genera a partir de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encoders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se obtienen los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desplazmientos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cada una de las ruedas</a:t>
                </a:r>
                <a14:m>
                  <m:oMath xmlns:m="http://schemas.openxmlformats.org/officeDocument/2006/math">
                    <m:r>
                      <a:rPr lang="es-ES" sz="18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389058" y="2794832"/>
                <a:ext cx="3644935" cy="5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8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𝒄𝒐𝒏𝒕𝒂𝒅𝒐𝒔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𝒑𝒐𝒓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𝒓𝒆𝒗𝒐𝒍𝒖𝒄𝒊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58" y="2794832"/>
                <a:ext cx="3644935" cy="569002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677CCB-E586-7E25-3447-45C181280B60}"/>
                  </a:ext>
                </a:extLst>
              </p:cNvPr>
              <p:cNvSpPr txBox="1"/>
              <p:nvPr/>
            </p:nvSpPr>
            <p:spPr>
              <a:xfrm>
                <a:off x="2389058" y="3648335"/>
                <a:ext cx="3644935" cy="5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8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𝒄𝒐𝒏𝒕𝒂𝒅𝒐𝒔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𝒑𝒐𝒓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𝒓𝒆𝒗𝒐𝒍𝒖𝒄𝒊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677CCB-E586-7E25-3447-45C18128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58" y="3648335"/>
                <a:ext cx="3644935" cy="569002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14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9: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Generamos la pose en términos de los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desplazmientos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cada una de las ruedas</a:t>
                </a:r>
                <a14:m>
                  <m:oMath xmlns:m="http://schemas.openxmlformats.org/officeDocument/2006/math">
                    <m:r>
                      <a:rPr lang="es-ES" sz="18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2165F4-EA88-7863-59E4-9A40B013C467}"/>
                  </a:ext>
                </a:extLst>
              </p:cNvPr>
              <p:cNvSpPr txBox="1"/>
              <p:nvPr/>
            </p:nvSpPr>
            <p:spPr>
              <a:xfrm>
                <a:off x="2304527" y="2787044"/>
                <a:ext cx="4616468" cy="13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s-ES" sz="1800" b="1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sub>
                                      </m:sSub>
                                      <m:r>
                                        <a:rPr lang="es-ES" sz="1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ES" sz="1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2165F4-EA88-7863-59E4-9A40B013C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27" y="2787044"/>
                <a:ext cx="4616468" cy="13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4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-Control de posicionamiento de un robot diferencial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123304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control de posición </a:t>
            </a:r>
            <a:r>
              <a:rPr lang="es-ES" sz="1600" dirty="0">
                <a:solidFill>
                  <a:schemeClr val="tx2"/>
                </a:solidFill>
              </a:rPr>
              <a:t>consiste en ubicar al robot en un punto de referencia deseado, con o sin una orientación deseada.</a:t>
            </a:r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0B520-DDC0-7473-746D-64F7C2AB4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3"/>
          <a:stretch/>
        </p:blipFill>
        <p:spPr bwMode="auto">
          <a:xfrm>
            <a:off x="4869202" y="1663936"/>
            <a:ext cx="3352799" cy="336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33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52495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3CA4E-742C-33E1-A996-B4216A95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4290"/>
            <a:ext cx="4248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</a:t>
            </a:r>
          </a:p>
        </p:txBody>
      </p:sp>
    </p:spTree>
    <p:extLst>
      <p:ext uri="{BB962C8B-B14F-4D97-AF65-F5344CB8AC3E}">
        <p14:creationId xmlns:p14="http://schemas.microsoft.com/office/powerpoint/2010/main" val="152632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5.1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(Control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5.1 (Control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Posición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requerido para generar el control de posición del robot tipo diferencial en los siguientes puntos deseados: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a) (1, 2)   b) (3, 7)   c) (6, 0)   d) (-4, 5)   e) (-6, 0)   f) (-1, 0)   g) (-7, -7)   h) (-2, -4)  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(- 0.5, -0.5)   j) (1, -3)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k) (3, -5)   l) (8, 0)   m) (0, -3)   n) (0, 9)   ñ) (0, -1)   o) (-5, -10)   p) (7, -7)   q) (3, -1)   r) (- 10, -10)   s) (10, 9)</a:t>
            </a: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empleando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valores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ganancias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diferentes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explica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cual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sería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mejor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sintonización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posicionar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robot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punto (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Incluye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respuesta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caso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).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debe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coordenada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formato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word.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206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75099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5.1 (Control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42843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41599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pasos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control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posición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coordenadas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deseadas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Descrito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punto 3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plantear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estrategia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controlador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ganancias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auto-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sintonizable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984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-Trayectorias en lazo abierto. Clase experimental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7295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80" y="2775439"/>
            <a:ext cx="42882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Una de las funciones básicas de los robots móviles es </a:t>
            </a:r>
            <a:r>
              <a:rPr lang="es-ES" sz="1800" b="1" dirty="0">
                <a:solidFill>
                  <a:schemeClr val="tx2"/>
                </a:solidFill>
              </a:rPr>
              <a:t>desplazarse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una determinada posición a otra en el entorno.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realizar esta tarea, el robot móvil necesita conocer su posición en el entorno en cualquier momento para determinar si ha llegado a su destino. Este proceso se llama </a:t>
            </a:r>
            <a:r>
              <a:rPr lang="es-ES" sz="1800" b="1" dirty="0">
                <a:solidFill>
                  <a:schemeClr val="tx2"/>
                </a:solidFill>
              </a:rPr>
              <a:t>localización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ED2F87-B633-1AF4-D585-35FD2E02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83" y="1509851"/>
            <a:ext cx="402963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351509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general, en la comunidad robótica móvil, el estado de un robot se indica con </a:t>
            </a:r>
            <a:r>
              <a:rPr lang="es-ES" sz="1800" b="1" dirty="0">
                <a:solidFill>
                  <a:schemeClr val="tx2"/>
                </a:solidFill>
              </a:rPr>
              <a:t>"𝒔",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decir, la </a:t>
            </a:r>
            <a:r>
              <a:rPr lang="es-ES" sz="1800" b="1" dirty="0">
                <a:solidFill>
                  <a:schemeClr val="tx2"/>
                </a:solidFill>
              </a:rPr>
              <a:t>pose o postura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para este caso consta de la posición del robot y orientación con respecto a un marco de referencia (mundo, marco).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/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endParaRPr lang="es-MX" sz="1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908A3A17-EEB8-796B-0681-B3D56D04A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742" y="1586978"/>
            <a:ext cx="397247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714925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navegación a estima </a:t>
            </a:r>
            <a:r>
              <a:rPr lang="es-ES" sz="1800" b="1" dirty="0">
                <a:solidFill>
                  <a:schemeClr val="tx2"/>
                </a:solidFill>
              </a:rPr>
              <a:t>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DR)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técnica independiente típica que utilizaban los antiguos marineros para determinar la posición actual de su barco.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DR </a:t>
            </a:r>
            <a:r>
              <a:rPr lang="es-ES" sz="1800" b="1" dirty="0">
                <a:solidFill>
                  <a:schemeClr val="tx2"/>
                </a:solidFill>
              </a:rPr>
              <a:t>integra incrementalmente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distancia recorrida y la dirección de viaje en relación con una ubicación de inicio conocida.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4D190A-F13C-784E-7A5A-B907E655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825" y="1705786"/>
            <a:ext cx="426779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18948" y="2807296"/>
            <a:ext cx="592361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navegación, 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proceso </a:t>
            </a:r>
            <a:r>
              <a:rPr lang="es-ES" sz="1800" b="1" dirty="0">
                <a:solidFill>
                  <a:schemeClr val="tx2"/>
                </a:solidFill>
              </a:rPr>
              <a:t>de calcular la posición actual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un objeto en movimiento utilizando una posición previamente determinada e incorporando estimaciones de velocidad, rumbo (o dirección o curso) y tiempo transcurrido. Esta técnica utiliza la </a:t>
            </a:r>
            <a:r>
              <a:rPr lang="es-ES" sz="1800" b="1" dirty="0">
                <a:solidFill>
                  <a:schemeClr val="tx2"/>
                </a:solidFill>
              </a:rPr>
              <a:t>cinemática interna del robot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localizarlo en el entorno. Sin embargo, dicha técnica adolece de un crecimiento ilimitado de </a:t>
            </a:r>
            <a:r>
              <a:rPr lang="es-ES" sz="1800" b="1" dirty="0">
                <a:solidFill>
                  <a:schemeClr val="tx2"/>
                </a:solidFill>
              </a:rPr>
              <a:t>la incertidumbre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sobre la postura del robot a lo largo del tiempo debido a la integración numérica y la </a:t>
            </a:r>
            <a:r>
              <a:rPr lang="es-ES" sz="1800" b="1" dirty="0">
                <a:solidFill>
                  <a:schemeClr val="tx2"/>
                </a:solidFill>
              </a:rPr>
              <a:t>acumulación de errores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368811-F3BD-2F87-374E-5DF0DAA50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6" r="5776"/>
          <a:stretch/>
        </p:blipFill>
        <p:spPr>
          <a:xfrm>
            <a:off x="6275037" y="3352800"/>
            <a:ext cx="286896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79" y="2592266"/>
            <a:ext cx="407720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es el uso de </a:t>
            </a:r>
            <a:r>
              <a:rPr lang="es-ES" sz="1800" b="1" dirty="0">
                <a:solidFill>
                  <a:schemeClr val="tx2"/>
                </a:solidFill>
              </a:rPr>
              <a:t>datos de sensores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movimiento (codificadores para robots con ruedas) para estimar cambios de posición a lo largo del tiempo.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b="1" dirty="0">
                <a:solidFill>
                  <a:schemeClr val="tx2"/>
                </a:solidFill>
              </a:rPr>
              <a:t> es un tipo de localización a estima 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),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basada en la estimación de la distancia recorrida.</a:t>
            </a: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Odometría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C94111-1375-14B6-7743-6851FF880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0"/>
          <a:stretch/>
        </p:blipFill>
        <p:spPr>
          <a:xfrm>
            <a:off x="4325302" y="2344615"/>
            <a:ext cx="4814484" cy="28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5049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11361</TotalTime>
  <Words>1378</Words>
  <Application>Microsoft Office PowerPoint</Application>
  <PresentationFormat>Presentación en pantalla (16:9)</PresentationFormat>
  <Paragraphs>188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Fira Sans Condensed Light</vt:lpstr>
      <vt:lpstr>Advent Pro Light</vt:lpstr>
      <vt:lpstr>Rajdhani</vt:lpstr>
      <vt:lpstr>CambriaMath</vt:lpstr>
      <vt:lpstr>Anton</vt:lpstr>
      <vt:lpstr>Arial</vt:lpstr>
      <vt:lpstr>Cambria Math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299</cp:revision>
  <dcterms:modified xsi:type="dcterms:W3CDTF">2025-04-10T19:48:20Z</dcterms:modified>
</cp:coreProperties>
</file>