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357" r:id="rId3"/>
    <p:sldId id="358" r:id="rId4"/>
    <p:sldId id="364" r:id="rId5"/>
    <p:sldId id="453" r:id="rId6"/>
    <p:sldId id="464" r:id="rId7"/>
    <p:sldId id="465" r:id="rId8"/>
    <p:sldId id="466" r:id="rId9"/>
    <p:sldId id="467" r:id="rId10"/>
    <p:sldId id="468" r:id="rId11"/>
    <p:sldId id="469" r:id="rId12"/>
    <p:sldId id="470" r:id="rId13"/>
    <p:sldId id="471" r:id="rId14"/>
    <p:sldId id="440" r:id="rId15"/>
    <p:sldId id="489" r:id="rId16"/>
    <p:sldId id="488" r:id="rId17"/>
    <p:sldId id="389" r:id="rId18"/>
    <p:sldId id="439" r:id="rId19"/>
    <p:sldId id="280" r:id="rId20"/>
  </p:sldIdLst>
  <p:sldSz cx="9144000" cy="5143500" type="screen16x9"/>
  <p:notesSz cx="6858000" cy="9144000"/>
  <p:embeddedFontLst>
    <p:embeddedFont>
      <p:font typeface="Advent Pro Light" panose="020B0604020202020204" charset="0"/>
      <p:regular r:id="rId22"/>
      <p:bold r:id="rId23"/>
    </p:embeddedFont>
    <p:embeddedFont>
      <p:font typeface="Anton" pitchFamily="2" charset="0"/>
      <p:regular r:id="rId24"/>
    </p:embeddedFont>
    <p:embeddedFont>
      <p:font typeface="Cambria Math" panose="02040503050406030204" pitchFamily="18" charset="0"/>
      <p:regular r:id="rId25"/>
    </p:embeddedFont>
    <p:embeddedFont>
      <p:font typeface="Fira Sans Condensed Light" panose="020B0403050000020004" pitchFamily="34" charset="0"/>
      <p:regular r:id="rId26"/>
      <p:bold r:id="rId27"/>
      <p:italic r:id="rId28"/>
      <p:boldItalic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65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0266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77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9755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7970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7915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643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04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88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99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4217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03 de Abril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83779" y="2696278"/>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determinar la localización del móvil en el plano cartesiano, vamos a utilizar el modelo cinemático diferencial directo. Este modelo relaciona las velocidades del punto de interés o control</a:t>
            </a:r>
            <a:r>
              <a:rPr lang="es-ES" sz="1600" b="1" dirty="0">
                <a:solidFill>
                  <a:schemeClr val="tx2"/>
                </a:solidFill>
              </a:rPr>
              <a:t> h(</a:t>
            </a:r>
            <a:r>
              <a:rPr lang="es-ES" sz="1600" b="1" dirty="0" err="1">
                <a:solidFill>
                  <a:schemeClr val="tx2"/>
                </a:solidFill>
              </a:rPr>
              <a:t>x,y</a:t>
            </a:r>
            <a:r>
              <a:rPr lang="es-ES" sz="1600" b="1" dirty="0">
                <a:solidFill>
                  <a:schemeClr val="tx2"/>
                </a:solidFill>
              </a:rPr>
              <a:t>) </a:t>
            </a:r>
            <a:r>
              <a:rPr lang="es-ES" sz="1600" dirty="0">
                <a:solidFill>
                  <a:schemeClr val="tx2"/>
                </a:solidFill>
              </a:rPr>
              <a:t>con las velocidades de los actuadores considerando al vehículo como una masa puntual, es decir, sin analizar las fuerzas que ejercen sobre el mismo (momentos de inercia y rozamientos).</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203600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14654" y="2332862"/>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el obtener el modelo cinemático, vamos a guiarnos de la geometría de un vehículo tipo diferencial, cuya posición la define el punto </a:t>
            </a:r>
            <a:r>
              <a:rPr lang="es-ES" sz="1600" b="1" dirty="0">
                <a:solidFill>
                  <a:schemeClr val="tx2"/>
                </a:solidFill>
              </a:rPr>
              <a:t>h(</a:t>
            </a:r>
            <a:r>
              <a:rPr lang="es-ES" sz="1600" b="1" dirty="0" err="1">
                <a:solidFill>
                  <a:schemeClr val="tx2"/>
                </a:solidFill>
              </a:rPr>
              <a:t>x,y</a:t>
            </a:r>
            <a:r>
              <a:rPr lang="es-ES" sz="1600" b="1" dirty="0">
                <a:solidFill>
                  <a:schemeClr val="tx2"/>
                </a:solidFill>
              </a:rPr>
              <a:t>) </a:t>
            </a:r>
            <a:r>
              <a:rPr lang="es-ES" sz="1600" dirty="0">
                <a:solidFill>
                  <a:schemeClr val="tx2"/>
                </a:solidFill>
              </a:rPr>
              <a:t>y la orientación el ángulo </a:t>
            </a:r>
            <a:r>
              <a:rPr lang="es-ES" sz="1600" b="1" dirty="0">
                <a:solidFill>
                  <a:schemeClr val="tx2"/>
                </a:solidFill>
              </a:rPr>
              <a:t>(phi).</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408679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261182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Como resultado del análisis geométrico, la cinemática diferencial con el punto de control ubicado en el centro del eje que une las ruedas es la siguiente.</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4245" t="10069" r="12172" b="2215"/>
          <a:stretch/>
        </p:blipFill>
        <p:spPr>
          <a:xfrm>
            <a:off x="3108549" y="1582615"/>
            <a:ext cx="6035451" cy="3560885"/>
          </a:xfrm>
          <a:prstGeom prst="rect">
            <a:avLst/>
          </a:prstGeom>
        </p:spPr>
      </p:pic>
    </p:spTree>
    <p:extLst>
      <p:ext uri="{BB962C8B-B14F-4D97-AF65-F5344CB8AC3E}">
        <p14:creationId xmlns:p14="http://schemas.microsoft.com/office/powerpoint/2010/main" val="404154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35434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Diferencial</a:t>
            </a:r>
          </a:p>
          <a:p>
            <a:pPr marL="152400" indent="0" algn="just">
              <a:buNone/>
            </a:pPr>
            <a:r>
              <a:rPr lang="es-ES" sz="1600" dirty="0">
                <a:solidFill>
                  <a:schemeClr val="tx2"/>
                </a:solidFill>
              </a:rPr>
              <a:t>Como se menciona anteriormente este modelo proporciona velocidades (no posiciones), por lo tanto, para obtener la posición y orientación del móvil es necesario integrar las velocidades en un periodo de tiempo constante (</a:t>
            </a:r>
            <a:r>
              <a:rPr lang="es-ES" sz="1600" b="1" dirty="0" err="1">
                <a:solidFill>
                  <a:schemeClr val="tx2"/>
                </a:solidFill>
              </a:rPr>
              <a:t>ts</a:t>
            </a:r>
            <a:r>
              <a:rPr lang="es-ES" sz="1600" dirty="0">
                <a:solidFill>
                  <a:schemeClr val="tx2"/>
                </a:solidFill>
              </a:rPr>
              <a:t>) llamado tiempo de muestreo.</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66236" t="16054" r="9669" b="2215"/>
          <a:stretch/>
        </p:blipFill>
        <p:spPr>
          <a:xfrm>
            <a:off x="5322280" y="1366803"/>
            <a:ext cx="1922580" cy="3666339"/>
          </a:xfrm>
          <a:prstGeom prst="rect">
            <a:avLst/>
          </a:prstGeom>
        </p:spPr>
      </p:pic>
    </p:spTree>
    <p:extLst>
      <p:ext uri="{BB962C8B-B14F-4D97-AF65-F5344CB8AC3E}">
        <p14:creationId xmlns:p14="http://schemas.microsoft.com/office/powerpoint/2010/main" val="104936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4073850" cy="881100"/>
          </a:xfrm>
          <a:prstGeom prst="rect">
            <a:avLst/>
          </a:prstGeom>
        </p:spPr>
        <p:txBody>
          <a:bodyPr spcFirstLastPara="1" wrap="square" lIns="91425" tIns="91425" rIns="91425" bIns="91425" anchor="t" anchorCtr="0">
            <a:noAutofit/>
          </a:bodyPr>
          <a:lstStyle/>
          <a:p>
            <a:pPr marL="146050" lvl="0" indent="0">
              <a:buSzPts val="1300"/>
            </a:pPr>
            <a:r>
              <a:rPr lang="es-ES" dirty="0"/>
              <a:t> -Localización basada en Movimiento</a:t>
            </a:r>
          </a:p>
          <a:p>
            <a:pPr marL="146050" lvl="0" indent="0">
              <a:buSzPts val="1300"/>
            </a:pPr>
            <a:r>
              <a:rPr lang="es-ES" dirty="0"/>
              <a:t> -Transformación del Modelo Cinemático del robot diferencial</a:t>
            </a: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mc:AlternateContent xmlns:mc="http://schemas.openxmlformats.org/markup-compatibility/2006">
        <mc:Choice xmlns:a14="http://schemas.microsoft.com/office/drawing/2010/main" Requires="a14">
          <p:sp>
            <p:nvSpPr>
              <p:cNvPr id="9" name="Google Shape;1762;p45"/>
              <p:cNvSpPr txBox="1">
                <a:spLocks/>
              </p:cNvSpPr>
              <p:nvPr/>
            </p:nvSpPr>
            <p:spPr>
              <a:xfrm>
                <a:off x="456667" y="1788344"/>
                <a:ext cx="8488039" cy="10114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b="1" dirty="0">
                    <a:solidFill>
                      <a:srgbClr val="FFFF00"/>
                    </a:solidFill>
                  </a:rPr>
                  <a:t>Caso Hipotético</a:t>
                </a:r>
                <a:r>
                  <a:rPr lang="es-ES" sz="1800" dirty="0">
                    <a:solidFill>
                      <a:schemeClr val="bg1">
                        <a:lumMod val="60000"/>
                        <a:lumOff val="40000"/>
                      </a:schemeClr>
                    </a:solidFill>
                  </a:rPr>
                  <a:t>: A partir del tópico </a:t>
                </a:r>
                <a:r>
                  <a:rPr lang="es-ES" sz="1800" b="1" dirty="0">
                    <a:solidFill>
                      <a:schemeClr val="tx2"/>
                    </a:solidFill>
                  </a:rPr>
                  <a:t>/</a:t>
                </a:r>
                <a:r>
                  <a:rPr lang="es-ES" sz="1800" b="1" dirty="0" err="1">
                    <a:solidFill>
                      <a:schemeClr val="tx2"/>
                    </a:solidFill>
                  </a:rPr>
                  <a:t>cmd_vel</a:t>
                </a:r>
                <a:r>
                  <a:rPr lang="es-ES" sz="1800" b="1" dirty="0">
                    <a:solidFill>
                      <a:schemeClr val="tx2"/>
                    </a:solidFill>
                  </a:rPr>
                  <a:t> </a:t>
                </a:r>
                <a:r>
                  <a:rPr lang="es-ES" sz="1800" dirty="0">
                    <a:solidFill>
                      <a:schemeClr val="bg1">
                        <a:lumMod val="60000"/>
                        <a:lumOff val="40000"/>
                      </a:schemeClr>
                    </a:solidFill>
                  </a:rPr>
                  <a:t>se publican las velocidades lineal </a:t>
                </a:r>
                <a14:m>
                  <m:oMath xmlns:m="http://schemas.openxmlformats.org/officeDocument/2006/math">
                    <m:r>
                      <a:rPr lang="es-ES" sz="1800" b="1" i="1" smtClean="0">
                        <a:solidFill>
                          <a:schemeClr val="tx2"/>
                        </a:solidFill>
                        <a:latin typeface="Cambria Math" panose="02040503050406030204" pitchFamily="18" charset="0"/>
                      </a:rPr>
                      <m:t>𝑽</m:t>
                    </m:r>
                  </m:oMath>
                </a14:m>
                <a:r>
                  <a:rPr lang="es-ES" sz="1800" b="1" dirty="0">
                    <a:solidFill>
                      <a:schemeClr val="tx2"/>
                    </a:solidFill>
                  </a:rPr>
                  <a:t> </a:t>
                </a:r>
                <a:r>
                  <a:rPr lang="es-ES" sz="1800" dirty="0">
                    <a:solidFill>
                      <a:schemeClr val="bg1">
                        <a:lumMod val="60000"/>
                        <a:lumOff val="40000"/>
                      </a:schemeClr>
                    </a:solidFill>
                  </a:rPr>
                  <a:t>y angular </a:t>
                </a:r>
                <a14:m>
                  <m:oMath xmlns:m="http://schemas.openxmlformats.org/officeDocument/2006/math">
                    <m:r>
                      <a:rPr lang="es-ES" sz="1800" b="1" i="1">
                        <a:solidFill>
                          <a:schemeClr val="tx2"/>
                        </a:solidFill>
                        <a:latin typeface="Cambria Math" panose="02040503050406030204" pitchFamily="18" charset="0"/>
                      </a:rPr>
                      <m:t>𝑾</m:t>
                    </m:r>
                  </m:oMath>
                </a14:m>
                <a:r>
                  <a:rPr lang="es-ES" sz="1800" dirty="0">
                    <a:solidFill>
                      <a:schemeClr val="bg1">
                        <a:lumMod val="60000"/>
                        <a:lumOff val="40000"/>
                      </a:schemeClr>
                    </a:solidFill>
                  </a:rPr>
                  <a:t>, las cuales son parámetros de entrada del nodo </a:t>
                </a:r>
                <a:r>
                  <a:rPr lang="es-ES" sz="1800" b="1" dirty="0" err="1">
                    <a:solidFill>
                      <a:schemeClr val="tx2"/>
                    </a:solidFill>
                  </a:rPr>
                  <a:t>Puzzlebot</a:t>
                </a:r>
                <a:r>
                  <a:rPr lang="es-ES" sz="1800" b="1" dirty="0">
                    <a:solidFill>
                      <a:schemeClr val="tx2"/>
                    </a:solidFill>
                  </a:rPr>
                  <a:t> Sim. </a:t>
                </a:r>
                <a:r>
                  <a:rPr lang="es-ES" sz="1800" dirty="0">
                    <a:solidFill>
                      <a:schemeClr val="bg1">
                        <a:lumMod val="60000"/>
                        <a:lumOff val="40000"/>
                      </a:schemeClr>
                    </a:solidFill>
                  </a:rPr>
                  <a:t>A la salida del nodo </a:t>
                </a:r>
                <a:r>
                  <a:rPr lang="es-ES" sz="1800" b="1" dirty="0" err="1">
                    <a:solidFill>
                      <a:schemeClr val="tx2"/>
                    </a:solidFill>
                  </a:rPr>
                  <a:t>Puzzlebot</a:t>
                </a:r>
                <a:r>
                  <a:rPr lang="es-ES" sz="1800" b="1" dirty="0">
                    <a:solidFill>
                      <a:schemeClr val="tx2"/>
                    </a:solidFill>
                  </a:rPr>
                  <a:t> Sim</a:t>
                </a:r>
                <a:r>
                  <a:rPr lang="es-ES" sz="1800" dirty="0">
                    <a:solidFill>
                      <a:schemeClr val="bg1">
                        <a:lumMod val="60000"/>
                        <a:lumOff val="40000"/>
                      </a:schemeClr>
                    </a:solidFill>
                  </a:rPr>
                  <a:t> obtenemos la pose y las velocidades angulares de las ruedas </a:t>
                </a:r>
                <a14:m>
                  <m:oMath xmlns:m="http://schemas.openxmlformats.org/officeDocument/2006/math">
                    <m:sSub>
                      <m:sSubPr>
                        <m:ctrlPr>
                          <a:rPr lang="en-GB" sz="1800" b="1" i="1">
                            <a:solidFill>
                              <a:schemeClr val="tx2"/>
                            </a:solidFill>
                            <a:latin typeface="Cambria Math" panose="02040503050406030204" pitchFamily="18" charset="0"/>
                          </a:rPr>
                        </m:ctrlPr>
                      </m:sSubPr>
                      <m:e>
                        <m:r>
                          <a:rPr lang="es-ES" sz="1800" b="1" i="1">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𝑹</m:t>
                        </m:r>
                        <m:r>
                          <a:rPr lang="es-ES" sz="1800" b="1" i="1">
                            <a:solidFill>
                              <a:schemeClr val="tx2"/>
                            </a:solidFill>
                            <a:latin typeface="Cambria Math" panose="02040503050406030204" pitchFamily="18" charset="0"/>
                          </a:rPr>
                          <m:t>  </m:t>
                        </m:r>
                      </m:sub>
                    </m:sSub>
                  </m:oMath>
                </a14:m>
                <a:r>
                  <a:rPr lang="es-ES" sz="1800" dirty="0">
                    <a:solidFill>
                      <a:schemeClr val="bg1">
                        <a:lumMod val="60000"/>
                        <a:lumOff val="40000"/>
                      </a:schemeClr>
                    </a:solidFill>
                  </a:rPr>
                  <a:t>y </a:t>
                </a:r>
                <a14:m>
                  <m:oMath xmlns:m="http://schemas.openxmlformats.org/officeDocument/2006/math">
                    <m:sSub>
                      <m:sSubPr>
                        <m:ctrlPr>
                          <a:rPr lang="en-GB" sz="1800" b="1" i="1">
                            <a:solidFill>
                              <a:schemeClr val="tx2"/>
                            </a:solidFill>
                            <a:latin typeface="Cambria Math" panose="02040503050406030204" pitchFamily="18" charset="0"/>
                          </a:rPr>
                        </m:ctrlPr>
                      </m:sSubPr>
                      <m:e>
                        <m:r>
                          <a:rPr lang="es-ES" sz="1800" b="1" i="1">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𝑳</m:t>
                        </m:r>
                        <m:r>
                          <a:rPr lang="es-ES" sz="1800" b="1" i="1">
                            <a:solidFill>
                              <a:schemeClr val="tx2"/>
                            </a:solidFill>
                            <a:latin typeface="Cambria Math" panose="02040503050406030204" pitchFamily="18" charset="0"/>
                          </a:rPr>
                          <m:t>  </m:t>
                        </m:r>
                      </m:sub>
                    </m:sSub>
                  </m:oMath>
                </a14:m>
                <a:r>
                  <a:rPr lang="es-ES" sz="1800" dirty="0">
                    <a:solidFill>
                      <a:schemeClr val="bg1">
                        <a:lumMod val="60000"/>
                        <a:lumOff val="40000"/>
                      </a:schemeClr>
                    </a:solidFill>
                  </a:rPr>
                  <a:t>.</a:t>
                </a:r>
                <a:endParaRPr lang="en-US" sz="1800" b="1" dirty="0">
                  <a:solidFill>
                    <a:schemeClr val="tx2"/>
                  </a:solidFill>
                </a:endParaRPr>
              </a:p>
            </p:txBody>
          </p:sp>
        </mc:Choice>
        <mc:Fallback>
          <p:sp>
            <p:nvSpPr>
              <p:cNvPr id="9" name="Google Shape;1762;p45"/>
              <p:cNvSpPr txBox="1">
                <a:spLocks noRot="1" noChangeAspect="1" noMove="1" noResize="1" noEditPoints="1" noAdjustHandles="1" noChangeArrowheads="1" noChangeShapeType="1" noTextEdit="1"/>
              </p:cNvSpPr>
              <p:nvPr/>
            </p:nvSpPr>
            <p:spPr>
              <a:xfrm>
                <a:off x="456667" y="1788344"/>
                <a:ext cx="8488039" cy="1011400"/>
              </a:xfrm>
              <a:prstGeom prst="rect">
                <a:avLst/>
              </a:prstGeom>
              <a:blipFill>
                <a:blip r:embed="rId4"/>
                <a:stretch>
                  <a:fillRect t="-8434" r="-575" b="-33735"/>
                </a:stretch>
              </a:blipFill>
              <a:ln>
                <a:noFill/>
              </a:ln>
            </p:spPr>
            <p:txBody>
              <a:bodyPr/>
              <a:lstStyle/>
              <a:p>
                <a:r>
                  <a:rPr lang="es-MX">
                    <a:noFill/>
                  </a:rPr>
                  <a:t> </a:t>
                </a:r>
              </a:p>
            </p:txBody>
          </p:sp>
        </mc:Fallback>
      </mc:AlternateContent>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8" y="661197"/>
            <a:ext cx="8321167"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err="1">
                <a:solidFill>
                  <a:srgbClr val="F3F3F3"/>
                </a:solidFill>
                <a:latin typeface="Rajdhani"/>
                <a:ea typeface="Rajdhani"/>
                <a:cs typeface="Rajdhani"/>
                <a:sym typeface="Rajdhani"/>
              </a:rPr>
              <a:t>Localización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basada</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movimiento</a:t>
            </a:r>
            <a:r>
              <a:rPr lang="en-US" sz="3000" b="1" dirty="0">
                <a:solidFill>
                  <a:srgbClr val="F3F3F3"/>
                </a:solidFill>
                <a:latin typeface="Rajdhani"/>
                <a:ea typeface="Rajdhani"/>
                <a:cs typeface="Rajdhani"/>
                <a:sym typeface="Rajdhani"/>
              </a:rPr>
              <a:t> </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Pose y Velocidades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angulares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las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lang="en-US" sz="3000" b="1" dirty="0">
              <a:solidFill>
                <a:schemeClr val="bg1">
                  <a:lumMod val="60000"/>
                  <a:lumOff val="40000"/>
                </a:schemeClr>
              </a:solidFill>
              <a:latin typeface="Rajdhani"/>
              <a:ea typeface="Rajdhani"/>
              <a:cs typeface="Rajdhani"/>
              <a:sym typeface="Rajdhani"/>
            </a:endParaRPr>
          </a:p>
        </p:txBody>
      </p:sp>
      <p:pic>
        <p:nvPicPr>
          <p:cNvPr id="4" name="Imagen 3">
            <a:extLst>
              <a:ext uri="{FF2B5EF4-FFF2-40B4-BE49-F238E27FC236}">
                <a16:creationId xmlns:a16="http://schemas.microsoft.com/office/drawing/2014/main" id="{7769F786-E39D-B4DE-1287-77D4B2BDC324}"/>
              </a:ext>
            </a:extLst>
          </p:cNvPr>
          <p:cNvPicPr>
            <a:picLocks noChangeAspect="1"/>
          </p:cNvPicPr>
          <p:nvPr/>
        </p:nvPicPr>
        <p:blipFill>
          <a:blip r:embed="rId5"/>
          <a:stretch>
            <a:fillRect/>
          </a:stretch>
        </p:blipFill>
        <p:spPr>
          <a:xfrm>
            <a:off x="1960178" y="2992474"/>
            <a:ext cx="5351375" cy="1815403"/>
          </a:xfrm>
          <a:prstGeom prst="rect">
            <a:avLst/>
          </a:prstGeom>
        </p:spPr>
      </p:pic>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F8F7839-5C22-0B25-3E93-BE83E042F2CC}"/>
                  </a:ext>
                </a:extLst>
              </p:cNvPr>
              <p:cNvSpPr txBox="1"/>
              <p:nvPr/>
            </p:nvSpPr>
            <p:spPr>
              <a:xfrm>
                <a:off x="2347039" y="3161370"/>
                <a:ext cx="8675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b="1" i="1" smtClean="0">
                          <a:solidFill>
                            <a:schemeClr val="bg1">
                              <a:lumMod val="60000"/>
                              <a:lumOff val="40000"/>
                            </a:schemeClr>
                          </a:solidFill>
                          <a:latin typeface="Cambria Math" panose="02040503050406030204" pitchFamily="18" charset="0"/>
                        </a:rPr>
                        <m:t>𝑽</m:t>
                      </m:r>
                    </m:oMath>
                  </m:oMathPara>
                </a14:m>
                <a:endParaRPr lang="es-MX" sz="2400" dirty="0">
                  <a:solidFill>
                    <a:schemeClr val="bg1">
                      <a:lumMod val="60000"/>
                      <a:lumOff val="40000"/>
                    </a:schemeClr>
                  </a:solidFill>
                </a:endParaRPr>
              </a:p>
            </p:txBody>
          </p:sp>
        </mc:Choice>
        <mc:Fallback xmlns="">
          <p:sp>
            <p:nvSpPr>
              <p:cNvPr id="10" name="CuadroTexto 9">
                <a:extLst>
                  <a:ext uri="{FF2B5EF4-FFF2-40B4-BE49-F238E27FC236}">
                    <a16:creationId xmlns:a16="http://schemas.microsoft.com/office/drawing/2014/main" id="{BF8F7839-5C22-0B25-3E93-BE83E042F2CC}"/>
                  </a:ext>
                </a:extLst>
              </p:cNvPr>
              <p:cNvSpPr txBox="1">
                <a:spLocks noRot="1" noChangeAspect="1" noMove="1" noResize="1" noEditPoints="1" noAdjustHandles="1" noChangeArrowheads="1" noChangeShapeType="1" noTextEdit="1"/>
              </p:cNvSpPr>
              <p:nvPr/>
            </p:nvSpPr>
            <p:spPr>
              <a:xfrm>
                <a:off x="2347039" y="3161370"/>
                <a:ext cx="867508" cy="461665"/>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66D92A3-9257-F9FC-B30F-A0AA3C241AB3}"/>
                  </a:ext>
                </a:extLst>
              </p:cNvPr>
              <p:cNvSpPr txBox="1"/>
              <p:nvPr/>
            </p:nvSpPr>
            <p:spPr>
              <a:xfrm>
                <a:off x="2030516" y="3962878"/>
                <a:ext cx="150055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000" b="1" i="1" smtClean="0">
                          <a:solidFill>
                            <a:schemeClr val="bg1">
                              <a:lumMod val="60000"/>
                              <a:lumOff val="40000"/>
                            </a:schemeClr>
                          </a:solidFill>
                          <a:latin typeface="Cambria Math" panose="02040503050406030204" pitchFamily="18" charset="0"/>
                        </a:rPr>
                        <m:t>𝑾</m:t>
                      </m:r>
                    </m:oMath>
                  </m:oMathPara>
                </a14:m>
                <a:endParaRPr lang="es-MX" sz="2000" dirty="0">
                  <a:solidFill>
                    <a:schemeClr val="bg1">
                      <a:lumMod val="60000"/>
                      <a:lumOff val="40000"/>
                    </a:schemeClr>
                  </a:solidFill>
                </a:endParaRPr>
              </a:p>
            </p:txBody>
          </p:sp>
        </mc:Choice>
        <mc:Fallback xmlns="">
          <p:sp>
            <p:nvSpPr>
              <p:cNvPr id="14" name="CuadroTexto 13">
                <a:extLst>
                  <a:ext uri="{FF2B5EF4-FFF2-40B4-BE49-F238E27FC236}">
                    <a16:creationId xmlns:a16="http://schemas.microsoft.com/office/drawing/2014/main" id="{966D92A3-9257-F9FC-B30F-A0AA3C241AB3}"/>
                  </a:ext>
                </a:extLst>
              </p:cNvPr>
              <p:cNvSpPr txBox="1">
                <a:spLocks noRot="1" noChangeAspect="1" noMove="1" noResize="1" noEditPoints="1" noAdjustHandles="1" noChangeArrowheads="1" noChangeShapeType="1" noTextEdit="1"/>
              </p:cNvSpPr>
              <p:nvPr/>
            </p:nvSpPr>
            <p:spPr>
              <a:xfrm>
                <a:off x="2030516" y="3962878"/>
                <a:ext cx="1500554" cy="400110"/>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82990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56668" y="1444183"/>
            <a:ext cx="8312189" cy="572700"/>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bg1">
                    <a:lumMod val="60000"/>
                    <a:lumOff val="40000"/>
                  </a:schemeClr>
                </a:solidFill>
              </a:rPr>
              <a:t>La transformación de interna del nodo se muestra a continuación:</a:t>
            </a:r>
            <a:endParaRPr lang="en-US" sz="1800" b="1" dirty="0">
              <a:solidFill>
                <a:schemeClr val="tx2"/>
              </a:solidFill>
            </a:endParaRP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8" y="661196"/>
            <a:ext cx="8531209" cy="1013669"/>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lang="en-US" sz="3000" b="1" dirty="0" err="1">
                <a:solidFill>
                  <a:srgbClr val="F3F3F3"/>
                </a:solidFill>
                <a:latin typeface="Rajdhani"/>
                <a:ea typeface="Rajdhani"/>
                <a:cs typeface="Rajdhani"/>
                <a:sym typeface="Rajdhani"/>
              </a:rPr>
              <a:t>Localización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basada</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movimiento</a:t>
            </a:r>
            <a:r>
              <a:rPr lang="en-US" sz="3000" b="1" dirty="0">
                <a:solidFill>
                  <a:srgbClr val="F3F3F3"/>
                </a:solidFill>
                <a:latin typeface="Rajdhani"/>
                <a:ea typeface="Rajdhani"/>
                <a:cs typeface="Rajdhani"/>
                <a:sym typeface="Rajdhani"/>
              </a:rPr>
              <a:t> </a:t>
            </a:r>
          </a:p>
          <a:p>
            <a:pPr>
              <a:buClr>
                <a:srgbClr val="F3F3F3"/>
              </a:buClr>
              <a:buSzPts val="3000"/>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Pose y Velocidades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angulares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las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lang="en-US" sz="3000" b="1" dirty="0">
              <a:solidFill>
                <a:schemeClr val="bg1">
                  <a:lumMod val="60000"/>
                  <a:lumOff val="40000"/>
                </a:schemeClr>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6" name="Imagen 15">
            <a:extLst>
              <a:ext uri="{FF2B5EF4-FFF2-40B4-BE49-F238E27FC236}">
                <a16:creationId xmlns:a16="http://schemas.microsoft.com/office/drawing/2014/main" id="{D24F2383-1FFA-1970-1C39-E64DD94228B2}"/>
              </a:ext>
            </a:extLst>
          </p:cNvPr>
          <p:cNvPicPr>
            <a:picLocks noChangeAspect="1"/>
          </p:cNvPicPr>
          <p:nvPr/>
        </p:nvPicPr>
        <p:blipFill>
          <a:blip r:embed="rId4"/>
          <a:stretch>
            <a:fillRect/>
          </a:stretch>
        </p:blipFill>
        <p:spPr>
          <a:xfrm>
            <a:off x="3636578" y="2077563"/>
            <a:ext cx="5258534" cy="2867425"/>
          </a:xfrm>
          <a:prstGeom prst="rect">
            <a:avLst/>
          </a:prstGeom>
        </p:spPr>
      </p:pic>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BD54AB5B-575E-3AF8-E814-3318B49CE9AF}"/>
                  </a:ext>
                </a:extLst>
              </p:cNvPr>
              <p:cNvSpPr txBox="1"/>
              <p:nvPr/>
            </p:nvSpPr>
            <p:spPr>
              <a:xfrm>
                <a:off x="699945" y="2332831"/>
                <a:ext cx="1808791" cy="882870"/>
              </a:xfrm>
              <a:prstGeom prst="rect">
                <a:avLst/>
              </a:prstGeom>
              <a:noFill/>
            </p:spPr>
            <p:txBody>
              <a:bodyPr wrap="square">
                <a:spAutoFit/>
              </a:bodyPr>
              <a:lstStyle/>
              <a:p>
                <a14:m>
                  <m:oMath xmlns:m="http://schemas.openxmlformats.org/officeDocument/2006/math">
                    <m:d>
                      <m:dPr>
                        <m:begChr m:val="["/>
                        <m:endChr m:val="]"/>
                        <m:ctrlPr>
                          <a:rPr lang="es-ES" sz="1800" i="1" u="none" strike="noStrike" baseline="0" smtClean="0">
                            <a:solidFill>
                              <a:schemeClr val="tx2"/>
                            </a:solidFill>
                            <a:latin typeface="Cambria Math" panose="02040503050406030204" pitchFamily="18" charset="0"/>
                          </a:rPr>
                        </m:ctrlPr>
                      </m:dPr>
                      <m:e>
                        <m:m>
                          <m:mPr>
                            <m:mcs>
                              <m:mc>
                                <m:mcPr>
                                  <m:count m:val="1"/>
                                  <m:mcJc m:val="center"/>
                                </m:mcPr>
                              </m:mc>
                            </m:mcs>
                            <m:ctrlPr>
                              <a:rPr lang="es-ES" sz="1800" i="1">
                                <a:solidFill>
                                  <a:schemeClr val="tx2"/>
                                </a:solidFill>
                                <a:latin typeface="Cambria Math" panose="02040503050406030204" pitchFamily="18" charset="0"/>
                              </a:rPr>
                            </m:ctrlPr>
                          </m:mPr>
                          <m:mr>
                            <m:e>
                              <m:acc>
                                <m:accPr>
                                  <m:chr m:val="̇"/>
                                  <m:ctrlPr>
                                    <a:rPr lang="en-GB" sz="1800" i="1">
                                      <a:solidFill>
                                        <a:schemeClr val="tx2"/>
                                      </a:solidFill>
                                      <a:latin typeface="Cambria Math" panose="02040503050406030204" pitchFamily="18" charset="0"/>
                                    </a:rPr>
                                  </m:ctrlPr>
                                </m:accPr>
                                <m:e>
                                  <m:r>
                                    <a:rPr lang="es-ES" sz="1800" b="0" i="1">
                                      <a:solidFill>
                                        <a:schemeClr val="tx2"/>
                                      </a:solidFill>
                                      <a:latin typeface="Cambria Math" panose="02040503050406030204" pitchFamily="18" charset="0"/>
                                    </a:rPr>
                                    <m:t>𝑥</m:t>
                                  </m:r>
                                </m:e>
                              </m:acc>
                            </m:e>
                          </m:mr>
                          <m:mr>
                            <m:e>
                              <m:acc>
                                <m:accPr>
                                  <m:chr m:val="̇"/>
                                  <m:ctrlPr>
                                    <a:rPr lang="en-GB" sz="1800" i="1">
                                      <a:solidFill>
                                        <a:schemeClr val="tx2"/>
                                      </a:solidFill>
                                      <a:latin typeface="Cambria Math" panose="02040503050406030204" pitchFamily="18" charset="0"/>
                                    </a:rPr>
                                  </m:ctrlPr>
                                </m:accPr>
                                <m:e>
                                  <m:r>
                                    <a:rPr lang="es-ES" sz="1800" b="0" i="1">
                                      <a:solidFill>
                                        <a:schemeClr val="tx2"/>
                                      </a:solidFill>
                                      <a:latin typeface="Cambria Math" panose="02040503050406030204" pitchFamily="18" charset="0"/>
                                    </a:rPr>
                                    <m:t>𝑦</m:t>
                                  </m:r>
                                </m:e>
                              </m:acc>
                            </m:e>
                          </m:mr>
                          <m:mr>
                            <m:e>
                              <m:acc>
                                <m:accPr>
                                  <m:chr m:val="̇"/>
                                  <m:ctrlPr>
                                    <a:rPr lang="en-GB" sz="1800" i="1" smtClean="0">
                                      <a:solidFill>
                                        <a:schemeClr val="tx2"/>
                                      </a:solidFill>
                                      <a:latin typeface="Cambria Math" panose="02040503050406030204" pitchFamily="18" charset="0"/>
                                    </a:rPr>
                                  </m:ctrlPr>
                                </m:accPr>
                                <m:e>
                                  <m:r>
                                    <a:rPr lang="el-GR" sz="1800" i="1" dirty="0">
                                      <a:solidFill>
                                        <a:schemeClr val="tx2"/>
                                      </a:solidFill>
                                      <a:latin typeface="Cambria Math" panose="02040503050406030204" pitchFamily="18" charset="0"/>
                                    </a:rPr>
                                    <m:t>𝜃</m:t>
                                  </m:r>
                                </m:e>
                              </m:acc>
                            </m:e>
                          </m:mr>
                        </m:m>
                      </m:e>
                    </m:d>
                  </m:oMath>
                </a14:m>
                <a:r>
                  <a:rPr lang="es-ES" sz="1800" i="1" u="none" strike="noStrike" baseline="0" dirty="0">
                    <a:solidFill>
                      <a:schemeClr val="tx2"/>
                    </a:solidFill>
                    <a:latin typeface="CambriaMath"/>
                  </a:rPr>
                  <a:t> = </a:t>
                </a:r>
                <a14:m>
                  <m:oMath xmlns:m="http://schemas.openxmlformats.org/officeDocument/2006/math">
                    <m:d>
                      <m:dPr>
                        <m:begChr m:val="["/>
                        <m:endChr m:val="]"/>
                        <m:ctrlPr>
                          <a:rPr lang="es-ES" sz="1800" i="1">
                            <a:solidFill>
                              <a:schemeClr val="tx2"/>
                            </a:solidFill>
                            <a:latin typeface="Cambria Math" panose="02040503050406030204" pitchFamily="18" charset="0"/>
                          </a:rPr>
                        </m:ctrlPr>
                      </m:dPr>
                      <m:e>
                        <m:m>
                          <m:mPr>
                            <m:mcs>
                              <m:mc>
                                <m:mcPr>
                                  <m:count m:val="1"/>
                                  <m:mcJc m:val="center"/>
                                </m:mcPr>
                              </m:mc>
                            </m:mcs>
                            <m:ctrlPr>
                              <a:rPr lang="es-ES" sz="1800" i="1">
                                <a:solidFill>
                                  <a:schemeClr val="tx2"/>
                                </a:solidFill>
                                <a:latin typeface="Cambria Math" panose="02040503050406030204" pitchFamily="18" charset="0"/>
                              </a:rPr>
                            </m:ctrlPr>
                          </m:mPr>
                          <m:mr>
                            <m:e>
                              <m:r>
                                <m:rPr>
                                  <m:nor/>
                                </m:rPr>
                                <a:rPr lang="es-ES" sz="1800" i="1" dirty="0">
                                  <a:solidFill>
                                    <a:schemeClr val="tx2"/>
                                  </a:solidFill>
                                  <a:latin typeface="CambriaMath"/>
                                </a:rPr>
                                <m:t>V</m:t>
                              </m:r>
                              <m:r>
                                <m:rPr>
                                  <m:nor/>
                                </m:rPr>
                                <a:rPr lang="es-ES" sz="1800" i="1" dirty="0">
                                  <a:solidFill>
                                    <a:schemeClr val="tx2"/>
                                  </a:solidFill>
                                  <a:latin typeface="CambriaMath"/>
                                </a:rPr>
                                <m:t>∗</m:t>
                              </m:r>
                              <m:r>
                                <m:rPr>
                                  <m:nor/>
                                </m:rPr>
                                <a:rPr lang="es-ES" sz="1800" i="1" dirty="0">
                                  <a:solidFill>
                                    <a:schemeClr val="tx2"/>
                                  </a:solidFill>
                                  <a:latin typeface="CambriaMath"/>
                                </a:rPr>
                                <m:t>cos</m:t>
                              </m:r>
                              <m:r>
                                <m:rPr>
                                  <m:nor/>
                                </m:rPr>
                                <a:rPr lang="es-ES" sz="1800" i="1" dirty="0">
                                  <a:solidFill>
                                    <a:schemeClr val="tx2"/>
                                  </a:solidFill>
                                  <a:latin typeface="CambriaMath"/>
                                </a:rPr>
                                <m:t>(</m:t>
                              </m:r>
                              <m:r>
                                <a:rPr lang="el-GR" sz="1800" i="1" dirty="0">
                                  <a:solidFill>
                                    <a:schemeClr val="tx2"/>
                                  </a:solidFill>
                                  <a:latin typeface="Cambria Math" panose="02040503050406030204" pitchFamily="18" charset="0"/>
                                </a:rPr>
                                <m:t>𝜃</m:t>
                              </m:r>
                              <m:r>
                                <m:rPr>
                                  <m:nor/>
                                </m:rPr>
                                <a:rPr lang="es-ES" sz="1800" i="1" dirty="0">
                                  <a:solidFill>
                                    <a:schemeClr val="tx2"/>
                                  </a:solidFill>
                                  <a:latin typeface="CambriaMath"/>
                                </a:rPr>
                                <m:t>) </m:t>
                              </m:r>
                            </m:e>
                          </m:mr>
                          <m:mr>
                            <m:e>
                              <m:r>
                                <m:rPr>
                                  <m:nor/>
                                </m:rPr>
                                <a:rPr lang="es-ES" sz="1800" i="1" dirty="0">
                                  <a:solidFill>
                                    <a:schemeClr val="tx2"/>
                                  </a:solidFill>
                                  <a:latin typeface="CambriaMath"/>
                                </a:rPr>
                                <m:t>V</m:t>
                              </m:r>
                              <m:r>
                                <m:rPr>
                                  <m:nor/>
                                </m:rPr>
                                <a:rPr lang="es-ES" sz="1800" i="1" dirty="0">
                                  <a:solidFill>
                                    <a:schemeClr val="tx2"/>
                                  </a:solidFill>
                                  <a:latin typeface="CambriaMath"/>
                                </a:rPr>
                                <m:t>∗</m:t>
                              </m:r>
                              <m:r>
                                <m:rPr>
                                  <m:nor/>
                                </m:rPr>
                                <a:rPr lang="es-ES" sz="1800" i="1" dirty="0">
                                  <a:solidFill>
                                    <a:schemeClr val="tx2"/>
                                  </a:solidFill>
                                  <a:latin typeface="CambriaMath"/>
                                </a:rPr>
                                <m:t>sen</m:t>
                              </m:r>
                              <m:r>
                                <m:rPr>
                                  <m:nor/>
                                </m:rPr>
                                <a:rPr lang="es-ES" sz="1800" i="1" dirty="0">
                                  <a:solidFill>
                                    <a:schemeClr val="tx2"/>
                                  </a:solidFill>
                                  <a:latin typeface="CambriaMath"/>
                                </a:rPr>
                                <m:t>(</m:t>
                              </m:r>
                              <m:r>
                                <a:rPr lang="el-GR" sz="1800" i="1" dirty="0">
                                  <a:solidFill>
                                    <a:schemeClr val="tx2"/>
                                  </a:solidFill>
                                  <a:latin typeface="Cambria Math" panose="02040503050406030204" pitchFamily="18" charset="0"/>
                                </a:rPr>
                                <m:t>𝜃</m:t>
                              </m:r>
                              <m:r>
                                <m:rPr>
                                  <m:nor/>
                                </m:rPr>
                                <a:rPr lang="es-ES" sz="1800" i="1" dirty="0">
                                  <a:solidFill>
                                    <a:schemeClr val="tx2"/>
                                  </a:solidFill>
                                  <a:latin typeface="CambriaMath"/>
                                </a:rPr>
                                <m:t>)</m:t>
                              </m:r>
                            </m:e>
                          </m:mr>
                          <m:mr>
                            <m:e>
                              <m:r>
                                <m:rPr>
                                  <m:nor/>
                                </m:rPr>
                                <a:rPr lang="es-ES" sz="1800" i="1" dirty="0">
                                  <a:solidFill>
                                    <a:schemeClr val="tx2"/>
                                  </a:solidFill>
                                  <a:latin typeface="CambriaMath"/>
                                </a:rPr>
                                <m:t>W</m:t>
                              </m:r>
                              <m:r>
                                <m:rPr>
                                  <m:nor/>
                                </m:rPr>
                                <a:rPr lang="es-ES" sz="1800" i="1" dirty="0">
                                  <a:solidFill>
                                    <a:schemeClr val="tx2"/>
                                  </a:solidFill>
                                  <a:latin typeface="CambriaMath"/>
                                </a:rPr>
                                <m:t> </m:t>
                              </m:r>
                            </m:e>
                          </m:mr>
                        </m:m>
                      </m:e>
                    </m:d>
                  </m:oMath>
                </a14:m>
                <a:r>
                  <a:rPr lang="es-ES" sz="1800" i="1" u="none" strike="noStrike" dirty="0">
                    <a:solidFill>
                      <a:schemeClr val="tx2"/>
                    </a:solidFill>
                    <a:latin typeface="CambriaMath"/>
                  </a:rPr>
                  <a:t> </a:t>
                </a:r>
                <a:endParaRPr lang="es-MX" sz="1800" dirty="0"/>
              </a:p>
            </p:txBody>
          </p:sp>
        </mc:Choice>
        <mc:Fallback xmlns="">
          <p:sp>
            <p:nvSpPr>
              <p:cNvPr id="18" name="CuadroTexto 17">
                <a:extLst>
                  <a:ext uri="{FF2B5EF4-FFF2-40B4-BE49-F238E27FC236}">
                    <a16:creationId xmlns:a16="http://schemas.microsoft.com/office/drawing/2014/main" id="{BD54AB5B-575E-3AF8-E814-3318B49CE9AF}"/>
                  </a:ext>
                </a:extLst>
              </p:cNvPr>
              <p:cNvSpPr txBox="1">
                <a:spLocks noRot="1" noChangeAspect="1" noMove="1" noResize="1" noEditPoints="1" noAdjustHandles="1" noChangeArrowheads="1" noChangeShapeType="1" noTextEdit="1"/>
              </p:cNvSpPr>
              <p:nvPr/>
            </p:nvSpPr>
            <p:spPr>
              <a:xfrm>
                <a:off x="699945" y="2332831"/>
                <a:ext cx="1808791" cy="882870"/>
              </a:xfrm>
              <a:prstGeom prst="rect">
                <a:avLst/>
              </a:prstGeom>
              <a:blipFill>
                <a:blip r:embed="rId5"/>
                <a:stretch>
                  <a:fillRect/>
                </a:stretch>
              </a:blipFill>
            </p:spPr>
            <p:txBody>
              <a:bodyPr/>
              <a:lstStyle/>
              <a:p>
                <a:r>
                  <a:rPr lang="es-MX">
                    <a:noFill/>
                  </a:rPr>
                  <a:t> </a:t>
                </a:r>
              </a:p>
            </p:txBody>
          </p:sp>
        </mc:Fallback>
      </mc:AlternateContent>
      <p:sp>
        <p:nvSpPr>
          <p:cNvPr id="19" name="Flecha: a la derecha con bandas 18">
            <a:extLst>
              <a:ext uri="{FF2B5EF4-FFF2-40B4-BE49-F238E27FC236}">
                <a16:creationId xmlns:a16="http://schemas.microsoft.com/office/drawing/2014/main" id="{1F03404A-E406-8713-E4A2-BB214F7E52E6}"/>
              </a:ext>
            </a:extLst>
          </p:cNvPr>
          <p:cNvSpPr/>
          <p:nvPr/>
        </p:nvSpPr>
        <p:spPr>
          <a:xfrm>
            <a:off x="2552063" y="2611751"/>
            <a:ext cx="832338" cy="390949"/>
          </a:xfrm>
          <a:prstGeom prst="strip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47ED9F8-05F8-E368-CA6E-059AF6FE4CC4}"/>
                  </a:ext>
                </a:extLst>
              </p:cNvPr>
              <p:cNvSpPr txBox="1"/>
              <p:nvPr/>
            </p:nvSpPr>
            <p:spPr>
              <a:xfrm>
                <a:off x="759771" y="3494803"/>
                <a:ext cx="1792293" cy="491096"/>
              </a:xfrm>
              <a:prstGeom prst="rect">
                <a:avLst/>
              </a:prstGeom>
              <a:noFill/>
            </p:spPr>
            <p:txBody>
              <a:bodyPr wrap="square">
                <a:spAutoFit/>
              </a:bodyPr>
              <a:lstStyle/>
              <a:p>
                <a14:m>
                  <m:oMath xmlns:m="http://schemas.openxmlformats.org/officeDocument/2006/math">
                    <m:r>
                      <a:rPr lang="es-ES" sz="1800" b="1" i="1" smtClean="0">
                        <a:solidFill>
                          <a:schemeClr val="tx2"/>
                        </a:solidFill>
                        <a:latin typeface="Cambria Math" panose="02040503050406030204" pitchFamily="18" charset="0"/>
                      </a:rPr>
                      <m:t>𝑽</m:t>
                    </m:r>
                    <m:r>
                      <a:rPr lang="en-GB" sz="1800" b="1" i="1" smtClean="0">
                        <a:solidFill>
                          <a:schemeClr val="tx2"/>
                        </a:solidFill>
                        <a:latin typeface="Cambria Math" panose="02040503050406030204" pitchFamily="18" charset="0"/>
                      </a:rPr>
                      <m:t>=</m:t>
                    </m:r>
                  </m:oMath>
                </a14:m>
                <a:r>
                  <a:rPr lang="es-MX" sz="1800" b="1" dirty="0">
                    <a:solidFill>
                      <a:schemeClr val="tx2"/>
                    </a:solidFill>
                  </a:rPr>
                  <a:t> </a:t>
                </a:r>
                <a14:m>
                  <m:oMath xmlns:m="http://schemas.openxmlformats.org/officeDocument/2006/math">
                    <m:r>
                      <a:rPr lang="es-ES" sz="1800" b="1" i="1" dirty="0" smtClean="0">
                        <a:solidFill>
                          <a:schemeClr val="tx2"/>
                        </a:solidFill>
                        <a:latin typeface="Cambria Math" panose="02040503050406030204" pitchFamily="18" charset="0"/>
                      </a:rPr>
                      <m:t>𝒓</m:t>
                    </m:r>
                    <m:f>
                      <m:fPr>
                        <m:ctrlPr>
                          <a:rPr lang="es-ES" sz="1800" b="1" i="1" dirty="0" smtClean="0">
                            <a:solidFill>
                              <a:schemeClr val="tx2"/>
                            </a:solidFill>
                            <a:latin typeface="Cambria Math" panose="02040503050406030204" pitchFamily="18" charset="0"/>
                          </a:rPr>
                        </m:ctrlPr>
                      </m:fPr>
                      <m:num>
                        <m:sSub>
                          <m:sSubPr>
                            <m:ctrlPr>
                              <a:rPr lang="en-GB" sz="1800" b="1" i="1">
                                <a:solidFill>
                                  <a:schemeClr val="tx2"/>
                                </a:solidFill>
                                <a:latin typeface="Cambria Math" panose="02040503050406030204" pitchFamily="18" charset="0"/>
                              </a:rPr>
                            </m:ctrlPr>
                          </m:sSubPr>
                          <m:e>
                            <m:r>
                              <a:rPr lang="es-ES" sz="1800" b="1" i="1" smtClean="0">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𝑹</m:t>
                            </m:r>
                            <m:r>
                              <a:rPr lang="es-ES" sz="1800" b="1" i="1">
                                <a:solidFill>
                                  <a:schemeClr val="tx2"/>
                                </a:solidFill>
                                <a:latin typeface="Cambria Math" panose="02040503050406030204" pitchFamily="18" charset="0"/>
                              </a:rPr>
                              <m:t>  </m:t>
                            </m:r>
                          </m:sub>
                        </m:sSub>
                        <m:r>
                          <a:rPr lang="es-ES" sz="1800" b="1" i="1" smtClean="0">
                            <a:solidFill>
                              <a:schemeClr val="tx2"/>
                            </a:solidFill>
                            <a:latin typeface="Cambria Math" panose="02040503050406030204" pitchFamily="18" charset="0"/>
                          </a:rPr>
                          <m:t>+  </m:t>
                        </m:r>
                        <m:sSub>
                          <m:sSubPr>
                            <m:ctrlPr>
                              <a:rPr lang="en-GB" sz="1800" b="1" i="1">
                                <a:solidFill>
                                  <a:schemeClr val="tx2"/>
                                </a:solidFill>
                                <a:latin typeface="Cambria Math" panose="02040503050406030204" pitchFamily="18" charset="0"/>
                              </a:rPr>
                            </m:ctrlPr>
                          </m:sSubPr>
                          <m:e>
                            <m:r>
                              <a:rPr lang="es-ES" sz="1800" b="1" i="1" smtClean="0">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𝑳</m:t>
                            </m:r>
                            <m:r>
                              <a:rPr lang="es-ES" sz="1800" b="1" i="1">
                                <a:solidFill>
                                  <a:schemeClr val="tx2"/>
                                </a:solidFill>
                                <a:latin typeface="Cambria Math" panose="02040503050406030204" pitchFamily="18" charset="0"/>
                              </a:rPr>
                              <m:t>  </m:t>
                            </m:r>
                          </m:sub>
                        </m:sSub>
                      </m:num>
                      <m:den>
                        <m:r>
                          <a:rPr lang="es-ES" sz="1800" b="1" i="1" smtClean="0">
                            <a:solidFill>
                              <a:schemeClr val="tx2"/>
                            </a:solidFill>
                            <a:latin typeface="Cambria Math" panose="02040503050406030204" pitchFamily="18" charset="0"/>
                          </a:rPr>
                          <m:t>𝟐</m:t>
                        </m:r>
                      </m:den>
                    </m:f>
                  </m:oMath>
                </a14:m>
                <a:endParaRPr lang="es-MX" sz="1800" b="1" dirty="0">
                  <a:solidFill>
                    <a:schemeClr val="tx2"/>
                  </a:solidFill>
                </a:endParaRPr>
              </a:p>
            </p:txBody>
          </p:sp>
        </mc:Choice>
        <mc:Fallback xmlns="">
          <p:sp>
            <p:nvSpPr>
              <p:cNvPr id="20" name="CuadroTexto 19">
                <a:extLst>
                  <a:ext uri="{FF2B5EF4-FFF2-40B4-BE49-F238E27FC236}">
                    <a16:creationId xmlns:a16="http://schemas.microsoft.com/office/drawing/2014/main" id="{E47ED9F8-05F8-E368-CA6E-059AF6FE4CC4}"/>
                  </a:ext>
                </a:extLst>
              </p:cNvPr>
              <p:cNvSpPr txBox="1">
                <a:spLocks noRot="1" noChangeAspect="1" noMove="1" noResize="1" noEditPoints="1" noAdjustHandles="1" noChangeArrowheads="1" noChangeShapeType="1" noTextEdit="1"/>
              </p:cNvSpPr>
              <p:nvPr/>
            </p:nvSpPr>
            <p:spPr>
              <a:xfrm>
                <a:off x="759771" y="3494803"/>
                <a:ext cx="1792293" cy="491096"/>
              </a:xfrm>
              <a:prstGeom prst="rect">
                <a:avLst/>
              </a:prstGeom>
              <a:blipFill>
                <a:blip r:embed="rId6"/>
                <a:stretch>
                  <a:fillRect b="-246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35CCEC0D-C707-CB47-F10C-5610A50F6244}"/>
                  </a:ext>
                </a:extLst>
              </p:cNvPr>
              <p:cNvSpPr txBox="1"/>
              <p:nvPr/>
            </p:nvSpPr>
            <p:spPr>
              <a:xfrm>
                <a:off x="759770" y="4079118"/>
                <a:ext cx="1792293" cy="509820"/>
              </a:xfrm>
              <a:prstGeom prst="rect">
                <a:avLst/>
              </a:prstGeom>
              <a:noFill/>
            </p:spPr>
            <p:txBody>
              <a:bodyPr wrap="square">
                <a:spAutoFit/>
              </a:bodyPr>
              <a:lstStyle/>
              <a:p>
                <a14:m>
                  <m:oMath xmlns:m="http://schemas.openxmlformats.org/officeDocument/2006/math">
                    <m:r>
                      <a:rPr lang="es-ES" sz="1800" b="1" i="1" smtClean="0">
                        <a:solidFill>
                          <a:schemeClr val="tx2"/>
                        </a:solidFill>
                        <a:latin typeface="Cambria Math" panose="02040503050406030204" pitchFamily="18" charset="0"/>
                      </a:rPr>
                      <m:t>𝑾</m:t>
                    </m:r>
                    <m:r>
                      <a:rPr lang="en-GB" sz="1800" b="1" i="1" smtClean="0">
                        <a:solidFill>
                          <a:schemeClr val="tx2"/>
                        </a:solidFill>
                        <a:latin typeface="Cambria Math" panose="02040503050406030204" pitchFamily="18" charset="0"/>
                      </a:rPr>
                      <m:t>=</m:t>
                    </m:r>
                  </m:oMath>
                </a14:m>
                <a:r>
                  <a:rPr lang="es-MX" sz="1800" b="1" dirty="0">
                    <a:solidFill>
                      <a:schemeClr val="tx2"/>
                    </a:solidFill>
                  </a:rPr>
                  <a:t> </a:t>
                </a:r>
                <a14:m>
                  <m:oMath xmlns:m="http://schemas.openxmlformats.org/officeDocument/2006/math">
                    <m:r>
                      <a:rPr lang="es-ES" sz="1800" b="1" i="1" dirty="0" smtClean="0">
                        <a:solidFill>
                          <a:schemeClr val="tx2"/>
                        </a:solidFill>
                        <a:latin typeface="Cambria Math" panose="02040503050406030204" pitchFamily="18" charset="0"/>
                      </a:rPr>
                      <m:t>𝒓</m:t>
                    </m:r>
                    <m:f>
                      <m:fPr>
                        <m:ctrlPr>
                          <a:rPr lang="es-ES" sz="1800" b="1" i="1" dirty="0" smtClean="0">
                            <a:solidFill>
                              <a:schemeClr val="tx2"/>
                            </a:solidFill>
                            <a:latin typeface="Cambria Math" panose="02040503050406030204" pitchFamily="18" charset="0"/>
                          </a:rPr>
                        </m:ctrlPr>
                      </m:fPr>
                      <m:num>
                        <m:sSub>
                          <m:sSubPr>
                            <m:ctrlPr>
                              <a:rPr lang="en-GB" sz="1800" b="1" i="1">
                                <a:solidFill>
                                  <a:schemeClr val="tx2"/>
                                </a:solidFill>
                                <a:latin typeface="Cambria Math" panose="02040503050406030204" pitchFamily="18" charset="0"/>
                              </a:rPr>
                            </m:ctrlPr>
                          </m:sSubPr>
                          <m:e>
                            <m:r>
                              <a:rPr lang="es-ES" sz="1800" b="1" i="1" smtClean="0">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𝑹</m:t>
                            </m:r>
                            <m:r>
                              <a:rPr lang="es-ES" sz="1800" b="1" i="1">
                                <a:solidFill>
                                  <a:schemeClr val="tx2"/>
                                </a:solidFill>
                                <a:latin typeface="Cambria Math" panose="02040503050406030204" pitchFamily="18" charset="0"/>
                              </a:rPr>
                              <m:t>  </m:t>
                            </m:r>
                          </m:sub>
                        </m:sSub>
                        <m:r>
                          <a:rPr lang="es-ES" sz="1800" b="1" i="1" smtClean="0">
                            <a:solidFill>
                              <a:schemeClr val="tx2"/>
                            </a:solidFill>
                            <a:latin typeface="Cambria Math" panose="02040503050406030204" pitchFamily="18" charset="0"/>
                          </a:rPr>
                          <m:t>−  </m:t>
                        </m:r>
                        <m:sSub>
                          <m:sSubPr>
                            <m:ctrlPr>
                              <a:rPr lang="en-GB" sz="1800" b="1" i="1">
                                <a:solidFill>
                                  <a:schemeClr val="tx2"/>
                                </a:solidFill>
                                <a:latin typeface="Cambria Math" panose="02040503050406030204" pitchFamily="18" charset="0"/>
                              </a:rPr>
                            </m:ctrlPr>
                          </m:sSubPr>
                          <m:e>
                            <m:r>
                              <a:rPr lang="es-ES" sz="1800" b="1" i="1" smtClean="0">
                                <a:solidFill>
                                  <a:schemeClr val="tx2"/>
                                </a:solidFill>
                                <a:latin typeface="Cambria Math" panose="02040503050406030204" pitchFamily="18" charset="0"/>
                              </a:rPr>
                              <m:t>𝑾</m:t>
                            </m:r>
                          </m:e>
                          <m:sub>
                            <m:r>
                              <a:rPr lang="es-ES" sz="1800" b="1" i="1">
                                <a:solidFill>
                                  <a:schemeClr val="tx2"/>
                                </a:solidFill>
                                <a:latin typeface="Cambria Math" panose="02040503050406030204" pitchFamily="18" charset="0"/>
                              </a:rPr>
                              <m:t>𝑳</m:t>
                            </m:r>
                            <m:r>
                              <a:rPr lang="es-ES" sz="1800" b="1" i="1">
                                <a:solidFill>
                                  <a:schemeClr val="tx2"/>
                                </a:solidFill>
                                <a:latin typeface="Cambria Math" panose="02040503050406030204" pitchFamily="18" charset="0"/>
                              </a:rPr>
                              <m:t>  </m:t>
                            </m:r>
                          </m:sub>
                        </m:sSub>
                      </m:num>
                      <m:den>
                        <m:r>
                          <a:rPr lang="es-ES" sz="1800" b="1" i="1" dirty="0" smtClean="0">
                            <a:solidFill>
                              <a:schemeClr val="tx2"/>
                            </a:solidFill>
                            <a:latin typeface="Cambria Math" panose="02040503050406030204" pitchFamily="18" charset="0"/>
                          </a:rPr>
                          <m:t>𝒍</m:t>
                        </m:r>
                      </m:den>
                    </m:f>
                  </m:oMath>
                </a14:m>
                <a:endParaRPr lang="es-MX" sz="1800" b="1" dirty="0">
                  <a:solidFill>
                    <a:schemeClr val="tx2"/>
                  </a:solidFill>
                </a:endParaRPr>
              </a:p>
            </p:txBody>
          </p:sp>
        </mc:Choice>
        <mc:Fallback xmlns="">
          <p:sp>
            <p:nvSpPr>
              <p:cNvPr id="21" name="CuadroTexto 20">
                <a:extLst>
                  <a:ext uri="{FF2B5EF4-FFF2-40B4-BE49-F238E27FC236}">
                    <a16:creationId xmlns:a16="http://schemas.microsoft.com/office/drawing/2014/main" id="{35CCEC0D-C707-CB47-F10C-5610A50F6244}"/>
                  </a:ext>
                </a:extLst>
              </p:cNvPr>
              <p:cNvSpPr txBox="1">
                <a:spLocks noRot="1" noChangeAspect="1" noMove="1" noResize="1" noEditPoints="1" noAdjustHandles="1" noChangeArrowheads="1" noChangeShapeType="1" noTextEdit="1"/>
              </p:cNvSpPr>
              <p:nvPr/>
            </p:nvSpPr>
            <p:spPr>
              <a:xfrm>
                <a:off x="759770" y="4079118"/>
                <a:ext cx="1792293" cy="509820"/>
              </a:xfrm>
              <a:prstGeom prst="rect">
                <a:avLst/>
              </a:prstGeom>
              <a:blipFill>
                <a:blip r:embed="rId7"/>
                <a:stretch>
                  <a:fillRect/>
                </a:stretch>
              </a:blipFill>
            </p:spPr>
            <p:txBody>
              <a:bodyPr/>
              <a:lstStyle/>
              <a:p>
                <a:r>
                  <a:rPr lang="es-MX">
                    <a:noFill/>
                  </a:rPr>
                  <a:t> </a:t>
                </a:r>
              </a:p>
            </p:txBody>
          </p:sp>
        </mc:Fallback>
      </mc:AlternateContent>
      <p:sp>
        <p:nvSpPr>
          <p:cNvPr id="22" name="Flecha: a la derecha con bandas 21">
            <a:extLst>
              <a:ext uri="{FF2B5EF4-FFF2-40B4-BE49-F238E27FC236}">
                <a16:creationId xmlns:a16="http://schemas.microsoft.com/office/drawing/2014/main" id="{BDE5F65E-2F53-6DF8-B956-04F3FDB9F26F}"/>
              </a:ext>
            </a:extLst>
          </p:cNvPr>
          <p:cNvSpPr/>
          <p:nvPr/>
        </p:nvSpPr>
        <p:spPr>
          <a:xfrm>
            <a:off x="2598384" y="3790424"/>
            <a:ext cx="832338" cy="390949"/>
          </a:xfrm>
          <a:prstGeom prst="striped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7889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(Pose y Velocidades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Angulares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 (Pose y Velocidades </a:t>
            </a:r>
            <a:r>
              <a:rPr lang="en-US" sz="1600" b="1" dirty="0" err="1">
                <a:solidFill>
                  <a:schemeClr val="tx2"/>
                </a:solidFill>
                <a:latin typeface="Fira Sans Condensed Light" panose="020B0604020202020204" charset="0"/>
                <a:cs typeface="Times New Roman" panose="02020603050405020304" pitchFamily="18" charset="0"/>
              </a:rPr>
              <a:t>Angulares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graficar la pose y las velocidades angulares de las ruedas que resultan al generar las siguientes trayectorias a partir de las velocidades angulares y lineales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2531DB46-6964-BD57-20E5-1649A77D12AB}"/>
              </a:ext>
            </a:extLst>
          </p:cNvPr>
          <p:cNvPicPr>
            <a:picLocks noChangeAspect="1"/>
          </p:cNvPicPr>
          <p:nvPr/>
        </p:nvPicPr>
        <p:blipFill>
          <a:blip r:embed="rId4"/>
          <a:stretch>
            <a:fillRect/>
          </a:stretch>
        </p:blipFill>
        <p:spPr>
          <a:xfrm>
            <a:off x="1897673" y="2536850"/>
            <a:ext cx="2240573" cy="2231390"/>
          </a:xfrm>
          <a:prstGeom prst="rect">
            <a:avLst/>
          </a:prstGeom>
        </p:spPr>
      </p:pic>
      <p:pic>
        <p:nvPicPr>
          <p:cNvPr id="6" name="Imagen 5">
            <a:extLst>
              <a:ext uri="{FF2B5EF4-FFF2-40B4-BE49-F238E27FC236}">
                <a16:creationId xmlns:a16="http://schemas.microsoft.com/office/drawing/2014/main" id="{910E19CD-395A-345E-A821-815405057C35}"/>
              </a:ext>
            </a:extLst>
          </p:cNvPr>
          <p:cNvPicPr>
            <a:picLocks noChangeAspect="1"/>
          </p:cNvPicPr>
          <p:nvPr/>
        </p:nvPicPr>
        <p:blipFill>
          <a:blip r:embed="rId5"/>
          <a:stretch>
            <a:fillRect/>
          </a:stretch>
        </p:blipFill>
        <p:spPr>
          <a:xfrm>
            <a:off x="4572000" y="2546621"/>
            <a:ext cx="3387969" cy="22216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(Pose y Velocidades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Angulares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Preparar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presentación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hipotético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planteado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partir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tópico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cmd_vel</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Puzzlebot</a:t>
            </a:r>
            <a:r>
              <a:rPr lang="en-US" sz="1600" b="1" dirty="0">
                <a:solidFill>
                  <a:schemeClr val="tx2"/>
                </a:solidFill>
                <a:latin typeface="Fira Sans Condensed Light" panose="020B0604020202020204" charset="0"/>
                <a:cs typeface="Times New Roman" panose="02020603050405020304" pitchFamily="18" charset="0"/>
              </a:rPr>
              <a:t> Sim</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entrega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Presentanción.pptx.</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-Modelo cinemático robot diferencial</a:t>
            </a:r>
          </a:p>
        </p:txBody>
      </p:sp>
      <p:sp>
        <p:nvSpPr>
          <p:cNvPr id="176" name="Google Shape;176;p30"/>
          <p:cNvSpPr txBox="1">
            <a:spLocks noGrp="1"/>
          </p:cNvSpPr>
          <p:nvPr>
            <p:ph type="title" idx="2"/>
          </p:nvPr>
        </p:nvSpPr>
        <p:spPr>
          <a:xfrm>
            <a:off x="4849169" y="1001125"/>
            <a:ext cx="217295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0" y="2764920"/>
            <a:ext cx="457199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¿Qué es un robot móvil diferencial?</a:t>
            </a:r>
          </a:p>
          <a:p>
            <a:pPr marL="152400" indent="0" algn="just">
              <a:buNone/>
            </a:pPr>
            <a:r>
              <a:rPr lang="es-ES" sz="1600" dirty="0">
                <a:solidFill>
                  <a:schemeClr val="tx2"/>
                </a:solidFill>
              </a:rPr>
              <a:t>Un robot con </a:t>
            </a:r>
            <a:r>
              <a:rPr lang="es-ES" sz="1600" b="1" dirty="0">
                <a:solidFill>
                  <a:schemeClr val="tx2"/>
                </a:solidFill>
              </a:rPr>
              <a:t>tracción diferencial </a:t>
            </a:r>
            <a:r>
              <a:rPr lang="es-ES" sz="1600" dirty="0">
                <a:solidFill>
                  <a:schemeClr val="tx2"/>
                </a:solidFill>
              </a:rPr>
              <a:t>es un vehículo que utiliza un sistema de transmisión de dos ruedas independientes, es decir, cada rueda está unida a su propio motor. En consecuencia, su movimiento (locomoción) se basa en la diferencia de velocidades de las dos ruedas instaladas en un único eje. Además, en la parte trasera o delantera se coloca una rueda libre o castor que gira pasivamente, y sirve para dar estabilidad al robot.</a:t>
            </a:r>
            <a:endParaRPr lang="en-US" sz="1600" b="1" dirty="0"/>
          </a:p>
        </p:txBody>
      </p:sp>
      <p:pic>
        <p:nvPicPr>
          <p:cNvPr id="9" name="Imagen 8">
            <a:extLst>
              <a:ext uri="{FF2B5EF4-FFF2-40B4-BE49-F238E27FC236}">
                <a16:creationId xmlns:a16="http://schemas.microsoft.com/office/drawing/2014/main" id="{7D958701-DC04-206B-D8A5-07A71A6EDC08}"/>
              </a:ext>
            </a:extLst>
          </p:cNvPr>
          <p:cNvPicPr>
            <a:picLocks noChangeAspect="1"/>
          </p:cNvPicPr>
          <p:nvPr/>
        </p:nvPicPr>
        <p:blipFill>
          <a:blip r:embed="rId4"/>
          <a:stretch>
            <a:fillRect/>
          </a:stretch>
        </p:blipFill>
        <p:spPr>
          <a:xfrm>
            <a:off x="4654373" y="2120844"/>
            <a:ext cx="4350740" cy="2439432"/>
          </a:xfrm>
          <a:prstGeom prst="rect">
            <a:avLst/>
          </a:prstGeom>
        </p:spPr>
      </p:pic>
    </p:spTree>
    <p:extLst>
      <p:ext uri="{BB962C8B-B14F-4D97-AF65-F5344CB8AC3E}">
        <p14:creationId xmlns:p14="http://schemas.microsoft.com/office/powerpoint/2010/main" val="349333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2" y="2669375"/>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Configuraciones de robot diferencial</a:t>
            </a:r>
          </a:p>
          <a:p>
            <a:pPr marL="152400" indent="0" algn="just">
              <a:buNone/>
            </a:pPr>
            <a:r>
              <a:rPr lang="es-ES" sz="1600" dirty="0">
                <a:solidFill>
                  <a:schemeClr val="tx2"/>
                </a:solidFill>
              </a:rPr>
              <a:t>En la figura se puede observar otras configuraciones diferentes al sistema de locomoción a). Por ejemplo,  b) con dos ruedas activas y dos pasivas, c) cuatro ruedas activas conectadas por un sistemas de correas, al final todas estas configuraciones pertenecen a un robot diferencial.</a:t>
            </a:r>
            <a:endParaRPr lang="en-US" sz="1600" b="1" dirty="0"/>
          </a:p>
        </p:txBody>
      </p:sp>
      <p:pic>
        <p:nvPicPr>
          <p:cNvPr id="10" name="Imagen 9">
            <a:extLst>
              <a:ext uri="{FF2B5EF4-FFF2-40B4-BE49-F238E27FC236}">
                <a16:creationId xmlns:a16="http://schemas.microsoft.com/office/drawing/2014/main" id="{EFB61B63-D17B-1061-279C-8F519BF50A65}"/>
              </a:ext>
            </a:extLst>
          </p:cNvPr>
          <p:cNvPicPr>
            <a:picLocks noChangeAspect="1"/>
          </p:cNvPicPr>
          <p:nvPr/>
        </p:nvPicPr>
        <p:blipFill rotWithShape="1">
          <a:blip r:embed="rId4"/>
          <a:srcRect l="1239" r="1471"/>
          <a:stretch/>
        </p:blipFill>
        <p:spPr>
          <a:xfrm>
            <a:off x="3727939" y="1859624"/>
            <a:ext cx="5261838" cy="2659973"/>
          </a:xfrm>
          <a:prstGeom prst="rect">
            <a:avLst/>
          </a:prstGeom>
        </p:spPr>
      </p:pic>
    </p:spTree>
    <p:extLst>
      <p:ext uri="{BB962C8B-B14F-4D97-AF65-F5344CB8AC3E}">
        <p14:creationId xmlns:p14="http://schemas.microsoft.com/office/powerpoint/2010/main" val="18742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En primer lugar, si dos ruedas giran en la misma dirección y velocidad, el robot se moverá en línea recta hacia adelante, ahora, si cambia el sentido de giro y mantiene la velocidad, el vehículo se desplazará hacia atrás.</a:t>
            </a:r>
            <a:endParaRPr lang="en-US" sz="1600" b="1" dirty="0"/>
          </a:p>
        </p:txBody>
      </p:sp>
      <p:pic>
        <p:nvPicPr>
          <p:cNvPr id="5" name="Imagen 4">
            <a:extLst>
              <a:ext uri="{FF2B5EF4-FFF2-40B4-BE49-F238E27FC236}">
                <a16:creationId xmlns:a16="http://schemas.microsoft.com/office/drawing/2014/main" id="{AC48E270-2FD9-3904-DF55-C308AD54137A}"/>
              </a:ext>
            </a:extLst>
          </p:cNvPr>
          <p:cNvPicPr>
            <a:picLocks noChangeAspect="1"/>
          </p:cNvPicPr>
          <p:nvPr/>
        </p:nvPicPr>
        <p:blipFill>
          <a:blip r:embed="rId4"/>
          <a:stretch>
            <a:fillRect/>
          </a:stretch>
        </p:blipFill>
        <p:spPr>
          <a:xfrm>
            <a:off x="3751667" y="1756321"/>
            <a:ext cx="5252632" cy="2866578"/>
          </a:xfrm>
          <a:prstGeom prst="rect">
            <a:avLst/>
          </a:prstGeom>
        </p:spPr>
      </p:pic>
    </p:spTree>
    <p:extLst>
      <p:ext uri="{BB962C8B-B14F-4D97-AF65-F5344CB8AC3E}">
        <p14:creationId xmlns:p14="http://schemas.microsoft.com/office/powerpoint/2010/main" val="329034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Ahora, si dos ruedas giran en la misma dirección, pero con diferentes velocidades, el robot se alejará del motor más rápido. Por ejemplo, si la rueda derecha gira más que la otra, el vehículo se moverá a la izquierda.</a:t>
            </a:r>
            <a:endParaRPr lang="en-US" sz="1600" b="1" dirty="0"/>
          </a:p>
        </p:txBody>
      </p:sp>
      <p:pic>
        <p:nvPicPr>
          <p:cNvPr id="9" name="Imagen 8">
            <a:extLst>
              <a:ext uri="{FF2B5EF4-FFF2-40B4-BE49-F238E27FC236}">
                <a16:creationId xmlns:a16="http://schemas.microsoft.com/office/drawing/2014/main" id="{A5B4F6B7-D955-EC7D-6494-EE5CD1445013}"/>
              </a:ext>
            </a:extLst>
          </p:cNvPr>
          <p:cNvPicPr>
            <a:picLocks noChangeAspect="1"/>
          </p:cNvPicPr>
          <p:nvPr/>
        </p:nvPicPr>
        <p:blipFill>
          <a:blip r:embed="rId4"/>
          <a:stretch>
            <a:fillRect/>
          </a:stretch>
        </p:blipFill>
        <p:spPr>
          <a:xfrm>
            <a:off x="3891061" y="1738425"/>
            <a:ext cx="5020427" cy="3096959"/>
          </a:xfrm>
          <a:prstGeom prst="rect">
            <a:avLst/>
          </a:prstGeom>
        </p:spPr>
      </p:pic>
    </p:spTree>
    <p:extLst>
      <p:ext uri="{BB962C8B-B14F-4D97-AF65-F5344CB8AC3E}">
        <p14:creationId xmlns:p14="http://schemas.microsoft.com/office/powerpoint/2010/main" val="46100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332862"/>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Finalmente, si ambas ruedas giran a la misma velocidad, pero en direcciones opuestas, el vehículo girará en su propio eje en sentido horario o antihorario.</a:t>
            </a:r>
            <a:endParaRPr lang="en-US" sz="1600" b="1" dirty="0"/>
          </a:p>
        </p:txBody>
      </p:sp>
      <p:pic>
        <p:nvPicPr>
          <p:cNvPr id="5" name="Imagen 4">
            <a:extLst>
              <a:ext uri="{FF2B5EF4-FFF2-40B4-BE49-F238E27FC236}">
                <a16:creationId xmlns:a16="http://schemas.microsoft.com/office/drawing/2014/main" id="{83414935-F627-73BD-B448-9A56D846429E}"/>
              </a:ext>
            </a:extLst>
          </p:cNvPr>
          <p:cNvPicPr>
            <a:picLocks noChangeAspect="1"/>
          </p:cNvPicPr>
          <p:nvPr/>
        </p:nvPicPr>
        <p:blipFill>
          <a:blip r:embed="rId4"/>
          <a:stretch>
            <a:fillRect/>
          </a:stretch>
        </p:blipFill>
        <p:spPr>
          <a:xfrm>
            <a:off x="3711041" y="1615718"/>
            <a:ext cx="5224627" cy="3184032"/>
          </a:xfrm>
          <a:prstGeom prst="rect">
            <a:avLst/>
          </a:prstGeom>
        </p:spPr>
      </p:pic>
    </p:spTree>
    <p:extLst>
      <p:ext uri="{BB962C8B-B14F-4D97-AF65-F5344CB8AC3E}">
        <p14:creationId xmlns:p14="http://schemas.microsoft.com/office/powerpoint/2010/main" val="1959383665"/>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11453</TotalTime>
  <Words>1042</Words>
  <Application>Microsoft Office PowerPoint</Application>
  <PresentationFormat>Presentación en pantalla (16:9)</PresentationFormat>
  <Paragraphs>158</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Fira Sans Condensed Light</vt:lpstr>
      <vt:lpstr>CambriaMath</vt:lpstr>
      <vt:lpstr>Rajdhani</vt:lpstr>
      <vt:lpstr>Arial</vt:lpstr>
      <vt:lpstr>Anton</vt:lpstr>
      <vt:lpstr>Advent Pro Light</vt:lpstr>
      <vt:lpstr>Cambria Math</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295</cp:revision>
  <dcterms:modified xsi:type="dcterms:W3CDTF">2025-04-03T20:42:36Z</dcterms:modified>
</cp:coreProperties>
</file>