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21"/>
  </p:notesMasterIdLst>
  <p:sldIdLst>
    <p:sldId id="256" r:id="rId2"/>
    <p:sldId id="357" r:id="rId3"/>
    <p:sldId id="358" r:id="rId4"/>
    <p:sldId id="364" r:id="rId5"/>
    <p:sldId id="453" r:id="rId6"/>
    <p:sldId id="476" r:id="rId7"/>
    <p:sldId id="440" r:id="rId8"/>
    <p:sldId id="478" r:id="rId9"/>
    <p:sldId id="477" r:id="rId10"/>
    <p:sldId id="486" r:id="rId11"/>
    <p:sldId id="487" r:id="rId12"/>
    <p:sldId id="479" r:id="rId13"/>
    <p:sldId id="480" r:id="rId14"/>
    <p:sldId id="482" r:id="rId15"/>
    <p:sldId id="483" r:id="rId16"/>
    <p:sldId id="484" r:id="rId17"/>
    <p:sldId id="485" r:id="rId18"/>
    <p:sldId id="439" r:id="rId19"/>
    <p:sldId id="280" r:id="rId20"/>
  </p:sldIdLst>
  <p:sldSz cx="9144000" cy="5143500" type="screen16x9"/>
  <p:notesSz cx="6858000" cy="9144000"/>
  <p:embeddedFontLst>
    <p:embeddedFont>
      <p:font typeface="Advent Pro Light" panose="020B0604020202020204" charset="0"/>
      <p:regular r:id="rId22"/>
      <p:bold r:id="rId23"/>
    </p:embeddedFont>
    <p:embeddedFont>
      <p:font typeface="Anton" pitchFamily="2" charset="0"/>
      <p:regular r:id="rId24"/>
    </p:embeddedFont>
    <p:embeddedFont>
      <p:font typeface="Fira Sans Condensed Light" panose="020B0403050000020004" pitchFamily="34" charset="0"/>
      <p:regular r:id="rId25"/>
      <p:bold r:id="rId26"/>
      <p:italic r:id="rId27"/>
      <p:boldItalic r:id="rId28"/>
    </p:embeddedFont>
    <p:embeddedFont>
      <p:font typeface="Rajdhani" panose="020B0604020202020204" charset="0"/>
      <p:regular r:id="rId29"/>
      <p:bold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FE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5E397FE-706D-4E7D-AA01-638484C1D090}">
  <a:tblStyle styleId="{95E397FE-706D-4E7D-AA01-638484C1D09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909" autoAdjust="0"/>
  </p:normalViewPr>
  <p:slideViewPr>
    <p:cSldViewPr snapToGrid="0">
      <p:cViewPr varScale="1">
        <p:scale>
          <a:sx n="82" d="100"/>
          <a:sy n="82" d="100"/>
        </p:scale>
        <p:origin x="105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4575393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08a6ee8a1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08a6ee8a1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100752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>
          <a:extLst>
            <a:ext uri="{FF2B5EF4-FFF2-40B4-BE49-F238E27FC236}">
              <a16:creationId xmlns:a16="http://schemas.microsoft.com/office/drawing/2014/main" id="{7DAD5C2A-4358-461D-347F-93ACDB31D1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>
            <a:extLst>
              <a:ext uri="{FF2B5EF4-FFF2-40B4-BE49-F238E27FC236}">
                <a16:creationId xmlns:a16="http://schemas.microsoft.com/office/drawing/2014/main" id="{FCFA1F38-7A22-4393-4AD1-7501A3AA5C4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>
            <a:extLst>
              <a:ext uri="{FF2B5EF4-FFF2-40B4-BE49-F238E27FC236}">
                <a16:creationId xmlns:a16="http://schemas.microsoft.com/office/drawing/2014/main" id="{3B9BDA1E-DE67-355F-AB1C-4678602E86E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86221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>
          <a:extLst>
            <a:ext uri="{FF2B5EF4-FFF2-40B4-BE49-F238E27FC236}">
              <a16:creationId xmlns:a16="http://schemas.microsoft.com/office/drawing/2014/main" id="{46348C5F-0589-46D2-D4C0-A82F3DB978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>
            <a:extLst>
              <a:ext uri="{FF2B5EF4-FFF2-40B4-BE49-F238E27FC236}">
                <a16:creationId xmlns:a16="http://schemas.microsoft.com/office/drawing/2014/main" id="{B35B3786-8617-B2EA-91B3-19FFB6AA964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>
            <a:extLst>
              <a:ext uri="{FF2B5EF4-FFF2-40B4-BE49-F238E27FC236}">
                <a16:creationId xmlns:a16="http://schemas.microsoft.com/office/drawing/2014/main" id="{273CEE3E-DE94-0586-03FF-16CD9935096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886628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612581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626508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363837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58904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866311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003637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692102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" name="Google Shape;1796;g7098bb5640_0_1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7" name="Google Shape;1797;g7098bb5640_0_1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58124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08a6ee8a1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08a6ee8a1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47294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08a6ee8a1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08a6ee8a1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47294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08a6ee8a1_0_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08a6ee8a1_0_4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906656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064368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776086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08a6ee8a1_0_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08a6ee8a1_0_4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452067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991053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49950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1139150"/>
            <a:ext cx="4404000" cy="259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7200">
                <a:solidFill>
                  <a:srgbClr val="F3F3F3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585075"/>
            <a:ext cx="3384900" cy="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3F3F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solidFill>
            <a:srgbClr val="FFFFFF">
              <a:alpha val="45090"/>
            </a:srgbClr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AutoNum type="arabicPeriod"/>
              <a:defRPr sz="1300">
                <a:solidFill>
                  <a:srgbClr val="F3F3F3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 sz="1200"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romanLcPeriod"/>
              <a:defRPr sz="1200"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  <a:defRPr sz="1200"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 sz="1200"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romanLcPeriod"/>
              <a:defRPr sz="1200"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  <a:defRPr sz="1200"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 sz="1200"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>
            <a:spLocks noGrp="1"/>
          </p:cNvSpPr>
          <p:nvPr>
            <p:ph type="subTitle" idx="1"/>
          </p:nvPr>
        </p:nvSpPr>
        <p:spPr>
          <a:xfrm>
            <a:off x="2487163" y="1434600"/>
            <a:ext cx="3367800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3F3F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6530228" y="1434600"/>
            <a:ext cx="1967100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0"/>
          <p:cNvSpPr txBox="1">
            <a:spLocks noGrp="1"/>
          </p:cNvSpPr>
          <p:nvPr>
            <p:ph type="title"/>
          </p:nvPr>
        </p:nvSpPr>
        <p:spPr>
          <a:xfrm>
            <a:off x="522825" y="971850"/>
            <a:ext cx="3787800" cy="31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6000">
                <a:solidFill>
                  <a:srgbClr val="F3F3F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subTitle" idx="1"/>
          </p:nvPr>
        </p:nvSpPr>
        <p:spPr>
          <a:xfrm>
            <a:off x="4799950" y="1954200"/>
            <a:ext cx="19401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>
                <a:solidFill>
                  <a:srgbClr val="F3F3F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title" idx="2" hasCustomPrompt="1"/>
          </p:nvPr>
        </p:nvSpPr>
        <p:spPr>
          <a:xfrm>
            <a:off x="4849170" y="1001125"/>
            <a:ext cx="2026800" cy="18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40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7450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título 1">
  <p:cSld name="Solo título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4138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C343D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4" r:id="rId3"/>
    <p:sldLayoutId id="2147483659" r:id="rId4"/>
    <p:sldLayoutId id="2147483666" r:id="rId5"/>
    <p:sldLayoutId id="2147483667" r:id="rId6"/>
    <p:sldLayoutId id="2147483671" r:id="rId7"/>
    <p:sldLayoutId id="2147483672" r:id="rId8"/>
    <p:sldLayoutId id="2147483673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Alfredo.garcias@tec.mx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14"/>
          <p:cNvSpPr txBox="1"/>
          <p:nvPr/>
        </p:nvSpPr>
        <p:spPr>
          <a:xfrm>
            <a:off x="745436" y="839354"/>
            <a:ext cx="8398564" cy="4299318"/>
          </a:xfrm>
          <a:prstGeom prst="rect">
            <a:avLst/>
          </a:prstGeom>
        </p:spPr>
        <p:txBody>
          <a:bodyPr vert="horz" wrap="square" lIns="0" tIns="13399" rIns="0" bIns="0" rtlCol="0">
            <a:spAutoFit/>
          </a:bodyPr>
          <a:lstStyle/>
          <a:p>
            <a:pPr marL="14105" marR="5642" algn="ctr">
              <a:spcBef>
                <a:spcPts val="106"/>
              </a:spcBef>
            </a:pPr>
            <a:endParaRPr lang="es-ES" sz="2000" b="1" dirty="0">
              <a:solidFill>
                <a:schemeClr val="accent4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 algn="ctr">
              <a:spcBef>
                <a:spcPts val="106"/>
              </a:spcBef>
            </a:pPr>
            <a:endParaRPr lang="es-ES" sz="2000" b="1" dirty="0">
              <a:solidFill>
                <a:schemeClr val="accent4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 algn="ctr">
              <a:spcBef>
                <a:spcPts val="106"/>
              </a:spcBef>
            </a:pPr>
            <a:endParaRPr lang="es-ES" sz="2000" b="1" dirty="0">
              <a:solidFill>
                <a:schemeClr val="accent4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 algn="ctr">
              <a:spcBef>
                <a:spcPts val="106"/>
              </a:spcBef>
            </a:pPr>
            <a:br>
              <a:rPr lang="es-MX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</a:br>
            <a:br>
              <a:rPr lang="es-ES" sz="2000" b="1" dirty="0">
                <a:solidFill>
                  <a:srgbClr val="FF0000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</a:br>
            <a:endParaRPr lang="es-ES" sz="2000" b="1" dirty="0">
              <a:solidFill>
                <a:srgbClr val="FF0000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 algn="r">
              <a:spcBef>
                <a:spcPts val="106"/>
              </a:spcBef>
            </a:pPr>
            <a:endParaRPr lang="es-ES" sz="2000" b="1" dirty="0">
              <a:solidFill>
                <a:srgbClr val="FF0000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 algn="ctr">
              <a:spcBef>
                <a:spcPts val="106"/>
              </a:spcBef>
            </a:pPr>
            <a:endParaRPr lang="es-ES" sz="2000" b="1" dirty="0">
              <a:solidFill>
                <a:srgbClr val="FF0000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>
              <a:spcBef>
                <a:spcPts val="106"/>
              </a:spcBef>
            </a:pPr>
            <a:r>
              <a:rPr lang="es-ES" sz="1600" b="1" dirty="0">
                <a:solidFill>
                  <a:schemeClr val="bg1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TE3002B</a:t>
            </a:r>
            <a:br>
              <a:rPr lang="es-ES" sz="2300" b="1" dirty="0">
                <a:solidFill>
                  <a:srgbClr val="FF0000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</a:br>
            <a:r>
              <a:rPr lang="es-ES" sz="2700" b="1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Implementación de Robótica Inteligente</a:t>
            </a:r>
          </a:p>
          <a:p>
            <a:pPr marL="14105" marR="5642">
              <a:spcBef>
                <a:spcPts val="106"/>
              </a:spcBef>
            </a:pPr>
            <a:endParaRPr lang="es-ES" sz="2000" b="1" dirty="0">
              <a:solidFill>
                <a:schemeClr val="bg1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 algn="ctr">
              <a:spcBef>
                <a:spcPts val="106"/>
              </a:spcBef>
            </a:pPr>
            <a:r>
              <a:rPr lang="es-ES" sz="20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                                                                                                        </a:t>
            </a:r>
          </a:p>
          <a:p>
            <a:pPr marL="14105" marR="5642" algn="ctr">
              <a:spcBef>
                <a:spcPts val="106"/>
              </a:spcBef>
            </a:pPr>
            <a:r>
              <a:rPr lang="es-ES" sz="20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							 </a:t>
            </a:r>
            <a:r>
              <a:rPr lang="es-E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28 de Abril del 2025</a:t>
            </a:r>
            <a:br>
              <a:rPr lang="es-ES" sz="2000" b="1" dirty="0">
                <a:solidFill>
                  <a:srgbClr val="FF0000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</a:br>
            <a:endParaRPr lang="es-MX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1028" name="AutoShape 4" descr="Inicio | Título Electrónico Puebl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4340" name="Picture 4" descr="The Learning Gate | Tec de Monterrey"/>
          <p:cNvPicPr>
            <a:picLocks noChangeAspect="1" noChangeArrowheads="1"/>
          </p:cNvPicPr>
          <p:nvPr/>
        </p:nvPicPr>
        <p:blipFill>
          <a:blip r:embed="rId4">
            <a:lum bright="100000" contrast="100000"/>
          </a:blip>
          <a:srcRect/>
          <a:stretch>
            <a:fillRect/>
          </a:stretch>
        </p:blipFill>
        <p:spPr bwMode="auto">
          <a:xfrm>
            <a:off x="5506277" y="308115"/>
            <a:ext cx="3345621" cy="587367"/>
          </a:xfrm>
          <a:prstGeom prst="rect">
            <a:avLst/>
          </a:prstGeom>
          <a:noFill/>
        </p:spPr>
      </p:pic>
      <p:cxnSp>
        <p:nvCxnSpPr>
          <p:cNvPr id="11" name="Google Shape;137;p27"/>
          <p:cNvCxnSpPr/>
          <p:nvPr/>
        </p:nvCxnSpPr>
        <p:spPr>
          <a:xfrm>
            <a:off x="599181" y="3300059"/>
            <a:ext cx="0" cy="6306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" name="Google Shape;136;p27"/>
          <p:cNvSpPr txBox="1">
            <a:spLocks noGrp="1"/>
          </p:cNvSpPr>
          <p:nvPr>
            <p:ph type="subTitle" idx="1"/>
          </p:nvPr>
        </p:nvSpPr>
        <p:spPr>
          <a:xfrm>
            <a:off x="0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s-ES" dirty="0"/>
              <a:t>   </a:t>
            </a:r>
          </a:p>
          <a:p>
            <a:pPr algn="l"/>
            <a:r>
              <a:rPr lang="es-ES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charset="0"/>
              </a:rPr>
              <a:t>Facilitador: </a:t>
            </a:r>
            <a:r>
              <a:rPr lang="es-ES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charset="0"/>
              </a:rPr>
              <a:t>PhD</a:t>
            </a:r>
            <a:r>
              <a:rPr lang="es-ES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charset="0"/>
              </a:rPr>
              <a:t> Alfredo García Suárez</a:t>
            </a:r>
          </a:p>
          <a:p>
            <a:pPr algn="l"/>
            <a:br>
              <a:rPr lang="es-ES" dirty="0"/>
            </a:b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>
          <a:extLst>
            <a:ext uri="{FF2B5EF4-FFF2-40B4-BE49-F238E27FC236}">
              <a16:creationId xmlns:a16="http://schemas.microsoft.com/office/drawing/2014/main" id="{E3D70CD7-6881-DB18-FAD1-1FA4FD27F0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The Learning Gate | Tec de Monterrey">
            <a:extLst>
              <a:ext uri="{FF2B5EF4-FFF2-40B4-BE49-F238E27FC236}">
                <a16:creationId xmlns:a16="http://schemas.microsoft.com/office/drawing/2014/main" id="{AD321E98-6CCC-1F90-BE7B-B658ADCA57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cxnSp>
        <p:nvCxnSpPr>
          <p:cNvPr id="8" name="Google Shape;137;p27">
            <a:extLst>
              <a:ext uri="{FF2B5EF4-FFF2-40B4-BE49-F238E27FC236}">
                <a16:creationId xmlns:a16="http://schemas.microsoft.com/office/drawing/2014/main" id="{BFCC6085-D30A-B230-6488-DB79B383F46E}"/>
              </a:ext>
            </a:extLst>
          </p:cNvPr>
          <p:cNvCxnSpPr>
            <a:cxnSpLocks/>
          </p:cNvCxnSpPr>
          <p:nvPr/>
        </p:nvCxnSpPr>
        <p:spPr>
          <a:xfrm>
            <a:off x="433222" y="777488"/>
            <a:ext cx="0" cy="83823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" name="Google Shape;136;p27">
            <a:extLst>
              <a:ext uri="{FF2B5EF4-FFF2-40B4-BE49-F238E27FC236}">
                <a16:creationId xmlns:a16="http://schemas.microsoft.com/office/drawing/2014/main" id="{8DAFBF83-365D-0A92-7D36-FBB8919F5EFD}"/>
              </a:ext>
            </a:extLst>
          </p:cNvPr>
          <p:cNvSpPr txBox="1">
            <a:spLocks/>
          </p:cNvSpPr>
          <p:nvPr/>
        </p:nvSpPr>
        <p:spPr>
          <a:xfrm>
            <a:off x="283779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699;p36">
            <a:extLst>
              <a:ext uri="{FF2B5EF4-FFF2-40B4-BE49-F238E27FC236}">
                <a16:creationId xmlns:a16="http://schemas.microsoft.com/office/drawing/2014/main" id="{A97E31FC-43DA-4523-0613-94D32E82AEF3}"/>
              </a:ext>
            </a:extLst>
          </p:cNvPr>
          <p:cNvSpPr txBox="1">
            <a:spLocks/>
          </p:cNvSpPr>
          <p:nvPr/>
        </p:nvSpPr>
        <p:spPr>
          <a:xfrm>
            <a:off x="460792" y="623903"/>
            <a:ext cx="892567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Robots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Móviles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 con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ruedas</a:t>
            </a:r>
            <a:endParaRPr kumimoji="0" lang="en-US" sz="3000" b="1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Diferencia entre las funciones </a:t>
            </a:r>
            <a:r>
              <a:rPr kumimoji="0" lang="es-ES" sz="3000" b="1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inv</a:t>
            </a: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() y </a:t>
            </a:r>
            <a:r>
              <a:rPr kumimoji="0" lang="es-ES" sz="3000" b="1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pinv</a:t>
            </a: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() en MATLAB</a:t>
            </a:r>
          </a:p>
        </p:txBody>
      </p:sp>
      <p:sp>
        <p:nvSpPr>
          <p:cNvPr id="3" name="Google Shape;1762;p45">
            <a:extLst>
              <a:ext uri="{FF2B5EF4-FFF2-40B4-BE49-F238E27FC236}">
                <a16:creationId xmlns:a16="http://schemas.microsoft.com/office/drawing/2014/main" id="{BEDF9454-27EB-23A0-DDA6-58801378E0EA}"/>
              </a:ext>
            </a:extLst>
          </p:cNvPr>
          <p:cNvSpPr txBox="1">
            <a:spLocks/>
          </p:cNvSpPr>
          <p:nvPr/>
        </p:nvSpPr>
        <p:spPr>
          <a:xfrm>
            <a:off x="433157" y="2486720"/>
            <a:ext cx="4490470" cy="726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152400" indent="0" algn="just">
              <a:buNone/>
            </a:pPr>
            <a:r>
              <a:rPr lang="es-ES" sz="2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Matriz no singular (o invertible):</a:t>
            </a:r>
          </a:p>
          <a:p>
            <a:pPr marL="152400" indent="0" algn="just">
              <a:buNone/>
            </a:pPr>
            <a:r>
              <a:rPr lang="es-ES" sz="1600" dirty="0">
                <a:solidFill>
                  <a:schemeClr val="tx2"/>
                </a:solidFill>
              </a:rPr>
              <a:t>Es una matriz cuadrada (mismo número de filas y columnas).</a:t>
            </a:r>
          </a:p>
          <a:p>
            <a:pPr marL="152400" indent="0" algn="just">
              <a:buNone/>
            </a:pPr>
            <a:r>
              <a:rPr lang="es-ES" sz="1600" dirty="0">
                <a:solidFill>
                  <a:schemeClr val="tx2"/>
                </a:solidFill>
              </a:rPr>
              <a:t>Tiene inversa, es decir, existe otra matriz que, al multiplicarla por la original, da la matriz identidad.</a:t>
            </a:r>
          </a:p>
          <a:p>
            <a:pPr marL="152400" indent="0" algn="just">
              <a:buNone/>
            </a:pPr>
            <a:r>
              <a:rPr lang="es-ES" sz="1600" dirty="0">
                <a:solidFill>
                  <a:schemeClr val="tx2"/>
                </a:solidFill>
              </a:rPr>
              <a:t>Su determinante es diferente de cero (</a:t>
            </a:r>
            <a:r>
              <a:rPr lang="es-ES" sz="1600" dirty="0" err="1">
                <a:solidFill>
                  <a:schemeClr val="tx2"/>
                </a:solidFill>
              </a:rPr>
              <a:t>det</a:t>
            </a:r>
            <a:r>
              <a:rPr lang="es-ES" sz="1600" dirty="0">
                <a:solidFill>
                  <a:schemeClr val="tx2"/>
                </a:solidFill>
              </a:rPr>
              <a:t>(A) ≠ 0).</a:t>
            </a:r>
          </a:p>
        </p:txBody>
      </p:sp>
      <p:sp>
        <p:nvSpPr>
          <p:cNvPr id="4" name="Google Shape;1762;p45">
            <a:extLst>
              <a:ext uri="{FF2B5EF4-FFF2-40B4-BE49-F238E27FC236}">
                <a16:creationId xmlns:a16="http://schemas.microsoft.com/office/drawing/2014/main" id="{9565319E-8DAA-2247-F039-3AA2AFFD2547}"/>
              </a:ext>
            </a:extLst>
          </p:cNvPr>
          <p:cNvSpPr txBox="1">
            <a:spLocks/>
          </p:cNvSpPr>
          <p:nvPr/>
        </p:nvSpPr>
        <p:spPr>
          <a:xfrm>
            <a:off x="5617799" y="1999050"/>
            <a:ext cx="2703907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152400" indent="0" algn="just">
              <a:buNone/>
            </a:pPr>
            <a:r>
              <a:rPr lang="en-US" sz="1600" b="1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Ejemplo</a:t>
            </a:r>
            <a:r>
              <a:rPr lang="en-US" sz="1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: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1BC9B233-323D-83B1-B54C-781C080AC4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9104" y="2905804"/>
            <a:ext cx="3362794" cy="76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526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>
          <a:extLst>
            <a:ext uri="{FF2B5EF4-FFF2-40B4-BE49-F238E27FC236}">
              <a16:creationId xmlns:a16="http://schemas.microsoft.com/office/drawing/2014/main" id="{477709F2-7E96-191C-5D15-836A2C6455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The Learning Gate | Tec de Monterrey">
            <a:extLst>
              <a:ext uri="{FF2B5EF4-FFF2-40B4-BE49-F238E27FC236}">
                <a16:creationId xmlns:a16="http://schemas.microsoft.com/office/drawing/2014/main" id="{0F19B1A6-7DCB-1794-505C-AC99091F24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cxnSp>
        <p:nvCxnSpPr>
          <p:cNvPr id="8" name="Google Shape;137;p27">
            <a:extLst>
              <a:ext uri="{FF2B5EF4-FFF2-40B4-BE49-F238E27FC236}">
                <a16:creationId xmlns:a16="http://schemas.microsoft.com/office/drawing/2014/main" id="{5F413865-B349-20C9-60D3-1D1CC32730B2}"/>
              </a:ext>
            </a:extLst>
          </p:cNvPr>
          <p:cNvCxnSpPr>
            <a:cxnSpLocks/>
          </p:cNvCxnSpPr>
          <p:nvPr/>
        </p:nvCxnSpPr>
        <p:spPr>
          <a:xfrm>
            <a:off x="433222" y="777488"/>
            <a:ext cx="0" cy="83823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" name="Google Shape;136;p27">
            <a:extLst>
              <a:ext uri="{FF2B5EF4-FFF2-40B4-BE49-F238E27FC236}">
                <a16:creationId xmlns:a16="http://schemas.microsoft.com/office/drawing/2014/main" id="{663E7269-CDBE-17E7-1F34-09D7D34C5BA9}"/>
              </a:ext>
            </a:extLst>
          </p:cNvPr>
          <p:cNvSpPr txBox="1">
            <a:spLocks/>
          </p:cNvSpPr>
          <p:nvPr/>
        </p:nvSpPr>
        <p:spPr>
          <a:xfrm>
            <a:off x="283779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699;p36">
            <a:extLst>
              <a:ext uri="{FF2B5EF4-FFF2-40B4-BE49-F238E27FC236}">
                <a16:creationId xmlns:a16="http://schemas.microsoft.com/office/drawing/2014/main" id="{36A9540A-0925-9ED2-D4C7-E60FFFE79B7C}"/>
              </a:ext>
            </a:extLst>
          </p:cNvPr>
          <p:cNvSpPr txBox="1">
            <a:spLocks/>
          </p:cNvSpPr>
          <p:nvPr/>
        </p:nvSpPr>
        <p:spPr>
          <a:xfrm>
            <a:off x="460792" y="623903"/>
            <a:ext cx="892567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Robots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Móviles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 con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ruedas</a:t>
            </a:r>
            <a:endParaRPr kumimoji="0" lang="en-US" sz="3000" b="1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Diferencia entre las funciones </a:t>
            </a:r>
            <a:r>
              <a:rPr kumimoji="0" lang="es-ES" sz="3000" b="1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inv</a:t>
            </a: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() y </a:t>
            </a:r>
            <a:r>
              <a:rPr kumimoji="0" lang="es-ES" sz="3000" b="1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pinv</a:t>
            </a: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() en MATLAB</a:t>
            </a:r>
          </a:p>
        </p:txBody>
      </p:sp>
      <p:sp>
        <p:nvSpPr>
          <p:cNvPr id="3" name="Google Shape;1762;p45">
            <a:extLst>
              <a:ext uri="{FF2B5EF4-FFF2-40B4-BE49-F238E27FC236}">
                <a16:creationId xmlns:a16="http://schemas.microsoft.com/office/drawing/2014/main" id="{07769969-83D3-2EB5-65BC-2E32A67A0A6B}"/>
              </a:ext>
            </a:extLst>
          </p:cNvPr>
          <p:cNvSpPr txBox="1">
            <a:spLocks/>
          </p:cNvSpPr>
          <p:nvPr/>
        </p:nvSpPr>
        <p:spPr>
          <a:xfrm>
            <a:off x="433157" y="2486720"/>
            <a:ext cx="4490470" cy="726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152400" indent="0" algn="just">
              <a:buNone/>
            </a:pPr>
            <a:r>
              <a:rPr lang="es-ES" sz="2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Matriz singular:</a:t>
            </a:r>
          </a:p>
          <a:p>
            <a:pPr marL="152400" indent="0" algn="just">
              <a:buNone/>
            </a:pPr>
            <a:r>
              <a:rPr lang="es-ES" sz="1600" dirty="0">
                <a:solidFill>
                  <a:schemeClr val="tx2"/>
                </a:solidFill>
              </a:rPr>
              <a:t>También es cuadrada, pero…</a:t>
            </a:r>
          </a:p>
          <a:p>
            <a:pPr marL="152400" indent="0" algn="just">
              <a:buNone/>
            </a:pPr>
            <a:r>
              <a:rPr lang="es-ES" sz="1600" dirty="0">
                <a:solidFill>
                  <a:schemeClr val="tx2"/>
                </a:solidFill>
              </a:rPr>
              <a:t>No tiene inversa.</a:t>
            </a:r>
          </a:p>
          <a:p>
            <a:pPr marL="152400" indent="0" algn="just">
              <a:buNone/>
            </a:pPr>
            <a:r>
              <a:rPr lang="es-ES" sz="1600" dirty="0">
                <a:solidFill>
                  <a:schemeClr val="tx2"/>
                </a:solidFill>
              </a:rPr>
              <a:t>Su determinante es cero (</a:t>
            </a:r>
            <a:r>
              <a:rPr lang="es-ES" sz="1600" dirty="0" err="1">
                <a:solidFill>
                  <a:schemeClr val="tx2"/>
                </a:solidFill>
              </a:rPr>
              <a:t>det</a:t>
            </a:r>
            <a:r>
              <a:rPr lang="es-ES" sz="1600" dirty="0">
                <a:solidFill>
                  <a:schemeClr val="tx2"/>
                </a:solidFill>
              </a:rPr>
              <a:t>(A) = 0).</a:t>
            </a:r>
          </a:p>
        </p:txBody>
      </p:sp>
      <p:sp>
        <p:nvSpPr>
          <p:cNvPr id="4" name="Google Shape;1762;p45">
            <a:extLst>
              <a:ext uri="{FF2B5EF4-FFF2-40B4-BE49-F238E27FC236}">
                <a16:creationId xmlns:a16="http://schemas.microsoft.com/office/drawing/2014/main" id="{E9673806-EAA8-4073-B5B7-CE78B216B3F8}"/>
              </a:ext>
            </a:extLst>
          </p:cNvPr>
          <p:cNvSpPr txBox="1">
            <a:spLocks/>
          </p:cNvSpPr>
          <p:nvPr/>
        </p:nvSpPr>
        <p:spPr>
          <a:xfrm>
            <a:off x="5617799" y="1999050"/>
            <a:ext cx="2703907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152400" indent="0" algn="just">
              <a:buNone/>
            </a:pPr>
            <a:r>
              <a:rPr lang="en-US" sz="1600" b="1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Ejemplo</a:t>
            </a:r>
            <a:r>
              <a:rPr lang="en-US" sz="1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: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2D64F2C1-3E1C-F640-8142-35A2415E52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4784" y="3031249"/>
            <a:ext cx="4382112" cy="68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488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cxnSp>
        <p:nvCxnSpPr>
          <p:cNvPr id="8" name="Google Shape;137;p27"/>
          <p:cNvCxnSpPr>
            <a:cxnSpLocks/>
          </p:cNvCxnSpPr>
          <p:nvPr/>
        </p:nvCxnSpPr>
        <p:spPr>
          <a:xfrm>
            <a:off x="433222" y="777488"/>
            <a:ext cx="0" cy="83823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" name="Google Shape;136;p27"/>
          <p:cNvSpPr txBox="1">
            <a:spLocks/>
          </p:cNvSpPr>
          <p:nvPr/>
        </p:nvSpPr>
        <p:spPr>
          <a:xfrm>
            <a:off x="283779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699;p36">
            <a:extLst>
              <a:ext uri="{FF2B5EF4-FFF2-40B4-BE49-F238E27FC236}">
                <a16:creationId xmlns:a16="http://schemas.microsoft.com/office/drawing/2014/main" id="{C1C44E94-8FBF-1BD1-40DF-1EBB8741CCEC}"/>
              </a:ext>
            </a:extLst>
          </p:cNvPr>
          <p:cNvSpPr txBox="1">
            <a:spLocks/>
          </p:cNvSpPr>
          <p:nvPr/>
        </p:nvSpPr>
        <p:spPr>
          <a:xfrm>
            <a:off x="460792" y="623903"/>
            <a:ext cx="892567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Robots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Móviles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 con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ruedas</a:t>
            </a:r>
            <a:endParaRPr kumimoji="0" lang="en-US" sz="3000" b="1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Diferencia entre las funciones </a:t>
            </a:r>
            <a:r>
              <a:rPr kumimoji="0" lang="es-ES" sz="3000" b="1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inv</a:t>
            </a: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() y </a:t>
            </a:r>
            <a:r>
              <a:rPr kumimoji="0" lang="es-ES" sz="3000" b="1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pinv</a:t>
            </a: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() en MATLAB</a:t>
            </a:r>
          </a:p>
        </p:txBody>
      </p:sp>
      <p:sp>
        <p:nvSpPr>
          <p:cNvPr id="3" name="Google Shape;1762;p45">
            <a:extLst>
              <a:ext uri="{FF2B5EF4-FFF2-40B4-BE49-F238E27FC236}">
                <a16:creationId xmlns:a16="http://schemas.microsoft.com/office/drawing/2014/main" id="{BC5F3AD2-1CC9-6B1F-9200-3B16F7DF3A59}"/>
              </a:ext>
            </a:extLst>
          </p:cNvPr>
          <p:cNvSpPr txBox="1">
            <a:spLocks/>
          </p:cNvSpPr>
          <p:nvPr/>
        </p:nvSpPr>
        <p:spPr>
          <a:xfrm>
            <a:off x="283779" y="2391478"/>
            <a:ext cx="4080163" cy="726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152400" indent="0" algn="just">
              <a:buNone/>
            </a:pPr>
            <a:r>
              <a:rPr lang="es-ES" sz="2000" b="1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pinv</a:t>
            </a:r>
            <a:r>
              <a:rPr lang="es-ES" sz="2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()</a:t>
            </a:r>
          </a:p>
          <a:p>
            <a:pPr marL="152400" indent="0" algn="just">
              <a:buNone/>
            </a:pPr>
            <a:r>
              <a:rPr lang="es-ES" sz="1600" dirty="0">
                <a:solidFill>
                  <a:schemeClr val="tx2"/>
                </a:solidFill>
              </a:rPr>
              <a:t>Se utiliza para manejar tanto </a:t>
            </a:r>
            <a:r>
              <a:rPr lang="es-ES" sz="1600" dirty="0" err="1">
                <a:solidFill>
                  <a:schemeClr val="tx2"/>
                </a:solidFill>
              </a:rPr>
              <a:t>arrays</a:t>
            </a:r>
            <a:r>
              <a:rPr lang="es-ES" sz="1600" dirty="0">
                <a:solidFill>
                  <a:schemeClr val="tx2"/>
                </a:solidFill>
              </a:rPr>
              <a:t> singulares como no singulares, se refiere a la </a:t>
            </a:r>
            <a:r>
              <a:rPr lang="es-ES" sz="1600" dirty="0" err="1">
                <a:solidFill>
                  <a:schemeClr val="tx2"/>
                </a:solidFill>
              </a:rPr>
              <a:t>pseudo-inversa</a:t>
            </a:r>
            <a:r>
              <a:rPr lang="es-ES" sz="1600" dirty="0">
                <a:solidFill>
                  <a:schemeClr val="tx2"/>
                </a:solidFill>
              </a:rPr>
              <a:t> de una array.</a:t>
            </a:r>
          </a:p>
          <a:p>
            <a:pPr marL="152400" indent="0" algn="just">
              <a:buNone/>
            </a:pPr>
            <a:r>
              <a:rPr lang="es-ES" sz="1600" dirty="0">
                <a:solidFill>
                  <a:schemeClr val="tx2"/>
                </a:solidFill>
              </a:rPr>
              <a:t>La función </a:t>
            </a:r>
            <a:r>
              <a:rPr lang="es-ES" sz="1600" b="1" dirty="0" err="1">
                <a:solidFill>
                  <a:schemeClr val="tx2"/>
                </a:solidFill>
              </a:rPr>
              <a:t>pinv</a:t>
            </a:r>
            <a:r>
              <a:rPr lang="es-ES" sz="1600" b="1" dirty="0">
                <a:solidFill>
                  <a:schemeClr val="tx2"/>
                </a:solidFill>
              </a:rPr>
              <a:t>() </a:t>
            </a:r>
            <a:r>
              <a:rPr lang="es-ES" sz="1600" dirty="0">
                <a:solidFill>
                  <a:schemeClr val="tx2"/>
                </a:solidFill>
              </a:rPr>
              <a:t>implica el uso de aritmética de punto flotante.</a:t>
            </a:r>
          </a:p>
        </p:txBody>
      </p:sp>
      <p:sp>
        <p:nvSpPr>
          <p:cNvPr id="4" name="Google Shape;1762;p45">
            <a:extLst>
              <a:ext uri="{FF2B5EF4-FFF2-40B4-BE49-F238E27FC236}">
                <a16:creationId xmlns:a16="http://schemas.microsoft.com/office/drawing/2014/main" id="{75B58DBF-9519-59EF-C24F-D07E71991345}"/>
              </a:ext>
            </a:extLst>
          </p:cNvPr>
          <p:cNvSpPr txBox="1">
            <a:spLocks/>
          </p:cNvSpPr>
          <p:nvPr/>
        </p:nvSpPr>
        <p:spPr>
          <a:xfrm>
            <a:off x="4738568" y="1788091"/>
            <a:ext cx="2703907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152400" indent="0" algn="just">
              <a:buNone/>
            </a:pPr>
            <a:r>
              <a:rPr lang="en-US" sz="1600" b="1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Ejemplo</a:t>
            </a:r>
            <a:r>
              <a:rPr lang="en-US" sz="1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: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1D5CCFF4-6492-D576-DEAB-A81ECDD2D9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7937" y="2468029"/>
            <a:ext cx="2816494" cy="248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688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cxnSp>
        <p:nvCxnSpPr>
          <p:cNvPr id="8" name="Google Shape;137;p27"/>
          <p:cNvCxnSpPr>
            <a:cxnSpLocks/>
          </p:cNvCxnSpPr>
          <p:nvPr/>
        </p:nvCxnSpPr>
        <p:spPr>
          <a:xfrm>
            <a:off x="433222" y="777488"/>
            <a:ext cx="0" cy="83823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" name="Google Shape;136;p27"/>
          <p:cNvSpPr txBox="1">
            <a:spLocks/>
          </p:cNvSpPr>
          <p:nvPr/>
        </p:nvSpPr>
        <p:spPr>
          <a:xfrm>
            <a:off x="283779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699;p36">
            <a:extLst>
              <a:ext uri="{FF2B5EF4-FFF2-40B4-BE49-F238E27FC236}">
                <a16:creationId xmlns:a16="http://schemas.microsoft.com/office/drawing/2014/main" id="{C1C44E94-8FBF-1BD1-40DF-1EBB8741CCEC}"/>
              </a:ext>
            </a:extLst>
          </p:cNvPr>
          <p:cNvSpPr txBox="1">
            <a:spLocks/>
          </p:cNvSpPr>
          <p:nvPr/>
        </p:nvSpPr>
        <p:spPr>
          <a:xfrm>
            <a:off x="460792" y="623903"/>
            <a:ext cx="892567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Robots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Móviles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 con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ruedas</a:t>
            </a:r>
            <a:endParaRPr kumimoji="0" lang="en-US" sz="3000" b="1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Diferencia entre las funciones </a:t>
            </a:r>
            <a:r>
              <a:rPr kumimoji="0" lang="es-ES" sz="3000" b="1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inv</a:t>
            </a: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() y </a:t>
            </a:r>
            <a:r>
              <a:rPr kumimoji="0" lang="es-ES" sz="3000" b="1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pinv</a:t>
            </a: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() en MATLAB</a:t>
            </a:r>
          </a:p>
        </p:txBody>
      </p:sp>
      <p:sp>
        <p:nvSpPr>
          <p:cNvPr id="3" name="Google Shape;1762;p45">
            <a:extLst>
              <a:ext uri="{FF2B5EF4-FFF2-40B4-BE49-F238E27FC236}">
                <a16:creationId xmlns:a16="http://schemas.microsoft.com/office/drawing/2014/main" id="{BC5F3AD2-1CC9-6B1F-9200-3B16F7DF3A59}"/>
              </a:ext>
            </a:extLst>
          </p:cNvPr>
          <p:cNvSpPr txBox="1">
            <a:spLocks/>
          </p:cNvSpPr>
          <p:nvPr/>
        </p:nvSpPr>
        <p:spPr>
          <a:xfrm>
            <a:off x="283779" y="2208334"/>
            <a:ext cx="4080163" cy="726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152400" indent="0" algn="just">
              <a:buNone/>
            </a:pPr>
            <a:r>
              <a:rPr lang="es-ES" sz="2000" b="1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inv</a:t>
            </a:r>
            <a:r>
              <a:rPr lang="es-ES" sz="2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()</a:t>
            </a:r>
          </a:p>
          <a:p>
            <a:pPr marL="152400" indent="0" algn="just">
              <a:buNone/>
            </a:pPr>
            <a:r>
              <a:rPr lang="es-ES" sz="1600" dirty="0">
                <a:solidFill>
                  <a:schemeClr val="tx2"/>
                </a:solidFill>
              </a:rPr>
              <a:t>Se utiliza para manejar </a:t>
            </a:r>
            <a:r>
              <a:rPr lang="es-ES" sz="1600" dirty="0" err="1">
                <a:solidFill>
                  <a:schemeClr val="tx2"/>
                </a:solidFill>
              </a:rPr>
              <a:t>Arrays</a:t>
            </a:r>
            <a:r>
              <a:rPr lang="es-ES" sz="1600" dirty="0">
                <a:solidFill>
                  <a:schemeClr val="tx2"/>
                </a:solidFill>
              </a:rPr>
              <a:t> No Singulares, se refiere a la inversa de una array.</a:t>
            </a:r>
          </a:p>
          <a:p>
            <a:pPr marL="152400" indent="0" algn="just">
              <a:buNone/>
            </a:pPr>
            <a:r>
              <a:rPr lang="es-ES" sz="1600" dirty="0">
                <a:solidFill>
                  <a:schemeClr val="tx2"/>
                </a:solidFill>
              </a:rPr>
              <a:t>La función </a:t>
            </a:r>
            <a:r>
              <a:rPr lang="es-ES" sz="1600" b="1" dirty="0" err="1">
                <a:solidFill>
                  <a:schemeClr val="tx2"/>
                </a:solidFill>
              </a:rPr>
              <a:t>inv</a:t>
            </a:r>
            <a:r>
              <a:rPr lang="es-ES" sz="1600" b="1" dirty="0">
                <a:solidFill>
                  <a:schemeClr val="tx2"/>
                </a:solidFill>
              </a:rPr>
              <a:t>() </a:t>
            </a:r>
            <a:r>
              <a:rPr lang="es-ES" sz="1600" dirty="0">
                <a:solidFill>
                  <a:schemeClr val="tx2"/>
                </a:solidFill>
              </a:rPr>
              <a:t>no implica el uso de aritmética de coma flotante.</a:t>
            </a:r>
          </a:p>
        </p:txBody>
      </p:sp>
      <p:sp>
        <p:nvSpPr>
          <p:cNvPr id="4" name="Google Shape;1762;p45">
            <a:extLst>
              <a:ext uri="{FF2B5EF4-FFF2-40B4-BE49-F238E27FC236}">
                <a16:creationId xmlns:a16="http://schemas.microsoft.com/office/drawing/2014/main" id="{75B58DBF-9519-59EF-C24F-D07E71991345}"/>
              </a:ext>
            </a:extLst>
          </p:cNvPr>
          <p:cNvSpPr txBox="1">
            <a:spLocks/>
          </p:cNvSpPr>
          <p:nvPr/>
        </p:nvSpPr>
        <p:spPr>
          <a:xfrm>
            <a:off x="4738568" y="1734985"/>
            <a:ext cx="2703907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152400" indent="0" algn="just">
              <a:buNone/>
            </a:pPr>
            <a:r>
              <a:rPr lang="en-US" sz="1600" b="1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Ejemplo</a:t>
            </a:r>
            <a:r>
              <a:rPr lang="en-US" sz="1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: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68F5B251-41DF-ABBA-5DA7-98516FACA8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8840" y="2414937"/>
            <a:ext cx="3502243" cy="2507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7335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cxnSp>
        <p:nvCxnSpPr>
          <p:cNvPr id="8" name="Google Shape;137;p27"/>
          <p:cNvCxnSpPr>
            <a:cxnSpLocks/>
          </p:cNvCxnSpPr>
          <p:nvPr/>
        </p:nvCxnSpPr>
        <p:spPr>
          <a:xfrm>
            <a:off x="433222" y="777488"/>
            <a:ext cx="0" cy="83823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" name="Google Shape;136;p27"/>
          <p:cNvSpPr txBox="1">
            <a:spLocks/>
          </p:cNvSpPr>
          <p:nvPr/>
        </p:nvSpPr>
        <p:spPr>
          <a:xfrm>
            <a:off x="283779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699;p36">
            <a:extLst>
              <a:ext uri="{FF2B5EF4-FFF2-40B4-BE49-F238E27FC236}">
                <a16:creationId xmlns:a16="http://schemas.microsoft.com/office/drawing/2014/main" id="{C1C44E94-8FBF-1BD1-40DF-1EBB8741CCEC}"/>
              </a:ext>
            </a:extLst>
          </p:cNvPr>
          <p:cNvSpPr txBox="1">
            <a:spLocks/>
          </p:cNvSpPr>
          <p:nvPr/>
        </p:nvSpPr>
        <p:spPr>
          <a:xfrm>
            <a:off x="460792" y="623903"/>
            <a:ext cx="892567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Robots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Móviles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 con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ruedas</a:t>
            </a:r>
            <a:endParaRPr kumimoji="0" lang="en-US" sz="3000" b="1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Diferencia entre las funciones </a:t>
            </a:r>
            <a:r>
              <a:rPr kumimoji="0" lang="es-ES" sz="3000" b="1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inv</a:t>
            </a: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() y </a:t>
            </a:r>
            <a:r>
              <a:rPr kumimoji="0" lang="es-ES" sz="3000" b="1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pinv</a:t>
            </a: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() en MATLAB</a:t>
            </a:r>
          </a:p>
        </p:txBody>
      </p:sp>
      <p:sp>
        <p:nvSpPr>
          <p:cNvPr id="3" name="Google Shape;1762;p45">
            <a:extLst>
              <a:ext uri="{FF2B5EF4-FFF2-40B4-BE49-F238E27FC236}">
                <a16:creationId xmlns:a16="http://schemas.microsoft.com/office/drawing/2014/main" id="{BC5F3AD2-1CC9-6B1F-9200-3B16F7DF3A59}"/>
              </a:ext>
            </a:extLst>
          </p:cNvPr>
          <p:cNvSpPr txBox="1">
            <a:spLocks/>
          </p:cNvSpPr>
          <p:nvPr/>
        </p:nvSpPr>
        <p:spPr>
          <a:xfrm>
            <a:off x="4118789" y="1633493"/>
            <a:ext cx="1407301" cy="726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152400" indent="0" algn="just">
              <a:buNone/>
            </a:pPr>
            <a:r>
              <a:rPr lang="es-ES" sz="2000" b="1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pinv</a:t>
            </a:r>
            <a:r>
              <a:rPr lang="es-ES" sz="2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()</a:t>
            </a:r>
          </a:p>
        </p:txBody>
      </p:sp>
      <p:sp>
        <p:nvSpPr>
          <p:cNvPr id="5" name="Google Shape;1762;p45">
            <a:extLst>
              <a:ext uri="{FF2B5EF4-FFF2-40B4-BE49-F238E27FC236}">
                <a16:creationId xmlns:a16="http://schemas.microsoft.com/office/drawing/2014/main" id="{0E71FDDD-3662-8EAC-9033-CF87AD409CA9}"/>
              </a:ext>
            </a:extLst>
          </p:cNvPr>
          <p:cNvSpPr txBox="1">
            <a:spLocks/>
          </p:cNvSpPr>
          <p:nvPr/>
        </p:nvSpPr>
        <p:spPr>
          <a:xfrm>
            <a:off x="7200652" y="1575845"/>
            <a:ext cx="1109425" cy="726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152400" indent="0" algn="just">
              <a:buNone/>
            </a:pPr>
            <a:r>
              <a:rPr lang="es-ES" sz="2000" b="1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inv</a:t>
            </a:r>
            <a:r>
              <a:rPr lang="es-ES" sz="2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()</a:t>
            </a:r>
          </a:p>
        </p:txBody>
      </p:sp>
      <p:sp>
        <p:nvSpPr>
          <p:cNvPr id="4" name="Google Shape;1762;p45">
            <a:extLst>
              <a:ext uri="{FF2B5EF4-FFF2-40B4-BE49-F238E27FC236}">
                <a16:creationId xmlns:a16="http://schemas.microsoft.com/office/drawing/2014/main" id="{3EC56CF1-C42E-E346-4CF9-FE1448724ECC}"/>
              </a:ext>
            </a:extLst>
          </p:cNvPr>
          <p:cNvSpPr txBox="1">
            <a:spLocks/>
          </p:cNvSpPr>
          <p:nvPr/>
        </p:nvSpPr>
        <p:spPr>
          <a:xfrm>
            <a:off x="484238" y="1539713"/>
            <a:ext cx="2376191" cy="726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152400" indent="0" algn="just">
              <a:buNone/>
            </a:pPr>
            <a:r>
              <a:rPr lang="es-ES" sz="2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Arreglo No singular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DFA18BD3-2EFD-F6F5-8402-A89B334412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519" y="2290428"/>
            <a:ext cx="1886011" cy="2376592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B80794DF-5305-B371-735F-FDF7801B05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5689" y="2531159"/>
            <a:ext cx="2419350" cy="1847850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7F11E0DB-466F-9018-5752-FB1C10C704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36578" y="2531159"/>
            <a:ext cx="2371725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302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cxnSp>
        <p:nvCxnSpPr>
          <p:cNvPr id="8" name="Google Shape;137;p27"/>
          <p:cNvCxnSpPr>
            <a:cxnSpLocks/>
          </p:cNvCxnSpPr>
          <p:nvPr/>
        </p:nvCxnSpPr>
        <p:spPr>
          <a:xfrm>
            <a:off x="433222" y="777488"/>
            <a:ext cx="0" cy="83823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" name="Google Shape;136;p27"/>
          <p:cNvSpPr txBox="1">
            <a:spLocks/>
          </p:cNvSpPr>
          <p:nvPr/>
        </p:nvSpPr>
        <p:spPr>
          <a:xfrm>
            <a:off x="283779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699;p36">
            <a:extLst>
              <a:ext uri="{FF2B5EF4-FFF2-40B4-BE49-F238E27FC236}">
                <a16:creationId xmlns:a16="http://schemas.microsoft.com/office/drawing/2014/main" id="{C1C44E94-8FBF-1BD1-40DF-1EBB8741CCEC}"/>
              </a:ext>
            </a:extLst>
          </p:cNvPr>
          <p:cNvSpPr txBox="1">
            <a:spLocks/>
          </p:cNvSpPr>
          <p:nvPr/>
        </p:nvSpPr>
        <p:spPr>
          <a:xfrm>
            <a:off x="460792" y="623903"/>
            <a:ext cx="892567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Robots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Móviles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 con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ruedas</a:t>
            </a:r>
            <a:endParaRPr kumimoji="0" lang="en-US" sz="3000" b="1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Diferencia entre las funciones </a:t>
            </a:r>
            <a:r>
              <a:rPr kumimoji="0" lang="es-ES" sz="3000" b="1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inv</a:t>
            </a: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() y </a:t>
            </a:r>
            <a:r>
              <a:rPr kumimoji="0" lang="es-ES" sz="3000" b="1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pinv</a:t>
            </a: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() en MATLAB</a:t>
            </a:r>
          </a:p>
        </p:txBody>
      </p:sp>
      <p:sp>
        <p:nvSpPr>
          <p:cNvPr id="3" name="Google Shape;1762;p45">
            <a:extLst>
              <a:ext uri="{FF2B5EF4-FFF2-40B4-BE49-F238E27FC236}">
                <a16:creationId xmlns:a16="http://schemas.microsoft.com/office/drawing/2014/main" id="{BC5F3AD2-1CC9-6B1F-9200-3B16F7DF3A59}"/>
              </a:ext>
            </a:extLst>
          </p:cNvPr>
          <p:cNvSpPr txBox="1">
            <a:spLocks/>
          </p:cNvSpPr>
          <p:nvPr/>
        </p:nvSpPr>
        <p:spPr>
          <a:xfrm>
            <a:off x="3427819" y="3465543"/>
            <a:ext cx="1407301" cy="726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152400" indent="0" algn="just">
              <a:buNone/>
            </a:pPr>
            <a:r>
              <a:rPr lang="es-ES" sz="2000" b="1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pinv</a:t>
            </a:r>
            <a:r>
              <a:rPr lang="es-ES" sz="2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()</a:t>
            </a:r>
          </a:p>
        </p:txBody>
      </p:sp>
      <p:sp>
        <p:nvSpPr>
          <p:cNvPr id="5" name="Google Shape;1762;p45">
            <a:extLst>
              <a:ext uri="{FF2B5EF4-FFF2-40B4-BE49-F238E27FC236}">
                <a16:creationId xmlns:a16="http://schemas.microsoft.com/office/drawing/2014/main" id="{0E71FDDD-3662-8EAC-9033-CF87AD409CA9}"/>
              </a:ext>
            </a:extLst>
          </p:cNvPr>
          <p:cNvSpPr txBox="1">
            <a:spLocks/>
          </p:cNvSpPr>
          <p:nvPr/>
        </p:nvSpPr>
        <p:spPr>
          <a:xfrm>
            <a:off x="3427819" y="1563597"/>
            <a:ext cx="1109425" cy="726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152400" indent="0" algn="just">
              <a:buNone/>
            </a:pPr>
            <a:r>
              <a:rPr lang="es-ES" sz="2000" b="1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inv</a:t>
            </a:r>
            <a:r>
              <a:rPr lang="es-ES" sz="2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()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A1936F28-186C-924D-B095-DF1A63D0AD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469" y="2193613"/>
            <a:ext cx="2059670" cy="2450297"/>
          </a:xfrm>
          <a:prstGeom prst="rect">
            <a:avLst/>
          </a:prstGeom>
        </p:spPr>
      </p:pic>
      <p:sp>
        <p:nvSpPr>
          <p:cNvPr id="4" name="Google Shape;1762;p45">
            <a:extLst>
              <a:ext uri="{FF2B5EF4-FFF2-40B4-BE49-F238E27FC236}">
                <a16:creationId xmlns:a16="http://schemas.microsoft.com/office/drawing/2014/main" id="{3EC56CF1-C42E-E346-4CF9-FE1448724ECC}"/>
              </a:ext>
            </a:extLst>
          </p:cNvPr>
          <p:cNvSpPr txBox="1">
            <a:spLocks/>
          </p:cNvSpPr>
          <p:nvPr/>
        </p:nvSpPr>
        <p:spPr>
          <a:xfrm>
            <a:off x="601469" y="1551323"/>
            <a:ext cx="2059669" cy="726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152400" indent="0" algn="just">
              <a:buNone/>
            </a:pPr>
            <a:r>
              <a:rPr lang="es-ES" sz="2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Arreglo singular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A06A25A1-235E-DA99-9FD0-3928642097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1877388"/>
            <a:ext cx="3726534" cy="1674703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16C5B694-8F0F-67B9-0534-8E7F42AFB0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18392" y="3730210"/>
            <a:ext cx="1778064" cy="1287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5765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sp>
        <p:nvSpPr>
          <p:cNvPr id="151" name="Google Shape;699;p36"/>
          <p:cNvSpPr txBox="1">
            <a:spLocks/>
          </p:cNvSpPr>
          <p:nvPr/>
        </p:nvSpPr>
        <p:spPr>
          <a:xfrm>
            <a:off x="378521" y="768707"/>
            <a:ext cx="766351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kumimoji="0" lang="en-US" sz="3000" b="1" i="0" u="none" strike="noStrike" kern="0" cap="none" spc="0" normalizeH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Actividad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6.1 (</a:t>
            </a:r>
            <a:r>
              <a:rPr kumimoji="0" lang="en-US" sz="3000" b="1" i="0" u="none" strike="noStrike" kern="0" cap="none" spc="0" normalizeH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Seguimiento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de </a:t>
            </a:r>
            <a:r>
              <a:rPr kumimoji="0" lang="en-US" sz="3000" b="1" i="0" u="none" strike="noStrike" kern="0" cap="none" spc="0" normalizeH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Trayectorias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)</a:t>
            </a:r>
            <a:endParaRPr kumimoji="0" lang="en-US" sz="3000" b="1" i="0" u="none" strike="noStrike" kern="0" cap="none" spc="0" normalizeH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258;p31"/>
          <p:cNvCxnSpPr/>
          <p:nvPr/>
        </p:nvCxnSpPr>
        <p:spPr>
          <a:xfrm rot="5400000">
            <a:off x="203275" y="1099569"/>
            <a:ext cx="386257" cy="5405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" name="Google Shape;1603;p42"/>
          <p:cNvSpPr txBox="1"/>
          <p:nvPr/>
        </p:nvSpPr>
        <p:spPr>
          <a:xfrm>
            <a:off x="293077" y="1263592"/>
            <a:ext cx="8763167" cy="3350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1. </a:t>
            </a:r>
            <a:r>
              <a:rPr lang="en-U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Crear 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un nuevo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repositorio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con el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nombre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: </a:t>
            </a:r>
            <a:r>
              <a:rPr lang="en-US" sz="1600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Actividad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6.1 (</a:t>
            </a:r>
            <a:r>
              <a:rPr lang="en-US" sz="1600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Seguimiento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de </a:t>
            </a:r>
            <a:r>
              <a:rPr lang="en-US" sz="1600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Trayectorias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)</a:t>
            </a:r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2. </a:t>
            </a:r>
            <a:r>
              <a:rPr lang="en-US" sz="16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Implementar</a:t>
            </a:r>
            <a:r>
              <a:rPr lang="en-U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el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s-E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código requerido para generar  el seguimiento de las siguientes trayectorias con un robot tipo diferencial:</a:t>
            </a:r>
          </a:p>
          <a:p>
            <a:pPr algn="just"/>
            <a:endParaRPr lang="es-ES" sz="1600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a) 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x =2cos(0.2*t), y = 2sen(0.4*t), </a:t>
            </a:r>
          </a:p>
          <a:p>
            <a:pPr algn="just"/>
            <a:r>
              <a:rPr lang="en-U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b) 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x =t−3sen(t), y = 4−3cos(t)</a:t>
            </a:r>
          </a:p>
          <a:p>
            <a:pPr algn="just"/>
            <a:r>
              <a:rPr lang="en-U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c) 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x =3cos(t)−cos(3t), y = 4sin(3t),</a:t>
            </a:r>
          </a:p>
          <a:p>
            <a:pPr algn="just"/>
            <a:r>
              <a:rPr lang="en-U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d) 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x = cos(t) + 1/2cos(7t) + 1/3sen(17t), y = </a:t>
            </a:r>
            <a:r>
              <a:rPr lang="en-US" sz="1600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sen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(t) + 1/2sen(7t) + 1/3cos(17t)</a:t>
            </a:r>
            <a:r>
              <a:rPr lang="el-GR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en-U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e) 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x =17cos(t)+7cos(17+7t), y = 17sen(t) −7sen(17+7t), </a:t>
            </a:r>
          </a:p>
          <a:p>
            <a:pPr algn="just"/>
            <a:r>
              <a:rPr lang="en-U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f) 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x =2cos(t), y = 2sen(t)</a:t>
            </a:r>
            <a:endParaRPr lang="el-GR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g) 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x =5t−4sen(t), y = 5t−4cos(t)</a:t>
            </a:r>
          </a:p>
          <a:p>
            <a:pPr algn="just"/>
            <a:r>
              <a:rPr lang="en-U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h) 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x =4cos(t)+cos(4t), y = 4sen(t) −</a:t>
            </a:r>
            <a:r>
              <a:rPr lang="en-US" sz="1600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sen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(4t)	</a:t>
            </a:r>
            <a:endParaRPr lang="el-GR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s-E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11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</p:spTree>
    <p:extLst>
      <p:ext uri="{BB962C8B-B14F-4D97-AF65-F5344CB8AC3E}">
        <p14:creationId xmlns:p14="http://schemas.microsoft.com/office/powerpoint/2010/main" val="28973253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sp>
        <p:nvSpPr>
          <p:cNvPr id="151" name="Google Shape;699;p36"/>
          <p:cNvSpPr txBox="1">
            <a:spLocks/>
          </p:cNvSpPr>
          <p:nvPr/>
        </p:nvSpPr>
        <p:spPr>
          <a:xfrm>
            <a:off x="378521" y="768707"/>
            <a:ext cx="766351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kumimoji="0" lang="en-US" sz="3000" b="1" i="0" u="none" strike="noStrike" kern="0" cap="none" spc="0" normalizeH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Actividad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6.1 (</a:t>
            </a:r>
            <a:r>
              <a:rPr kumimoji="0" lang="en-US" sz="3000" b="1" i="0" u="none" strike="noStrike" kern="0" cap="none" spc="0" normalizeH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Seguimiento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de </a:t>
            </a:r>
            <a:r>
              <a:rPr kumimoji="0" lang="en-US" sz="3000" b="1" i="0" u="none" strike="noStrike" kern="0" cap="none" spc="0" normalizeH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Trayectorias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)</a:t>
            </a:r>
            <a:endParaRPr kumimoji="0" lang="en-US" sz="3000" b="1" i="0" u="none" strike="noStrike" kern="0" cap="none" spc="0" normalizeH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258;p31"/>
          <p:cNvCxnSpPr/>
          <p:nvPr/>
        </p:nvCxnSpPr>
        <p:spPr>
          <a:xfrm rot="5400000">
            <a:off x="203275" y="1099569"/>
            <a:ext cx="386257" cy="5405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" name="Google Shape;1603;p42"/>
          <p:cNvSpPr txBox="1"/>
          <p:nvPr/>
        </p:nvSpPr>
        <p:spPr>
          <a:xfrm>
            <a:off x="293077" y="1263592"/>
            <a:ext cx="8763167" cy="3350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endParaRPr lang="en-U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3. </a:t>
            </a:r>
            <a:r>
              <a:rPr lang="en-US" sz="16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Sintoniza</a:t>
            </a:r>
            <a:r>
              <a:rPr lang="en-U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los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siguientes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parámetros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para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obtener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la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mejor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respuesta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de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seguimiento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de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trayectorias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:  </a:t>
            </a:r>
            <a:r>
              <a:rPr lang="en-US" sz="1600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tiempo</a:t>
            </a:r>
            <a:r>
              <a:rPr lang="en-US" sz="16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de </a:t>
            </a:r>
            <a:r>
              <a:rPr lang="en-US" sz="1600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muestreo</a:t>
            </a:r>
            <a:r>
              <a:rPr lang="en-US" sz="16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ganancias</a:t>
            </a:r>
            <a:r>
              <a:rPr lang="en-US" sz="16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y </a:t>
            </a:r>
            <a:r>
              <a:rPr lang="en-US" sz="1600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tiempo</a:t>
            </a:r>
            <a:r>
              <a:rPr lang="en-US" sz="16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de </a:t>
            </a:r>
            <a:r>
              <a:rPr lang="en-US" sz="1600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simulación</a:t>
            </a:r>
            <a:r>
              <a:rPr lang="en-US" sz="16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muestra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tus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resultados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de forma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gráfica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y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explica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el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comportamiento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de la planta al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seguir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cada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trayectoria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en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específico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.</a:t>
            </a:r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11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3F1D7471-CE8F-79DA-F483-1105512B22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932" y="1536582"/>
            <a:ext cx="2037422" cy="1584353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426C17A6-06A5-F30B-637C-7712961834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0478" y="1536582"/>
            <a:ext cx="2037421" cy="1605999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BC877D8-7D2A-96D6-2D50-5930D48A67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3004" y="1525718"/>
            <a:ext cx="2006847" cy="1584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7975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sp>
        <p:nvSpPr>
          <p:cNvPr id="151" name="Google Shape;699;p36"/>
          <p:cNvSpPr txBox="1">
            <a:spLocks/>
          </p:cNvSpPr>
          <p:nvPr/>
        </p:nvSpPr>
        <p:spPr>
          <a:xfrm>
            <a:off x="292102" y="875099"/>
            <a:ext cx="7757294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kumimoji="0" lang="en-US" sz="3000" b="1" i="0" u="none" strike="noStrike" kern="0" cap="none" spc="0" normalizeH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Actividad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6.1 (</a:t>
            </a:r>
            <a:r>
              <a:rPr kumimoji="0" lang="en-US" sz="3000" b="1" i="0" u="none" strike="noStrike" kern="0" cap="none" spc="0" normalizeH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Seguimiento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de </a:t>
            </a:r>
            <a:r>
              <a:rPr kumimoji="0" lang="en-US" sz="3000" b="1" i="0" u="none" strike="noStrike" kern="0" cap="none" spc="0" normalizeH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Trayectorias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)</a:t>
            </a:r>
            <a:endParaRPr kumimoji="0" lang="en-US" sz="3000" b="1" i="0" u="none" strike="noStrike" kern="0" cap="none" spc="0" normalizeH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258;p31"/>
          <p:cNvCxnSpPr/>
          <p:nvPr/>
        </p:nvCxnSpPr>
        <p:spPr>
          <a:xfrm rot="5400000">
            <a:off x="214998" y="1142843"/>
            <a:ext cx="386257" cy="5405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" name="Google Shape;1603;p42"/>
          <p:cNvSpPr txBox="1"/>
          <p:nvPr/>
        </p:nvSpPr>
        <p:spPr>
          <a:xfrm>
            <a:off x="293077" y="1415991"/>
            <a:ext cx="8763167" cy="3350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4.</a:t>
            </a:r>
            <a:r>
              <a:rPr lang="en-US" sz="16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Generar</a:t>
            </a:r>
            <a:r>
              <a:rPr lang="en-U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un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reporte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de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los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pasos para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poder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obtener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el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mejor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desempeño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en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el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seguimiento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de las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trayectorias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deseadas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.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Incluir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el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Código </a:t>
            </a:r>
            <a:r>
              <a:rPr lang="en-US" sz="1600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en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 MATLAB</a:t>
            </a:r>
          </a:p>
          <a:p>
            <a:pPr algn="just"/>
            <a:endParaRPr lang="en-U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5. Subir </a:t>
            </a:r>
            <a:r>
              <a:rPr lang="en-US" sz="1600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el</a:t>
            </a:r>
            <a:r>
              <a:rPr lang="en-US" sz="16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link del </a:t>
            </a:r>
            <a:r>
              <a:rPr lang="en-US" sz="1600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repositorio</a:t>
            </a:r>
            <a:r>
              <a:rPr lang="en-US" sz="16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en</a:t>
            </a:r>
            <a:r>
              <a:rPr lang="en-US" sz="16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CANVAS para 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“</a:t>
            </a:r>
            <a:r>
              <a:rPr lang="en-US" sz="16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Evaluación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”</a:t>
            </a:r>
          </a:p>
          <a:p>
            <a:pPr algn="just"/>
            <a:r>
              <a:rPr lang="es-E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                                       </a:t>
            </a:r>
          </a:p>
          <a:p>
            <a:pPr algn="just"/>
            <a:endParaRPr lang="en-U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r"/>
            <a:endParaRPr lang="en-U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s-E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11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</p:spTree>
    <p:extLst>
      <p:ext uri="{BB962C8B-B14F-4D97-AF65-F5344CB8AC3E}">
        <p14:creationId xmlns:p14="http://schemas.microsoft.com/office/powerpoint/2010/main" val="39989845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768;p46"/>
          <p:cNvSpPr txBox="1">
            <a:spLocks/>
          </p:cNvSpPr>
          <p:nvPr/>
        </p:nvSpPr>
        <p:spPr>
          <a:xfrm>
            <a:off x="2562175" y="725400"/>
            <a:ext cx="4020000" cy="14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r>
              <a:rPr lang="es-ES" dirty="0"/>
              <a:t>Fin de la Sesión</a:t>
            </a:r>
          </a:p>
        </p:txBody>
      </p:sp>
      <p:sp>
        <p:nvSpPr>
          <p:cNvPr id="7" name="Google Shape;1769;p46"/>
          <p:cNvSpPr txBox="1">
            <a:spLocks/>
          </p:cNvSpPr>
          <p:nvPr/>
        </p:nvSpPr>
        <p:spPr>
          <a:xfrm>
            <a:off x="2561975" y="2105100"/>
            <a:ext cx="4020000" cy="1203900"/>
          </a:xfrm>
          <a:prstGeom prst="rect">
            <a:avLst/>
          </a:prstGeom>
          <a:solidFill>
            <a:srgbClr val="FFFFFF">
              <a:alpha val="45090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Fira Sans Condensed Light"/>
              <a:buAutoNum type="arabicPeriod"/>
              <a:defRPr sz="13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alphaL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romanL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arabi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alphaL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romanL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arabi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alphaL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Fira Sans Condensed Light"/>
              <a:buAutoNum type="romanL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0" indent="0" algn="ctr">
              <a:buClr>
                <a:schemeClr val="dk1"/>
              </a:buClr>
              <a:buFont typeface="Arial"/>
              <a:buNone/>
            </a:pPr>
            <a:r>
              <a:rPr lang="es-ES" dirty="0"/>
              <a:t>Preguntas?</a:t>
            </a:r>
          </a:p>
          <a:p>
            <a:pPr marL="0" indent="0" algn="ctr">
              <a:buClr>
                <a:schemeClr val="dk1"/>
              </a:buClr>
              <a:buFont typeface="Arial"/>
              <a:buNone/>
            </a:pPr>
            <a:endParaRPr lang="es-ES" dirty="0"/>
          </a:p>
          <a:p>
            <a:pPr marL="0" indent="0" algn="ctr">
              <a:buClr>
                <a:schemeClr val="dk1"/>
              </a:buClr>
              <a:buFont typeface="Arial"/>
              <a:buNone/>
            </a:pPr>
            <a:r>
              <a:rPr lang="es-ES" dirty="0">
                <a:hlinkClick r:id="rId4"/>
              </a:rPr>
              <a:t>Alfredo.garcias@tec.mx</a:t>
            </a:r>
            <a:endParaRPr lang="es-ES" dirty="0"/>
          </a:p>
          <a:p>
            <a:pPr marL="0" indent="0" algn="ctr">
              <a:buClr>
                <a:schemeClr val="dk1"/>
              </a:buClr>
              <a:buFont typeface="Arial"/>
              <a:buNone/>
            </a:pPr>
            <a:r>
              <a:rPr lang="es-ES"/>
              <a:t>https://itesm.zoom.us/j/9648719322</a:t>
            </a:r>
            <a:endParaRPr lang="es-ES" dirty="0"/>
          </a:p>
          <a:p>
            <a:pPr marL="0" indent="0" algn="ctr">
              <a:buClr>
                <a:schemeClr val="dk1"/>
              </a:buClr>
              <a:buFont typeface="Arial"/>
              <a:buNone/>
            </a:pPr>
            <a:r>
              <a:rPr lang="es-ES" dirty="0"/>
              <a:t> </a:t>
            </a:r>
          </a:p>
        </p:txBody>
      </p:sp>
      <p:grpSp>
        <p:nvGrpSpPr>
          <p:cNvPr id="8" name="Google Shape;1771;p46"/>
          <p:cNvGrpSpPr/>
          <p:nvPr/>
        </p:nvGrpSpPr>
        <p:grpSpPr>
          <a:xfrm>
            <a:off x="3914560" y="3451633"/>
            <a:ext cx="268782" cy="268485"/>
            <a:chOff x="3303268" y="3817349"/>
            <a:chExt cx="346056" cy="345674"/>
          </a:xfrm>
        </p:grpSpPr>
        <p:sp>
          <p:nvSpPr>
            <p:cNvPr id="9" name="Google Shape;1772;p46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773;p46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774;p46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775;p46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1776;p46"/>
          <p:cNvGrpSpPr/>
          <p:nvPr/>
        </p:nvGrpSpPr>
        <p:grpSpPr>
          <a:xfrm>
            <a:off x="4263368" y="3451633"/>
            <a:ext cx="268782" cy="268485"/>
            <a:chOff x="3752358" y="3817349"/>
            <a:chExt cx="346056" cy="345674"/>
          </a:xfrm>
        </p:grpSpPr>
        <p:sp>
          <p:nvSpPr>
            <p:cNvPr id="14" name="Google Shape;1777;p46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778;p46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779;p46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80;p46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781;p46"/>
          <p:cNvGrpSpPr/>
          <p:nvPr/>
        </p:nvGrpSpPr>
        <p:grpSpPr>
          <a:xfrm>
            <a:off x="4612176" y="3451633"/>
            <a:ext cx="268757" cy="268485"/>
            <a:chOff x="4201447" y="3817349"/>
            <a:chExt cx="346024" cy="345674"/>
          </a:xfrm>
        </p:grpSpPr>
        <p:sp>
          <p:nvSpPr>
            <p:cNvPr id="19" name="Google Shape;1782;p46"/>
            <p:cNvSpPr/>
            <p:nvPr/>
          </p:nvSpPr>
          <p:spPr>
            <a:xfrm>
              <a:off x="4201447" y="3817349"/>
              <a:ext cx="346024" cy="345674"/>
            </a:xfrm>
            <a:custGeom>
              <a:avLst/>
              <a:gdLst/>
              <a:ahLst/>
              <a:cxnLst/>
              <a:rect l="l" t="t" r="r" b="b"/>
              <a:pathLst>
                <a:path w="10871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52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299" y="8240"/>
                    <a:pt x="10871" y="6871"/>
                    <a:pt x="10871" y="5430"/>
                  </a:cubicBezTo>
                  <a:cubicBezTo>
                    <a:pt x="10871" y="3989"/>
                    <a:pt x="10299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783;p46"/>
            <p:cNvSpPr/>
            <p:nvPr/>
          </p:nvSpPr>
          <p:spPr>
            <a:xfrm>
              <a:off x="4271569" y="3904531"/>
              <a:ext cx="227394" cy="185728"/>
            </a:xfrm>
            <a:custGeom>
              <a:avLst/>
              <a:gdLst/>
              <a:ahLst/>
              <a:cxnLst/>
              <a:rect l="l" t="t" r="r" b="b"/>
              <a:pathLst>
                <a:path w="7144" h="5835" extrusionOk="0">
                  <a:moveTo>
                    <a:pt x="4620" y="0"/>
                  </a:moveTo>
                  <a:cubicBezTo>
                    <a:pt x="3727" y="0"/>
                    <a:pt x="2977" y="691"/>
                    <a:pt x="2905" y="1572"/>
                  </a:cubicBezTo>
                  <a:cubicBezTo>
                    <a:pt x="2727" y="1548"/>
                    <a:pt x="2358" y="1441"/>
                    <a:pt x="2262" y="1405"/>
                  </a:cubicBezTo>
                  <a:cubicBezTo>
                    <a:pt x="1643" y="1203"/>
                    <a:pt x="1072" y="810"/>
                    <a:pt x="631" y="322"/>
                  </a:cubicBezTo>
                  <a:cubicBezTo>
                    <a:pt x="596" y="298"/>
                    <a:pt x="572" y="274"/>
                    <a:pt x="524" y="262"/>
                  </a:cubicBezTo>
                  <a:cubicBezTo>
                    <a:pt x="517" y="261"/>
                    <a:pt x="509" y="260"/>
                    <a:pt x="501" y="260"/>
                  </a:cubicBezTo>
                  <a:cubicBezTo>
                    <a:pt x="436" y="260"/>
                    <a:pt x="367" y="304"/>
                    <a:pt x="346" y="357"/>
                  </a:cubicBezTo>
                  <a:cubicBezTo>
                    <a:pt x="238" y="572"/>
                    <a:pt x="179" y="810"/>
                    <a:pt x="179" y="1048"/>
                  </a:cubicBezTo>
                  <a:cubicBezTo>
                    <a:pt x="179" y="1393"/>
                    <a:pt x="286" y="1727"/>
                    <a:pt x="476" y="1977"/>
                  </a:cubicBezTo>
                  <a:cubicBezTo>
                    <a:pt x="466" y="1975"/>
                    <a:pt x="456" y="1974"/>
                    <a:pt x="446" y="1974"/>
                  </a:cubicBezTo>
                  <a:cubicBezTo>
                    <a:pt x="397" y="1974"/>
                    <a:pt x="349" y="1997"/>
                    <a:pt x="310" y="2036"/>
                  </a:cubicBezTo>
                  <a:cubicBezTo>
                    <a:pt x="286" y="2060"/>
                    <a:pt x="286" y="2108"/>
                    <a:pt x="274" y="2143"/>
                  </a:cubicBezTo>
                  <a:lnTo>
                    <a:pt x="274" y="2203"/>
                  </a:lnTo>
                  <a:cubicBezTo>
                    <a:pt x="274" y="2655"/>
                    <a:pt x="476" y="3072"/>
                    <a:pt x="822" y="3358"/>
                  </a:cubicBezTo>
                  <a:cubicBezTo>
                    <a:pt x="786" y="3370"/>
                    <a:pt x="774" y="3405"/>
                    <a:pt x="762" y="3417"/>
                  </a:cubicBezTo>
                  <a:cubicBezTo>
                    <a:pt x="750" y="3465"/>
                    <a:pt x="727" y="3513"/>
                    <a:pt x="750" y="3548"/>
                  </a:cubicBezTo>
                  <a:cubicBezTo>
                    <a:pt x="893" y="4024"/>
                    <a:pt x="1262" y="4405"/>
                    <a:pt x="1727" y="4548"/>
                  </a:cubicBezTo>
                  <a:cubicBezTo>
                    <a:pt x="1310" y="4798"/>
                    <a:pt x="834" y="4941"/>
                    <a:pt x="334" y="4941"/>
                  </a:cubicBezTo>
                  <a:lnTo>
                    <a:pt x="191" y="4941"/>
                  </a:lnTo>
                  <a:cubicBezTo>
                    <a:pt x="107" y="4941"/>
                    <a:pt x="36" y="5001"/>
                    <a:pt x="12" y="5084"/>
                  </a:cubicBezTo>
                  <a:cubicBezTo>
                    <a:pt x="0" y="5156"/>
                    <a:pt x="48" y="5239"/>
                    <a:pt x="107" y="5263"/>
                  </a:cubicBezTo>
                  <a:cubicBezTo>
                    <a:pt x="727" y="5632"/>
                    <a:pt x="1465" y="5834"/>
                    <a:pt x="2191" y="5834"/>
                  </a:cubicBezTo>
                  <a:cubicBezTo>
                    <a:pt x="3072" y="5834"/>
                    <a:pt x="3905" y="5560"/>
                    <a:pt x="4596" y="5060"/>
                  </a:cubicBezTo>
                  <a:cubicBezTo>
                    <a:pt x="4691" y="5001"/>
                    <a:pt x="4691" y="4858"/>
                    <a:pt x="4620" y="4786"/>
                  </a:cubicBezTo>
                  <a:cubicBezTo>
                    <a:pt x="4587" y="4754"/>
                    <a:pt x="4544" y="4735"/>
                    <a:pt x="4499" y="4735"/>
                  </a:cubicBezTo>
                  <a:cubicBezTo>
                    <a:pt x="4463" y="4735"/>
                    <a:pt x="4426" y="4748"/>
                    <a:pt x="4394" y="4775"/>
                  </a:cubicBezTo>
                  <a:cubicBezTo>
                    <a:pt x="3763" y="5215"/>
                    <a:pt x="3013" y="5489"/>
                    <a:pt x="2191" y="5489"/>
                  </a:cubicBezTo>
                  <a:cubicBezTo>
                    <a:pt x="1727" y="5489"/>
                    <a:pt x="1262" y="5394"/>
                    <a:pt x="846" y="5239"/>
                  </a:cubicBezTo>
                  <a:cubicBezTo>
                    <a:pt x="1369" y="5144"/>
                    <a:pt x="1846" y="4917"/>
                    <a:pt x="2262" y="4584"/>
                  </a:cubicBezTo>
                  <a:cubicBezTo>
                    <a:pt x="2310" y="4536"/>
                    <a:pt x="2334" y="4477"/>
                    <a:pt x="2322" y="4417"/>
                  </a:cubicBezTo>
                  <a:cubicBezTo>
                    <a:pt x="2310" y="4346"/>
                    <a:pt x="2239" y="4286"/>
                    <a:pt x="2155" y="4286"/>
                  </a:cubicBezTo>
                  <a:cubicBezTo>
                    <a:pt x="1739" y="4263"/>
                    <a:pt x="1369" y="4048"/>
                    <a:pt x="1167" y="3691"/>
                  </a:cubicBezTo>
                  <a:cubicBezTo>
                    <a:pt x="1250" y="3691"/>
                    <a:pt x="1358" y="3667"/>
                    <a:pt x="1441" y="3643"/>
                  </a:cubicBezTo>
                  <a:cubicBezTo>
                    <a:pt x="1524" y="3632"/>
                    <a:pt x="1584" y="3572"/>
                    <a:pt x="1584" y="3489"/>
                  </a:cubicBezTo>
                  <a:cubicBezTo>
                    <a:pt x="1596" y="3405"/>
                    <a:pt x="1536" y="3334"/>
                    <a:pt x="1441" y="3298"/>
                  </a:cubicBezTo>
                  <a:cubicBezTo>
                    <a:pt x="1000" y="3191"/>
                    <a:pt x="667" y="2822"/>
                    <a:pt x="596" y="2381"/>
                  </a:cubicBezTo>
                  <a:lnTo>
                    <a:pt x="596" y="2381"/>
                  </a:lnTo>
                  <a:cubicBezTo>
                    <a:pt x="727" y="2405"/>
                    <a:pt x="869" y="2417"/>
                    <a:pt x="1000" y="2417"/>
                  </a:cubicBezTo>
                  <a:cubicBezTo>
                    <a:pt x="1084" y="2417"/>
                    <a:pt x="1143" y="2358"/>
                    <a:pt x="1167" y="2274"/>
                  </a:cubicBezTo>
                  <a:cubicBezTo>
                    <a:pt x="1179" y="2203"/>
                    <a:pt x="1131" y="2143"/>
                    <a:pt x="1072" y="2108"/>
                  </a:cubicBezTo>
                  <a:cubicBezTo>
                    <a:pt x="703" y="1881"/>
                    <a:pt x="476" y="1488"/>
                    <a:pt x="476" y="1048"/>
                  </a:cubicBezTo>
                  <a:cubicBezTo>
                    <a:pt x="476" y="953"/>
                    <a:pt x="488" y="846"/>
                    <a:pt x="524" y="738"/>
                  </a:cubicBezTo>
                  <a:cubicBezTo>
                    <a:pt x="965" y="1191"/>
                    <a:pt x="1524" y="1524"/>
                    <a:pt x="2120" y="1727"/>
                  </a:cubicBezTo>
                  <a:cubicBezTo>
                    <a:pt x="2120" y="1727"/>
                    <a:pt x="2715" y="1905"/>
                    <a:pt x="2929" y="1917"/>
                  </a:cubicBezTo>
                  <a:lnTo>
                    <a:pt x="3024" y="1917"/>
                  </a:lnTo>
                  <a:cubicBezTo>
                    <a:pt x="3096" y="1917"/>
                    <a:pt x="3167" y="1869"/>
                    <a:pt x="3191" y="1798"/>
                  </a:cubicBezTo>
                  <a:cubicBezTo>
                    <a:pt x="3203" y="1786"/>
                    <a:pt x="3203" y="1750"/>
                    <a:pt x="3203" y="1738"/>
                  </a:cubicBezTo>
                  <a:lnTo>
                    <a:pt x="3203" y="1703"/>
                  </a:lnTo>
                  <a:cubicBezTo>
                    <a:pt x="3203" y="953"/>
                    <a:pt x="3810" y="334"/>
                    <a:pt x="4572" y="334"/>
                  </a:cubicBezTo>
                  <a:cubicBezTo>
                    <a:pt x="4941" y="334"/>
                    <a:pt x="5287" y="488"/>
                    <a:pt x="5549" y="750"/>
                  </a:cubicBezTo>
                  <a:cubicBezTo>
                    <a:pt x="5585" y="787"/>
                    <a:pt x="5621" y="802"/>
                    <a:pt x="5663" y="802"/>
                  </a:cubicBezTo>
                  <a:cubicBezTo>
                    <a:pt x="5676" y="802"/>
                    <a:pt x="5689" y="801"/>
                    <a:pt x="5703" y="798"/>
                  </a:cubicBezTo>
                  <a:cubicBezTo>
                    <a:pt x="5882" y="762"/>
                    <a:pt x="6049" y="738"/>
                    <a:pt x="6203" y="679"/>
                  </a:cubicBezTo>
                  <a:lnTo>
                    <a:pt x="6203" y="679"/>
                  </a:lnTo>
                  <a:cubicBezTo>
                    <a:pt x="6120" y="762"/>
                    <a:pt x="6013" y="857"/>
                    <a:pt x="5894" y="917"/>
                  </a:cubicBezTo>
                  <a:cubicBezTo>
                    <a:pt x="5822" y="965"/>
                    <a:pt x="5787" y="1048"/>
                    <a:pt x="5822" y="1143"/>
                  </a:cubicBezTo>
                  <a:cubicBezTo>
                    <a:pt x="5846" y="1203"/>
                    <a:pt x="5930" y="1250"/>
                    <a:pt x="6001" y="1250"/>
                  </a:cubicBezTo>
                  <a:cubicBezTo>
                    <a:pt x="6144" y="1227"/>
                    <a:pt x="6287" y="1215"/>
                    <a:pt x="6418" y="1167"/>
                  </a:cubicBezTo>
                  <a:lnTo>
                    <a:pt x="6418" y="1167"/>
                  </a:lnTo>
                  <a:cubicBezTo>
                    <a:pt x="6299" y="1286"/>
                    <a:pt x="6168" y="1405"/>
                    <a:pt x="6013" y="1512"/>
                  </a:cubicBezTo>
                  <a:cubicBezTo>
                    <a:pt x="5965" y="1548"/>
                    <a:pt x="5941" y="1608"/>
                    <a:pt x="5941" y="1655"/>
                  </a:cubicBezTo>
                  <a:lnTo>
                    <a:pt x="5941" y="1679"/>
                  </a:lnTo>
                  <a:lnTo>
                    <a:pt x="5941" y="1703"/>
                  </a:lnTo>
                  <a:lnTo>
                    <a:pt x="5941" y="1727"/>
                  </a:lnTo>
                  <a:cubicBezTo>
                    <a:pt x="5941" y="2691"/>
                    <a:pt x="5572" y="3572"/>
                    <a:pt x="4977" y="4227"/>
                  </a:cubicBezTo>
                  <a:cubicBezTo>
                    <a:pt x="4918" y="4298"/>
                    <a:pt x="4918" y="4405"/>
                    <a:pt x="4977" y="4465"/>
                  </a:cubicBezTo>
                  <a:cubicBezTo>
                    <a:pt x="5011" y="4499"/>
                    <a:pt x="5053" y="4514"/>
                    <a:pt x="5096" y="4514"/>
                  </a:cubicBezTo>
                  <a:cubicBezTo>
                    <a:pt x="5143" y="4514"/>
                    <a:pt x="5190" y="4496"/>
                    <a:pt x="5227" y="4465"/>
                  </a:cubicBezTo>
                  <a:cubicBezTo>
                    <a:pt x="5894" y="3715"/>
                    <a:pt x="6263" y="2762"/>
                    <a:pt x="6287" y="1750"/>
                  </a:cubicBezTo>
                  <a:cubicBezTo>
                    <a:pt x="6596" y="1524"/>
                    <a:pt x="6846" y="1250"/>
                    <a:pt x="7061" y="917"/>
                  </a:cubicBezTo>
                  <a:cubicBezTo>
                    <a:pt x="7144" y="857"/>
                    <a:pt x="7132" y="750"/>
                    <a:pt x="7061" y="715"/>
                  </a:cubicBezTo>
                  <a:cubicBezTo>
                    <a:pt x="7029" y="683"/>
                    <a:pt x="6987" y="667"/>
                    <a:pt x="6937" y="667"/>
                  </a:cubicBezTo>
                  <a:cubicBezTo>
                    <a:pt x="6912" y="667"/>
                    <a:pt x="6886" y="671"/>
                    <a:pt x="6858" y="679"/>
                  </a:cubicBezTo>
                  <a:cubicBezTo>
                    <a:pt x="6775" y="726"/>
                    <a:pt x="6680" y="750"/>
                    <a:pt x="6596" y="786"/>
                  </a:cubicBezTo>
                  <a:cubicBezTo>
                    <a:pt x="6680" y="667"/>
                    <a:pt x="6763" y="512"/>
                    <a:pt x="6823" y="369"/>
                  </a:cubicBezTo>
                  <a:cubicBezTo>
                    <a:pt x="6834" y="310"/>
                    <a:pt x="6834" y="238"/>
                    <a:pt x="6787" y="191"/>
                  </a:cubicBezTo>
                  <a:cubicBezTo>
                    <a:pt x="6750" y="153"/>
                    <a:pt x="6703" y="135"/>
                    <a:pt x="6659" y="135"/>
                  </a:cubicBezTo>
                  <a:cubicBezTo>
                    <a:pt x="6632" y="135"/>
                    <a:pt x="6607" y="142"/>
                    <a:pt x="6584" y="155"/>
                  </a:cubicBezTo>
                  <a:cubicBezTo>
                    <a:pt x="6322" y="310"/>
                    <a:pt x="6061" y="393"/>
                    <a:pt x="5775" y="441"/>
                  </a:cubicBezTo>
                  <a:cubicBezTo>
                    <a:pt x="5465" y="143"/>
                    <a:pt x="5048" y="0"/>
                    <a:pt x="46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1784;p46"/>
          <p:cNvGrpSpPr/>
          <p:nvPr/>
        </p:nvGrpSpPr>
        <p:grpSpPr>
          <a:xfrm>
            <a:off x="4960939" y="3451633"/>
            <a:ext cx="268460" cy="268485"/>
            <a:chOff x="5549861" y="3817349"/>
            <a:chExt cx="345642" cy="345674"/>
          </a:xfrm>
        </p:grpSpPr>
        <p:sp>
          <p:nvSpPr>
            <p:cNvPr id="22" name="Google Shape;1785;p46"/>
            <p:cNvSpPr/>
            <p:nvPr/>
          </p:nvSpPr>
          <p:spPr>
            <a:xfrm>
              <a:off x="5549861" y="3817349"/>
              <a:ext cx="345642" cy="345674"/>
            </a:xfrm>
            <a:custGeom>
              <a:avLst/>
              <a:gdLst/>
              <a:ahLst/>
              <a:cxnLst/>
              <a:rect l="l" t="t" r="r" b="b"/>
              <a:pathLst>
                <a:path w="10859" h="10860" extrusionOk="0">
                  <a:moveTo>
                    <a:pt x="5429" y="334"/>
                  </a:moveTo>
                  <a:cubicBezTo>
                    <a:pt x="8239" y="334"/>
                    <a:pt x="10513" y="2608"/>
                    <a:pt x="10513" y="5430"/>
                  </a:cubicBezTo>
                  <a:cubicBezTo>
                    <a:pt x="10513" y="8240"/>
                    <a:pt x="8227" y="10514"/>
                    <a:pt x="5429" y="10514"/>
                  </a:cubicBezTo>
                  <a:cubicBezTo>
                    <a:pt x="2619" y="10514"/>
                    <a:pt x="333" y="8240"/>
                    <a:pt x="333" y="5430"/>
                  </a:cubicBezTo>
                  <a:cubicBezTo>
                    <a:pt x="333" y="2608"/>
                    <a:pt x="2619" y="334"/>
                    <a:pt x="5429" y="334"/>
                  </a:cubicBezTo>
                  <a:close/>
                  <a:moveTo>
                    <a:pt x="5429" y="1"/>
                  </a:moveTo>
                  <a:cubicBezTo>
                    <a:pt x="3989" y="1"/>
                    <a:pt x="2619" y="560"/>
                    <a:pt x="1584" y="1584"/>
                  </a:cubicBezTo>
                  <a:cubicBezTo>
                    <a:pt x="560" y="2620"/>
                    <a:pt x="0" y="3989"/>
                    <a:pt x="0" y="5430"/>
                  </a:cubicBezTo>
                  <a:cubicBezTo>
                    <a:pt x="0" y="6871"/>
                    <a:pt x="560" y="8240"/>
                    <a:pt x="1584" y="9264"/>
                  </a:cubicBezTo>
                  <a:cubicBezTo>
                    <a:pt x="2619" y="10300"/>
                    <a:pt x="3989" y="10859"/>
                    <a:pt x="5429" y="10859"/>
                  </a:cubicBezTo>
                  <a:cubicBezTo>
                    <a:pt x="6870" y="10859"/>
                    <a:pt x="8239" y="10300"/>
                    <a:pt x="9263" y="9264"/>
                  </a:cubicBezTo>
                  <a:cubicBezTo>
                    <a:pt x="10299" y="8240"/>
                    <a:pt x="10859" y="6871"/>
                    <a:pt x="10859" y="5430"/>
                  </a:cubicBezTo>
                  <a:cubicBezTo>
                    <a:pt x="10859" y="3989"/>
                    <a:pt x="10299" y="2620"/>
                    <a:pt x="9263" y="1584"/>
                  </a:cubicBezTo>
                  <a:cubicBezTo>
                    <a:pt x="8239" y="560"/>
                    <a:pt x="6870" y="1"/>
                    <a:pt x="5429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786;p46"/>
            <p:cNvSpPr/>
            <p:nvPr/>
          </p:nvSpPr>
          <p:spPr>
            <a:xfrm>
              <a:off x="5590763" y="3890208"/>
              <a:ext cx="262661" cy="200052"/>
            </a:xfrm>
            <a:custGeom>
              <a:avLst/>
              <a:gdLst/>
              <a:ahLst/>
              <a:cxnLst/>
              <a:rect l="l" t="t" r="r" b="b"/>
              <a:pathLst>
                <a:path w="8252" h="6285" extrusionOk="0">
                  <a:moveTo>
                    <a:pt x="4123" y="1"/>
                  </a:moveTo>
                  <a:cubicBezTo>
                    <a:pt x="3010" y="1"/>
                    <a:pt x="1900" y="63"/>
                    <a:pt x="799" y="188"/>
                  </a:cubicBezTo>
                  <a:cubicBezTo>
                    <a:pt x="513" y="224"/>
                    <a:pt x="287" y="450"/>
                    <a:pt x="239" y="712"/>
                  </a:cubicBezTo>
                  <a:cubicBezTo>
                    <a:pt x="1" y="2319"/>
                    <a:pt x="1" y="3963"/>
                    <a:pt x="239" y="5570"/>
                  </a:cubicBezTo>
                  <a:cubicBezTo>
                    <a:pt x="287" y="5844"/>
                    <a:pt x="513" y="6058"/>
                    <a:pt x="799" y="6082"/>
                  </a:cubicBezTo>
                  <a:cubicBezTo>
                    <a:pt x="1894" y="6201"/>
                    <a:pt x="3013" y="6284"/>
                    <a:pt x="4132" y="6284"/>
                  </a:cubicBezTo>
                  <a:cubicBezTo>
                    <a:pt x="4609" y="6284"/>
                    <a:pt x="5085" y="6260"/>
                    <a:pt x="5561" y="6249"/>
                  </a:cubicBezTo>
                  <a:cubicBezTo>
                    <a:pt x="5644" y="6249"/>
                    <a:pt x="5716" y="6177"/>
                    <a:pt x="5716" y="6070"/>
                  </a:cubicBezTo>
                  <a:cubicBezTo>
                    <a:pt x="5716" y="5963"/>
                    <a:pt x="5633" y="5891"/>
                    <a:pt x="5537" y="5891"/>
                  </a:cubicBezTo>
                  <a:cubicBezTo>
                    <a:pt x="5051" y="5914"/>
                    <a:pt x="4564" y="5925"/>
                    <a:pt x="4076" y="5925"/>
                  </a:cubicBezTo>
                  <a:cubicBezTo>
                    <a:pt x="2998" y="5925"/>
                    <a:pt x="1916" y="5868"/>
                    <a:pt x="834" y="5737"/>
                  </a:cubicBezTo>
                  <a:cubicBezTo>
                    <a:pt x="715" y="5725"/>
                    <a:pt x="620" y="5641"/>
                    <a:pt x="596" y="5498"/>
                  </a:cubicBezTo>
                  <a:cubicBezTo>
                    <a:pt x="382" y="3927"/>
                    <a:pt x="382" y="2319"/>
                    <a:pt x="596" y="736"/>
                  </a:cubicBezTo>
                  <a:cubicBezTo>
                    <a:pt x="620" y="617"/>
                    <a:pt x="715" y="522"/>
                    <a:pt x="834" y="498"/>
                  </a:cubicBezTo>
                  <a:cubicBezTo>
                    <a:pt x="1942" y="379"/>
                    <a:pt x="3037" y="319"/>
                    <a:pt x="4144" y="319"/>
                  </a:cubicBezTo>
                  <a:cubicBezTo>
                    <a:pt x="5240" y="319"/>
                    <a:pt x="6347" y="379"/>
                    <a:pt x="7442" y="498"/>
                  </a:cubicBezTo>
                  <a:cubicBezTo>
                    <a:pt x="7561" y="522"/>
                    <a:pt x="7669" y="605"/>
                    <a:pt x="7680" y="736"/>
                  </a:cubicBezTo>
                  <a:cubicBezTo>
                    <a:pt x="7907" y="2319"/>
                    <a:pt x="7907" y="3927"/>
                    <a:pt x="7680" y="5498"/>
                  </a:cubicBezTo>
                  <a:cubicBezTo>
                    <a:pt x="7669" y="5617"/>
                    <a:pt x="7561" y="5725"/>
                    <a:pt x="7442" y="5737"/>
                  </a:cubicBezTo>
                  <a:cubicBezTo>
                    <a:pt x="7085" y="5784"/>
                    <a:pt x="6752" y="5820"/>
                    <a:pt x="6395" y="5844"/>
                  </a:cubicBezTo>
                  <a:cubicBezTo>
                    <a:pt x="6299" y="5844"/>
                    <a:pt x="6228" y="5927"/>
                    <a:pt x="6228" y="6010"/>
                  </a:cubicBezTo>
                  <a:cubicBezTo>
                    <a:pt x="6228" y="6110"/>
                    <a:pt x="6299" y="6178"/>
                    <a:pt x="6386" y="6178"/>
                  </a:cubicBezTo>
                  <a:cubicBezTo>
                    <a:pt x="6393" y="6178"/>
                    <a:pt x="6399" y="6178"/>
                    <a:pt x="6406" y="6177"/>
                  </a:cubicBezTo>
                  <a:cubicBezTo>
                    <a:pt x="6764" y="6141"/>
                    <a:pt x="7121" y="6118"/>
                    <a:pt x="7478" y="6070"/>
                  </a:cubicBezTo>
                  <a:cubicBezTo>
                    <a:pt x="7764" y="6034"/>
                    <a:pt x="7978" y="5820"/>
                    <a:pt x="8026" y="5546"/>
                  </a:cubicBezTo>
                  <a:cubicBezTo>
                    <a:pt x="8252" y="3963"/>
                    <a:pt x="8252" y="2319"/>
                    <a:pt x="8014" y="712"/>
                  </a:cubicBezTo>
                  <a:cubicBezTo>
                    <a:pt x="7966" y="426"/>
                    <a:pt x="7740" y="224"/>
                    <a:pt x="7466" y="188"/>
                  </a:cubicBezTo>
                  <a:cubicBezTo>
                    <a:pt x="6353" y="63"/>
                    <a:pt x="5237" y="1"/>
                    <a:pt x="4123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787;p46"/>
            <p:cNvSpPr/>
            <p:nvPr/>
          </p:nvSpPr>
          <p:spPr>
            <a:xfrm>
              <a:off x="5680587" y="3935024"/>
              <a:ext cx="105389" cy="110514"/>
            </a:xfrm>
            <a:custGeom>
              <a:avLst/>
              <a:gdLst/>
              <a:ahLst/>
              <a:cxnLst/>
              <a:rect l="l" t="t" r="r" b="b"/>
              <a:pathLst>
                <a:path w="3311" h="3472" extrusionOk="0">
                  <a:moveTo>
                    <a:pt x="334" y="447"/>
                  </a:moveTo>
                  <a:lnTo>
                    <a:pt x="2763" y="1733"/>
                  </a:lnTo>
                  <a:lnTo>
                    <a:pt x="334" y="3007"/>
                  </a:lnTo>
                  <a:lnTo>
                    <a:pt x="334" y="447"/>
                  </a:lnTo>
                  <a:close/>
                  <a:moveTo>
                    <a:pt x="163" y="1"/>
                  </a:moveTo>
                  <a:cubicBezTo>
                    <a:pt x="135" y="1"/>
                    <a:pt x="108" y="7"/>
                    <a:pt x="84" y="18"/>
                  </a:cubicBezTo>
                  <a:cubicBezTo>
                    <a:pt x="36" y="54"/>
                    <a:pt x="1" y="114"/>
                    <a:pt x="1" y="173"/>
                  </a:cubicBezTo>
                  <a:lnTo>
                    <a:pt x="1" y="3293"/>
                  </a:lnTo>
                  <a:cubicBezTo>
                    <a:pt x="1" y="3352"/>
                    <a:pt x="24" y="3412"/>
                    <a:pt x="84" y="3447"/>
                  </a:cubicBezTo>
                  <a:cubicBezTo>
                    <a:pt x="120" y="3459"/>
                    <a:pt x="144" y="3471"/>
                    <a:pt x="179" y="3471"/>
                  </a:cubicBezTo>
                  <a:cubicBezTo>
                    <a:pt x="203" y="3471"/>
                    <a:pt x="239" y="3471"/>
                    <a:pt x="251" y="3459"/>
                  </a:cubicBezTo>
                  <a:lnTo>
                    <a:pt x="3227" y="1900"/>
                  </a:lnTo>
                  <a:cubicBezTo>
                    <a:pt x="3287" y="1864"/>
                    <a:pt x="3311" y="1804"/>
                    <a:pt x="3311" y="1745"/>
                  </a:cubicBezTo>
                  <a:cubicBezTo>
                    <a:pt x="3311" y="1673"/>
                    <a:pt x="3287" y="1614"/>
                    <a:pt x="3227" y="1578"/>
                  </a:cubicBezTo>
                  <a:lnTo>
                    <a:pt x="251" y="18"/>
                  </a:lnTo>
                  <a:cubicBezTo>
                    <a:pt x="221" y="7"/>
                    <a:pt x="191" y="1"/>
                    <a:pt x="163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solidFill>
            <a:srgbClr val="FFFFFF">
              <a:alpha val="45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tabLst/>
              <a:defRPr/>
            </a:pPr>
            <a:r>
              <a:rPr kumimoji="0" lang="es-ES" sz="13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Facilitador: </a:t>
            </a:r>
            <a:r>
              <a:rPr kumimoji="0" lang="es-ES" sz="13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PhD</a:t>
            </a:r>
            <a:r>
              <a:rPr kumimoji="0" lang="es-ES" sz="13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 Alfredo García Suárez</a:t>
            </a:r>
            <a:br>
              <a:rPr kumimoji="0" lang="es-ES" sz="13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3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7" name="Google Shape;137;p27"/>
          <p:cNvCxnSpPr/>
          <p:nvPr/>
        </p:nvCxnSpPr>
        <p:spPr>
          <a:xfrm>
            <a:off x="4594711" y="2465172"/>
            <a:ext cx="0" cy="6306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pic>
        <p:nvPicPr>
          <p:cNvPr id="5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5506277" y="308115"/>
            <a:ext cx="3345621" cy="587367"/>
          </a:xfrm>
          <a:prstGeom prst="rect">
            <a:avLst/>
          </a:prstGeom>
          <a:noFill/>
        </p:spPr>
      </p:pic>
      <p:sp>
        <p:nvSpPr>
          <p:cNvPr id="8" name="Google Shape;135;p27"/>
          <p:cNvSpPr txBox="1">
            <a:spLocks noGrp="1"/>
          </p:cNvSpPr>
          <p:nvPr>
            <p:ph type="title"/>
          </p:nvPr>
        </p:nvSpPr>
        <p:spPr>
          <a:xfrm>
            <a:off x="4681549" y="1623442"/>
            <a:ext cx="3200181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Bienvenida</a:t>
            </a:r>
            <a:endParaRPr dirty="0"/>
          </a:p>
        </p:txBody>
      </p:sp>
      <p:sp>
        <p:nvSpPr>
          <p:cNvPr id="9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pic>
        <p:nvPicPr>
          <p:cNvPr id="2" name="Picture 4" descr="Análisis del papel de la automatización de procesos industriales hoy y  mañana">
            <a:extLst>
              <a:ext uri="{FF2B5EF4-FFF2-40B4-BE49-F238E27FC236}">
                <a16:creationId xmlns:a16="http://schemas.microsoft.com/office/drawing/2014/main" id="{AC008B2B-6883-2457-17DE-D01F4ACEF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65" y="1264349"/>
            <a:ext cx="3931839" cy="2815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7" name="Google Shape;137;p27"/>
          <p:cNvCxnSpPr>
            <a:cxnSpLocks/>
          </p:cNvCxnSpPr>
          <p:nvPr/>
        </p:nvCxnSpPr>
        <p:spPr>
          <a:xfrm>
            <a:off x="4594711" y="1828800"/>
            <a:ext cx="0" cy="18288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pic>
        <p:nvPicPr>
          <p:cNvPr id="5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5506277" y="308115"/>
            <a:ext cx="3345621" cy="587367"/>
          </a:xfrm>
          <a:prstGeom prst="rect">
            <a:avLst/>
          </a:prstGeom>
          <a:noFill/>
        </p:spPr>
      </p:pic>
      <p:sp>
        <p:nvSpPr>
          <p:cNvPr id="7" name="Google Shape;136;p27"/>
          <p:cNvSpPr txBox="1">
            <a:spLocks noGrp="1"/>
          </p:cNvSpPr>
          <p:nvPr>
            <p:ph type="subTitle" idx="1"/>
          </p:nvPr>
        </p:nvSpPr>
        <p:spPr>
          <a:xfrm>
            <a:off x="4256213" y="1911729"/>
            <a:ext cx="3527821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s-ES" dirty="0"/>
              <a:t>     </a:t>
            </a:r>
          </a:p>
          <a:p>
            <a:pPr algn="just"/>
            <a:r>
              <a:rPr lang="es-ES" dirty="0"/>
              <a:t>     </a:t>
            </a:r>
            <a:r>
              <a:rPr lang="es-ES" b="1" dirty="0"/>
              <a:t>“La robótica móvil puede definirse como sistemas robóticos que pueden desplazarse en distintos entornos y que cuenta con distintas capacidades que les permiten ejecutar tareas complejas, ya sea de forma autónoma o controlados por un operador humano..”   </a:t>
            </a:r>
          </a:p>
          <a:p>
            <a:pPr algn="l"/>
            <a:r>
              <a:rPr lang="es-ES" dirty="0"/>
              <a:t>       </a:t>
            </a:r>
          </a:p>
          <a:p>
            <a:pPr algn="l"/>
            <a:r>
              <a:rPr lang="es-ES" dirty="0"/>
              <a:t>                                          –</a:t>
            </a:r>
            <a:r>
              <a:rPr lang="es-ES" dirty="0" err="1"/>
              <a:t>Katsuhiko</a:t>
            </a:r>
            <a:r>
              <a:rPr lang="es-ES" dirty="0"/>
              <a:t> Ogata</a:t>
            </a:r>
          </a:p>
          <a:p>
            <a:pPr algn="l"/>
            <a:br>
              <a:rPr lang="es-ES" dirty="0"/>
            </a:br>
            <a:endParaRPr dirty="0"/>
          </a:p>
        </p:txBody>
      </p:sp>
      <p:sp>
        <p:nvSpPr>
          <p:cNvPr id="8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pic>
        <p:nvPicPr>
          <p:cNvPr id="2" name="Picture 2" descr="Cinco tendencias esenciales que impulsan el crecimiento de la robótica móvil">
            <a:extLst>
              <a:ext uri="{FF2B5EF4-FFF2-40B4-BE49-F238E27FC236}">
                <a16:creationId xmlns:a16="http://schemas.microsoft.com/office/drawing/2014/main" id="{DFE48314-CCC1-71E9-5268-FDB10F877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706" y="1567133"/>
            <a:ext cx="3985292" cy="2426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>
            <a:spLocks noGrp="1"/>
          </p:cNvSpPr>
          <p:nvPr>
            <p:ph type="title"/>
          </p:nvPr>
        </p:nvSpPr>
        <p:spPr>
          <a:xfrm>
            <a:off x="522825" y="971850"/>
            <a:ext cx="3787800" cy="31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4000" dirty="0"/>
              <a:t>Clase Anterior</a:t>
            </a:r>
            <a:endParaRPr sz="4000" dirty="0"/>
          </a:p>
        </p:txBody>
      </p:sp>
      <p:sp>
        <p:nvSpPr>
          <p:cNvPr id="175" name="Google Shape;175;p30"/>
          <p:cNvSpPr txBox="1">
            <a:spLocks noGrp="1"/>
          </p:cNvSpPr>
          <p:nvPr>
            <p:ph type="subTitle" idx="1"/>
          </p:nvPr>
        </p:nvSpPr>
        <p:spPr>
          <a:xfrm>
            <a:off x="4917750" y="3290550"/>
            <a:ext cx="3175216" cy="8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indent="0">
              <a:buSzPts val="1300"/>
            </a:pPr>
            <a:r>
              <a:rPr lang="es-ES" dirty="0"/>
              <a:t>-Control de posicionamiento de un robot diferencial</a:t>
            </a:r>
          </a:p>
        </p:txBody>
      </p:sp>
      <p:sp>
        <p:nvSpPr>
          <p:cNvPr id="176" name="Google Shape;176;p30"/>
          <p:cNvSpPr txBox="1">
            <a:spLocks noGrp="1"/>
          </p:cNvSpPr>
          <p:nvPr>
            <p:ph type="title" idx="2"/>
          </p:nvPr>
        </p:nvSpPr>
        <p:spPr>
          <a:xfrm>
            <a:off x="4849169" y="1001125"/>
            <a:ext cx="2172953" cy="18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08</a:t>
            </a:r>
            <a:endParaRPr dirty="0"/>
          </a:p>
        </p:txBody>
      </p:sp>
      <p:cxnSp>
        <p:nvCxnSpPr>
          <p:cNvPr id="177" name="Google Shape;177;p30"/>
          <p:cNvCxnSpPr/>
          <p:nvPr/>
        </p:nvCxnSpPr>
        <p:spPr>
          <a:xfrm rot="10800000" flipH="1">
            <a:off x="5001175" y="3111650"/>
            <a:ext cx="3425700" cy="21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pic>
        <p:nvPicPr>
          <p:cNvPr id="6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sp>
        <p:nvSpPr>
          <p:cNvPr id="7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Facilitador: PhD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</p:spTree>
    <p:extLst>
      <p:ext uri="{BB962C8B-B14F-4D97-AF65-F5344CB8AC3E}">
        <p14:creationId xmlns:p14="http://schemas.microsoft.com/office/powerpoint/2010/main" val="1648536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cxnSp>
        <p:nvCxnSpPr>
          <p:cNvPr id="8" name="Google Shape;137;p27"/>
          <p:cNvCxnSpPr>
            <a:cxnSpLocks/>
          </p:cNvCxnSpPr>
          <p:nvPr/>
        </p:nvCxnSpPr>
        <p:spPr>
          <a:xfrm>
            <a:off x="433222" y="777488"/>
            <a:ext cx="0" cy="83823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" name="Google Shape;136;p27"/>
          <p:cNvSpPr txBox="1">
            <a:spLocks/>
          </p:cNvSpPr>
          <p:nvPr/>
        </p:nvSpPr>
        <p:spPr>
          <a:xfrm>
            <a:off x="283779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699;p36">
            <a:extLst>
              <a:ext uri="{FF2B5EF4-FFF2-40B4-BE49-F238E27FC236}">
                <a16:creationId xmlns:a16="http://schemas.microsoft.com/office/drawing/2014/main" id="{C1C44E94-8FBF-1BD1-40DF-1EBB8741CCEC}"/>
              </a:ext>
            </a:extLst>
          </p:cNvPr>
          <p:cNvSpPr txBox="1">
            <a:spLocks/>
          </p:cNvSpPr>
          <p:nvPr/>
        </p:nvSpPr>
        <p:spPr>
          <a:xfrm>
            <a:off x="534853" y="623903"/>
            <a:ext cx="768714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Robots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Móviles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 con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ruedas</a:t>
            </a:r>
            <a:endParaRPr kumimoji="0" lang="en-US" sz="3000" b="1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Control de </a:t>
            </a:r>
            <a:r>
              <a:rPr kumimoji="0" lang="en-US" sz="3000" b="1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posición</a:t>
            </a: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kumimoji="0" lang="en-US" sz="3000" b="1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de un Robot </a:t>
            </a:r>
            <a:r>
              <a:rPr kumimoji="0" lang="en-US" sz="3000" b="1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diferencial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3" name="Google Shape;1762;p45">
            <a:extLst>
              <a:ext uri="{FF2B5EF4-FFF2-40B4-BE49-F238E27FC236}">
                <a16:creationId xmlns:a16="http://schemas.microsoft.com/office/drawing/2014/main" id="{BC5F3AD2-1CC9-6B1F-9200-3B16F7DF3A59}"/>
              </a:ext>
            </a:extLst>
          </p:cNvPr>
          <p:cNvSpPr txBox="1">
            <a:spLocks/>
          </p:cNvSpPr>
          <p:nvPr/>
        </p:nvSpPr>
        <p:spPr>
          <a:xfrm>
            <a:off x="433222" y="2123304"/>
            <a:ext cx="3727938" cy="726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152400" indent="0" algn="just">
              <a:buNone/>
            </a:pPr>
            <a:r>
              <a:rPr lang="es-ES" sz="1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Definición </a:t>
            </a:r>
          </a:p>
          <a:p>
            <a:pPr marL="152400" indent="0" algn="just">
              <a:buNone/>
            </a:pPr>
            <a:r>
              <a:rPr lang="es-ES" sz="1600" dirty="0">
                <a:solidFill>
                  <a:schemeClr val="tx2"/>
                </a:solidFill>
              </a:rPr>
              <a:t>El </a:t>
            </a:r>
            <a:r>
              <a:rPr lang="es-ES" sz="1600" b="1" dirty="0">
                <a:solidFill>
                  <a:schemeClr val="tx2"/>
                </a:solidFill>
              </a:rPr>
              <a:t>control de posición </a:t>
            </a:r>
            <a:r>
              <a:rPr lang="es-ES" sz="1600" dirty="0">
                <a:solidFill>
                  <a:schemeClr val="tx2"/>
                </a:solidFill>
              </a:rPr>
              <a:t>consiste en ubicar al robot en un punto de referencia deseado, con o sin una orientación deseada.</a:t>
            </a:r>
            <a:endParaRPr lang="en-US" sz="1600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860B520-DDC0-7473-746D-64F7C2AB42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13"/>
          <a:stretch/>
        </p:blipFill>
        <p:spPr bwMode="auto">
          <a:xfrm>
            <a:off x="4869202" y="1663936"/>
            <a:ext cx="3352799" cy="3369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3333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cxnSp>
        <p:nvCxnSpPr>
          <p:cNvPr id="8" name="Google Shape;137;p27"/>
          <p:cNvCxnSpPr>
            <a:cxnSpLocks/>
          </p:cNvCxnSpPr>
          <p:nvPr/>
        </p:nvCxnSpPr>
        <p:spPr>
          <a:xfrm>
            <a:off x="433222" y="777488"/>
            <a:ext cx="0" cy="83823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" name="Google Shape;136;p27"/>
          <p:cNvSpPr txBox="1">
            <a:spLocks/>
          </p:cNvSpPr>
          <p:nvPr/>
        </p:nvSpPr>
        <p:spPr>
          <a:xfrm>
            <a:off x="283779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699;p36">
            <a:extLst>
              <a:ext uri="{FF2B5EF4-FFF2-40B4-BE49-F238E27FC236}">
                <a16:creationId xmlns:a16="http://schemas.microsoft.com/office/drawing/2014/main" id="{C1C44E94-8FBF-1BD1-40DF-1EBB8741CCEC}"/>
              </a:ext>
            </a:extLst>
          </p:cNvPr>
          <p:cNvSpPr txBox="1">
            <a:spLocks/>
          </p:cNvSpPr>
          <p:nvPr/>
        </p:nvSpPr>
        <p:spPr>
          <a:xfrm>
            <a:off x="534853" y="623903"/>
            <a:ext cx="768714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Robots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Móviles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 con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ruedas</a:t>
            </a:r>
            <a:endParaRPr kumimoji="0" lang="en-US" sz="3000" b="1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Control de </a:t>
            </a:r>
            <a:r>
              <a:rPr kumimoji="0" lang="en-US" sz="3000" b="1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posición</a:t>
            </a: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kumimoji="0" lang="en-US" sz="3000" b="1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de un Robot </a:t>
            </a:r>
            <a:r>
              <a:rPr kumimoji="0" lang="en-US" sz="3000" b="1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diferencial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3" name="Google Shape;1762;p45">
            <a:extLst>
              <a:ext uri="{FF2B5EF4-FFF2-40B4-BE49-F238E27FC236}">
                <a16:creationId xmlns:a16="http://schemas.microsoft.com/office/drawing/2014/main" id="{BC5F3AD2-1CC9-6B1F-9200-3B16F7DF3A59}"/>
              </a:ext>
            </a:extLst>
          </p:cNvPr>
          <p:cNvSpPr txBox="1">
            <a:spLocks/>
          </p:cNvSpPr>
          <p:nvPr/>
        </p:nvSpPr>
        <p:spPr>
          <a:xfrm>
            <a:off x="524952" y="2696278"/>
            <a:ext cx="3727938" cy="726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152400" indent="0" algn="just">
              <a:buNone/>
            </a:pPr>
            <a:r>
              <a:rPr lang="es-ES" sz="1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Diseño </a:t>
            </a:r>
          </a:p>
          <a:p>
            <a:pPr marL="152400" indent="0" algn="just">
              <a:buNone/>
            </a:pPr>
            <a:r>
              <a:rPr lang="es-ES" sz="1600" dirty="0">
                <a:solidFill>
                  <a:schemeClr val="tx2"/>
                </a:solidFill>
              </a:rPr>
              <a:t>Para el diseño del algoritmo de control se utiliza la teoría de </a:t>
            </a:r>
            <a:r>
              <a:rPr lang="es-ES" sz="1600" b="1" dirty="0" err="1">
                <a:solidFill>
                  <a:schemeClr val="tx2"/>
                </a:solidFill>
              </a:rPr>
              <a:t>Lyapunov</a:t>
            </a:r>
            <a:r>
              <a:rPr lang="es-ES" sz="1600" b="1" dirty="0">
                <a:solidFill>
                  <a:schemeClr val="tx2"/>
                </a:solidFill>
              </a:rPr>
              <a:t>. </a:t>
            </a:r>
            <a:r>
              <a:rPr lang="es-ES" sz="1600" dirty="0">
                <a:solidFill>
                  <a:schemeClr val="tx2"/>
                </a:solidFill>
              </a:rPr>
              <a:t>El resultado se muestra en la siguiente ecuación. Donde:</a:t>
            </a:r>
          </a:p>
          <a:p>
            <a:pPr marL="152400" indent="0" algn="just">
              <a:buNone/>
            </a:pPr>
            <a:endParaRPr lang="es-ES" sz="1600" dirty="0">
              <a:solidFill>
                <a:schemeClr val="tx2"/>
              </a:solidFill>
            </a:endParaRPr>
          </a:p>
          <a:p>
            <a:pPr marL="152400" indent="0" algn="just">
              <a:buNone/>
            </a:pPr>
            <a:r>
              <a:rPr lang="es-ES" sz="1600" dirty="0">
                <a:solidFill>
                  <a:schemeClr val="tx2"/>
                </a:solidFill>
              </a:rPr>
              <a:t> </a:t>
            </a:r>
            <a:r>
              <a:rPr lang="es-ES" sz="1600" b="1" dirty="0">
                <a:solidFill>
                  <a:schemeClr val="tx2"/>
                </a:solidFill>
              </a:rPr>
              <a:t>K</a:t>
            </a:r>
            <a:r>
              <a:rPr lang="es-ES" sz="1600" dirty="0">
                <a:solidFill>
                  <a:schemeClr val="tx2"/>
                </a:solidFill>
              </a:rPr>
              <a:t> </a:t>
            </a:r>
            <a:r>
              <a:rPr lang="es-ES" sz="16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es una matriz de ganancias definida positiva (generalmente diagonal)</a:t>
            </a:r>
          </a:p>
          <a:p>
            <a:pPr marL="152400" indent="0" algn="just">
              <a:buNone/>
            </a:pPr>
            <a:r>
              <a:rPr lang="es-ES" sz="1600" b="1" dirty="0">
                <a:solidFill>
                  <a:schemeClr val="tx2"/>
                </a:solidFill>
              </a:rPr>
              <a:t>he</a:t>
            </a:r>
            <a:r>
              <a:rPr lang="es-ES" sz="1600" dirty="0">
                <a:solidFill>
                  <a:schemeClr val="tx2"/>
                </a:solidFill>
              </a:rPr>
              <a:t> </a:t>
            </a:r>
            <a:r>
              <a:rPr lang="es-ES" sz="16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es el error </a:t>
            </a:r>
          </a:p>
          <a:p>
            <a:pPr marL="152400" indent="0" algn="just">
              <a:buNone/>
            </a:pPr>
            <a:r>
              <a:rPr lang="es-ES" sz="1600" b="1" dirty="0">
                <a:solidFill>
                  <a:schemeClr val="tx2"/>
                </a:solidFill>
              </a:rPr>
              <a:t>J</a:t>
            </a:r>
            <a:r>
              <a:rPr lang="es-ES" sz="1600" dirty="0">
                <a:solidFill>
                  <a:schemeClr val="tx2"/>
                </a:solidFill>
              </a:rPr>
              <a:t> </a:t>
            </a:r>
            <a:r>
              <a:rPr lang="es-ES" sz="16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es la matriz Jacobiana.</a:t>
            </a:r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803CA4E-742C-33E1-A996-B4216A9528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374290"/>
            <a:ext cx="4248150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1762;p45">
            <a:extLst>
              <a:ext uri="{FF2B5EF4-FFF2-40B4-BE49-F238E27FC236}">
                <a16:creationId xmlns:a16="http://schemas.microsoft.com/office/drawing/2014/main" id="{75B58DBF-9519-59EF-C24F-D07E71991345}"/>
              </a:ext>
            </a:extLst>
          </p:cNvPr>
          <p:cNvSpPr txBox="1">
            <a:spLocks/>
          </p:cNvSpPr>
          <p:nvPr/>
        </p:nvSpPr>
        <p:spPr>
          <a:xfrm>
            <a:off x="5314678" y="3792766"/>
            <a:ext cx="2703907" cy="726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152400" indent="0" algn="just">
              <a:buNone/>
            </a:pPr>
            <a:r>
              <a:rPr lang="en-US" sz="1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Ley de Control de Lyapunov</a:t>
            </a:r>
          </a:p>
        </p:txBody>
      </p:sp>
    </p:spTree>
    <p:extLst>
      <p:ext uri="{BB962C8B-B14F-4D97-AF65-F5344CB8AC3E}">
        <p14:creationId xmlns:p14="http://schemas.microsoft.com/office/powerpoint/2010/main" val="1526327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>
            <a:spLocks noGrp="1"/>
          </p:cNvSpPr>
          <p:nvPr>
            <p:ph type="title"/>
          </p:nvPr>
        </p:nvSpPr>
        <p:spPr>
          <a:xfrm>
            <a:off x="522825" y="971850"/>
            <a:ext cx="3787800" cy="31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4000" dirty="0"/>
              <a:t>Clase Actual</a:t>
            </a:r>
            <a:endParaRPr sz="4000" dirty="0"/>
          </a:p>
        </p:txBody>
      </p:sp>
      <p:sp>
        <p:nvSpPr>
          <p:cNvPr id="175" name="Google Shape;175;p30"/>
          <p:cNvSpPr txBox="1">
            <a:spLocks noGrp="1"/>
          </p:cNvSpPr>
          <p:nvPr>
            <p:ph type="subTitle" idx="1"/>
          </p:nvPr>
        </p:nvSpPr>
        <p:spPr>
          <a:xfrm>
            <a:off x="4917750" y="3290550"/>
            <a:ext cx="3175216" cy="8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indent="0">
              <a:buSzPts val="1300"/>
            </a:pPr>
            <a:r>
              <a:rPr lang="es-ES" dirty="0"/>
              <a:t> -Seguimiento de trayectorias parametrizadas por un robot diferencial</a:t>
            </a:r>
            <a:endParaRPr dirty="0"/>
          </a:p>
        </p:txBody>
      </p:sp>
      <p:sp>
        <p:nvSpPr>
          <p:cNvPr id="176" name="Google Shape;176;p30"/>
          <p:cNvSpPr txBox="1">
            <a:spLocks noGrp="1"/>
          </p:cNvSpPr>
          <p:nvPr>
            <p:ph type="title" idx="2"/>
          </p:nvPr>
        </p:nvSpPr>
        <p:spPr>
          <a:xfrm>
            <a:off x="4849170" y="1001125"/>
            <a:ext cx="2184676" cy="18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09</a:t>
            </a:r>
            <a:endParaRPr dirty="0"/>
          </a:p>
        </p:txBody>
      </p:sp>
      <p:cxnSp>
        <p:nvCxnSpPr>
          <p:cNvPr id="177" name="Google Shape;177;p30"/>
          <p:cNvCxnSpPr/>
          <p:nvPr/>
        </p:nvCxnSpPr>
        <p:spPr>
          <a:xfrm rot="10800000" flipH="1">
            <a:off x="5001175" y="3111650"/>
            <a:ext cx="3425700" cy="21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pic>
        <p:nvPicPr>
          <p:cNvPr id="6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sp>
        <p:nvSpPr>
          <p:cNvPr id="7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Facilitador: PhD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</p:spTree>
    <p:extLst>
      <p:ext uri="{BB962C8B-B14F-4D97-AF65-F5344CB8AC3E}">
        <p14:creationId xmlns:p14="http://schemas.microsoft.com/office/powerpoint/2010/main" val="256409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cxnSp>
        <p:nvCxnSpPr>
          <p:cNvPr id="8" name="Google Shape;137;p27"/>
          <p:cNvCxnSpPr>
            <a:cxnSpLocks/>
          </p:cNvCxnSpPr>
          <p:nvPr/>
        </p:nvCxnSpPr>
        <p:spPr>
          <a:xfrm>
            <a:off x="433222" y="777488"/>
            <a:ext cx="0" cy="83823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" name="Google Shape;136;p27"/>
          <p:cNvSpPr txBox="1">
            <a:spLocks/>
          </p:cNvSpPr>
          <p:nvPr/>
        </p:nvSpPr>
        <p:spPr>
          <a:xfrm>
            <a:off x="283779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699;p36">
            <a:extLst>
              <a:ext uri="{FF2B5EF4-FFF2-40B4-BE49-F238E27FC236}">
                <a16:creationId xmlns:a16="http://schemas.microsoft.com/office/drawing/2014/main" id="{C1C44E94-8FBF-1BD1-40DF-1EBB8741CCEC}"/>
              </a:ext>
            </a:extLst>
          </p:cNvPr>
          <p:cNvSpPr txBox="1">
            <a:spLocks/>
          </p:cNvSpPr>
          <p:nvPr/>
        </p:nvSpPr>
        <p:spPr>
          <a:xfrm>
            <a:off x="534853" y="623903"/>
            <a:ext cx="768714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Robots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Móviles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 con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ruedas</a:t>
            </a:r>
            <a:endParaRPr kumimoji="0" lang="en-US" sz="3000" b="1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Seguimiento</a:t>
            </a: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de </a:t>
            </a:r>
            <a:r>
              <a:rPr lang="en-US" sz="30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Trayectorias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3" name="Google Shape;1762;p45">
            <a:extLst>
              <a:ext uri="{FF2B5EF4-FFF2-40B4-BE49-F238E27FC236}">
                <a16:creationId xmlns:a16="http://schemas.microsoft.com/office/drawing/2014/main" id="{BC5F3AD2-1CC9-6B1F-9200-3B16F7DF3A59}"/>
              </a:ext>
            </a:extLst>
          </p:cNvPr>
          <p:cNvSpPr txBox="1">
            <a:spLocks/>
          </p:cNvSpPr>
          <p:nvPr/>
        </p:nvSpPr>
        <p:spPr>
          <a:xfrm>
            <a:off x="433222" y="2696278"/>
            <a:ext cx="3727938" cy="726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152400" indent="0" algn="just">
              <a:buNone/>
            </a:pPr>
            <a:r>
              <a:rPr lang="es-ES" sz="1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Definición </a:t>
            </a:r>
          </a:p>
          <a:p>
            <a:pPr marL="152400" indent="0" algn="just">
              <a:buNone/>
            </a:pPr>
            <a:r>
              <a:rPr lang="es-ES" sz="1600" dirty="0">
                <a:solidFill>
                  <a:schemeClr val="tx2"/>
                </a:solidFill>
              </a:rPr>
              <a:t>La </a:t>
            </a:r>
            <a:r>
              <a:rPr lang="es-ES" sz="1600" b="1" dirty="0">
                <a:solidFill>
                  <a:schemeClr val="tx2"/>
                </a:solidFill>
              </a:rPr>
              <a:t>planificación de trayectorias </a:t>
            </a:r>
            <a:r>
              <a:rPr lang="es-ES" sz="1600" dirty="0">
                <a:solidFill>
                  <a:schemeClr val="tx2"/>
                </a:solidFill>
              </a:rPr>
              <a:t>es la búsqueda de una sucesión de posiciones para un robot, que permitirán llevarlo desde un estado inicial a uno final, entendiéndose por estado a la descripción de la ubicación del robot referida a un marco de referencia absoluto.</a:t>
            </a:r>
            <a:endParaRPr lang="en-US" sz="1600" b="1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D77EE322-6C14-463B-2F20-D520862CEB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6928" y="2123304"/>
            <a:ext cx="4133850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650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cxnSp>
        <p:nvCxnSpPr>
          <p:cNvPr id="8" name="Google Shape;137;p27"/>
          <p:cNvCxnSpPr>
            <a:cxnSpLocks/>
          </p:cNvCxnSpPr>
          <p:nvPr/>
        </p:nvCxnSpPr>
        <p:spPr>
          <a:xfrm>
            <a:off x="433222" y="777488"/>
            <a:ext cx="0" cy="83823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" name="Google Shape;136;p27"/>
          <p:cNvSpPr txBox="1">
            <a:spLocks/>
          </p:cNvSpPr>
          <p:nvPr/>
        </p:nvSpPr>
        <p:spPr>
          <a:xfrm>
            <a:off x="283779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699;p36">
            <a:extLst>
              <a:ext uri="{FF2B5EF4-FFF2-40B4-BE49-F238E27FC236}">
                <a16:creationId xmlns:a16="http://schemas.microsoft.com/office/drawing/2014/main" id="{C1C44E94-8FBF-1BD1-40DF-1EBB8741CCEC}"/>
              </a:ext>
            </a:extLst>
          </p:cNvPr>
          <p:cNvSpPr txBox="1">
            <a:spLocks/>
          </p:cNvSpPr>
          <p:nvPr/>
        </p:nvSpPr>
        <p:spPr>
          <a:xfrm>
            <a:off x="534853" y="623903"/>
            <a:ext cx="768714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Robots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Móviles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 con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ruedas</a:t>
            </a:r>
            <a:endParaRPr kumimoji="0" lang="en-US" sz="3000" b="1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Seguimiento</a:t>
            </a: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de </a:t>
            </a:r>
            <a:r>
              <a:rPr lang="en-US" sz="30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Trayectorias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3" name="Google Shape;1762;p45">
            <a:extLst>
              <a:ext uri="{FF2B5EF4-FFF2-40B4-BE49-F238E27FC236}">
                <a16:creationId xmlns:a16="http://schemas.microsoft.com/office/drawing/2014/main" id="{BC5F3AD2-1CC9-6B1F-9200-3B16F7DF3A59}"/>
              </a:ext>
            </a:extLst>
          </p:cNvPr>
          <p:cNvSpPr txBox="1">
            <a:spLocks/>
          </p:cNvSpPr>
          <p:nvPr/>
        </p:nvSpPr>
        <p:spPr>
          <a:xfrm>
            <a:off x="410307" y="2571750"/>
            <a:ext cx="4080163" cy="726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152400" indent="0" algn="just">
              <a:buNone/>
            </a:pPr>
            <a:r>
              <a:rPr lang="es-ES" sz="1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Diseño </a:t>
            </a:r>
          </a:p>
          <a:p>
            <a:pPr marL="152400" indent="0" algn="just">
              <a:buNone/>
            </a:pPr>
            <a:r>
              <a:rPr lang="es-ES" sz="1600" dirty="0">
                <a:solidFill>
                  <a:schemeClr val="tx2"/>
                </a:solidFill>
              </a:rPr>
              <a:t>Para el diseño del algoritmo de control se utiliza la teoría de </a:t>
            </a:r>
            <a:r>
              <a:rPr lang="es-ES" sz="1600" b="1" dirty="0" err="1">
                <a:solidFill>
                  <a:schemeClr val="tx2"/>
                </a:solidFill>
              </a:rPr>
              <a:t>Lyapunov</a:t>
            </a:r>
            <a:r>
              <a:rPr lang="es-ES" sz="1600" b="1" dirty="0">
                <a:solidFill>
                  <a:schemeClr val="tx2"/>
                </a:solidFill>
              </a:rPr>
              <a:t>. </a:t>
            </a:r>
            <a:r>
              <a:rPr lang="es-ES" sz="1600" dirty="0">
                <a:solidFill>
                  <a:schemeClr val="tx2"/>
                </a:solidFill>
              </a:rPr>
              <a:t>El resultado se muestra en la siguiente ecuación. Donde:</a:t>
            </a:r>
          </a:p>
          <a:p>
            <a:pPr marL="152400" indent="0" algn="just">
              <a:buNone/>
            </a:pPr>
            <a:endParaRPr lang="es-ES" sz="1600" dirty="0">
              <a:solidFill>
                <a:schemeClr val="tx2"/>
              </a:solidFill>
            </a:endParaRPr>
          </a:p>
          <a:p>
            <a:pPr marL="152400" indent="0" algn="just">
              <a:buNone/>
            </a:pPr>
            <a:r>
              <a:rPr lang="es-ES" sz="1600" dirty="0">
                <a:solidFill>
                  <a:schemeClr val="tx2"/>
                </a:solidFill>
              </a:rPr>
              <a:t> </a:t>
            </a:r>
            <a:r>
              <a:rPr lang="es-ES" sz="1600" b="1" dirty="0">
                <a:solidFill>
                  <a:schemeClr val="tx2"/>
                </a:solidFill>
              </a:rPr>
              <a:t>K</a:t>
            </a:r>
            <a:r>
              <a:rPr lang="es-ES" sz="1600" dirty="0">
                <a:solidFill>
                  <a:schemeClr val="tx2"/>
                </a:solidFill>
              </a:rPr>
              <a:t> </a:t>
            </a:r>
            <a:r>
              <a:rPr lang="es-ES" sz="16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es una matriz de ganancias definida positiva (generalmente diagonal)</a:t>
            </a:r>
          </a:p>
          <a:p>
            <a:pPr marL="152400" indent="0" algn="just">
              <a:buNone/>
            </a:pPr>
            <a:r>
              <a:rPr lang="es-ES" sz="1600" b="1" dirty="0">
                <a:solidFill>
                  <a:schemeClr val="tx2"/>
                </a:solidFill>
              </a:rPr>
              <a:t>he</a:t>
            </a:r>
            <a:r>
              <a:rPr lang="es-ES" sz="1600" dirty="0">
                <a:solidFill>
                  <a:schemeClr val="tx2"/>
                </a:solidFill>
              </a:rPr>
              <a:t> </a:t>
            </a:r>
            <a:r>
              <a:rPr lang="es-ES" sz="16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es el error </a:t>
            </a:r>
          </a:p>
          <a:p>
            <a:pPr marL="152400" indent="0" algn="just">
              <a:buNone/>
            </a:pPr>
            <a:r>
              <a:rPr lang="es-ES" sz="1600" b="1" dirty="0" err="1">
                <a:solidFill>
                  <a:schemeClr val="tx2"/>
                </a:solidFill>
              </a:rPr>
              <a:t>hdp</a:t>
            </a:r>
            <a:r>
              <a:rPr lang="es-ES" sz="1600" dirty="0">
                <a:solidFill>
                  <a:schemeClr val="tx2"/>
                </a:solidFill>
              </a:rPr>
              <a:t> </a:t>
            </a:r>
            <a:r>
              <a:rPr lang="es-ES" sz="16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es la matriz de velocidades deseadas</a:t>
            </a:r>
          </a:p>
          <a:p>
            <a:pPr marL="152400" indent="0" algn="just">
              <a:buNone/>
            </a:pPr>
            <a:r>
              <a:rPr lang="es-ES" sz="1600" b="1" dirty="0">
                <a:solidFill>
                  <a:schemeClr val="tx2"/>
                </a:solidFill>
              </a:rPr>
              <a:t>J</a:t>
            </a:r>
            <a:r>
              <a:rPr lang="es-ES" sz="1600" dirty="0">
                <a:solidFill>
                  <a:schemeClr val="tx2"/>
                </a:solidFill>
              </a:rPr>
              <a:t> </a:t>
            </a:r>
            <a:r>
              <a:rPr lang="es-ES" sz="16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es la matriz Jacobiana.</a:t>
            </a:r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Google Shape;1762;p45">
            <a:extLst>
              <a:ext uri="{FF2B5EF4-FFF2-40B4-BE49-F238E27FC236}">
                <a16:creationId xmlns:a16="http://schemas.microsoft.com/office/drawing/2014/main" id="{75B58DBF-9519-59EF-C24F-D07E71991345}"/>
              </a:ext>
            </a:extLst>
          </p:cNvPr>
          <p:cNvSpPr txBox="1">
            <a:spLocks/>
          </p:cNvSpPr>
          <p:nvPr/>
        </p:nvSpPr>
        <p:spPr>
          <a:xfrm>
            <a:off x="5314678" y="3792766"/>
            <a:ext cx="2703907" cy="726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152400" indent="0" algn="just">
              <a:buNone/>
            </a:pPr>
            <a:r>
              <a:rPr lang="en-US" sz="1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Ley de Control de Lyapunov para </a:t>
            </a:r>
            <a:r>
              <a:rPr lang="en-US" sz="1600" b="1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seguimiento</a:t>
            </a:r>
            <a:r>
              <a:rPr lang="en-US" sz="1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de </a:t>
            </a:r>
            <a:r>
              <a:rPr lang="en-US" sz="1600" b="1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trayectorias</a:t>
            </a:r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C219E6DE-CB84-C195-61CD-D18DB6EEEDA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308" t="41021" r="27821" b="42560"/>
          <a:stretch/>
        </p:blipFill>
        <p:spPr>
          <a:xfrm>
            <a:off x="4630615" y="2696278"/>
            <a:ext cx="4103078" cy="84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958610"/>
      </p:ext>
    </p:extLst>
  </p:cSld>
  <p:clrMapOvr>
    <a:masterClrMapping/>
  </p:clrMapOvr>
</p:sld>
</file>

<file path=ppt/theme/theme1.xml><?xml version="1.0" encoding="utf-8"?>
<a:theme xmlns:a="http://schemas.openxmlformats.org/drawingml/2006/main" name="Ai Tech Agency by Slidesgo">
  <a:themeElements>
    <a:clrScheme name="Simple Light">
      <a:dk1>
        <a:srgbClr val="0C343D"/>
      </a:dk1>
      <a:lt1>
        <a:srgbClr val="00C3B1"/>
      </a:lt1>
      <a:dk2>
        <a:srgbClr val="CC4125"/>
      </a:dk2>
      <a:lt2>
        <a:srgbClr val="F3F3F3"/>
      </a:lt2>
      <a:accent1>
        <a:srgbClr val="0C343D"/>
      </a:accent1>
      <a:accent2>
        <a:srgbClr val="00C3B1"/>
      </a:accent2>
      <a:accent3>
        <a:srgbClr val="CC4125"/>
      </a:accent3>
      <a:accent4>
        <a:srgbClr val="F3F3F3"/>
      </a:accent4>
      <a:accent5>
        <a:srgbClr val="0C343D"/>
      </a:accent5>
      <a:accent6>
        <a:srgbClr val="00C3B1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11431</TotalTime>
  <Words>1072</Words>
  <Application>Microsoft Office PowerPoint</Application>
  <PresentationFormat>Presentación en pantalla (16:9)</PresentationFormat>
  <Paragraphs>183</Paragraphs>
  <Slides>19</Slides>
  <Notes>19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5" baseType="lpstr">
      <vt:lpstr>Advent Pro Light</vt:lpstr>
      <vt:lpstr>Fira Sans Condensed Light</vt:lpstr>
      <vt:lpstr>Rajdhani</vt:lpstr>
      <vt:lpstr>Anton</vt:lpstr>
      <vt:lpstr>Arial</vt:lpstr>
      <vt:lpstr>Ai Tech Agency by Slidesgo</vt:lpstr>
      <vt:lpstr>Presentación de PowerPoint</vt:lpstr>
      <vt:lpstr>Bienvenida</vt:lpstr>
      <vt:lpstr>Presentación de PowerPoint</vt:lpstr>
      <vt:lpstr>Clase Anterior</vt:lpstr>
      <vt:lpstr>Presentación de PowerPoint</vt:lpstr>
      <vt:lpstr>Presentación de PowerPoint</vt:lpstr>
      <vt:lpstr>Clase Actual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DEFENSA DOCTORAL</dc:title>
  <dc:creator>Alfredo Garcia</dc:creator>
  <cp:lastModifiedBy>Alfredo Garcia Suarez</cp:lastModifiedBy>
  <cp:revision>310</cp:revision>
  <dcterms:modified xsi:type="dcterms:W3CDTF">2025-04-27T20:09:55Z</dcterms:modified>
</cp:coreProperties>
</file>