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358" r:id="rId3"/>
    <p:sldId id="364" r:id="rId4"/>
    <p:sldId id="365" r:id="rId5"/>
    <p:sldId id="383" r:id="rId6"/>
    <p:sldId id="407" r:id="rId7"/>
    <p:sldId id="408" r:id="rId8"/>
    <p:sldId id="409" r:id="rId9"/>
    <p:sldId id="410" r:id="rId10"/>
    <p:sldId id="411" r:id="rId11"/>
    <p:sldId id="412" r:id="rId12"/>
    <p:sldId id="413" r:id="rId13"/>
    <p:sldId id="280" r:id="rId14"/>
  </p:sldIdLst>
  <p:sldSz cx="9144000" cy="5143500" type="screen16x9"/>
  <p:notesSz cx="6858000" cy="9144000"/>
  <p:embeddedFontLst>
    <p:embeddedFont>
      <p:font typeface="Fira Sans Condensed Light" charset="0"/>
      <p:regular r:id="rId16"/>
      <p:bold r:id="rId17"/>
      <p:italic r:id="rId18"/>
      <p:boldItalic r:id="rId19"/>
    </p:embeddedFont>
    <p:embeddedFont>
      <p:font typeface="Advent Pro Light" charset="0"/>
      <p:regular r:id="rId20"/>
      <p:bold r:id="rId21"/>
    </p:embeddedFont>
    <p:embeddedFont>
      <p:font typeface="Rajdhani" charset="0"/>
      <p:regular r:id="rId22"/>
      <p:bold r:id="rId23"/>
    </p:embeddedFont>
    <p:embeddedFont>
      <p:font typeface="Anton"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AF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0909" autoAdjust="0"/>
  </p:normalViewPr>
  <p:slideViewPr>
    <p:cSldViewPr snapToGrid="0">
      <p:cViewPr>
        <p:scale>
          <a:sx n="95" d="100"/>
          <a:sy n="95" d="100"/>
        </p:scale>
        <p:origin x="-678" y="3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xmlns=""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19066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419066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r>
              <a:rPr lang="es-MX" dirty="0">
                <a:solidFill>
                  <a:schemeClr val="accent4"/>
                </a:solidFill>
                <a:latin typeface="Fira Sans Condensed Light" panose="020B0604020202020204" charset="0"/>
                <a:cs typeface="Times New Roman" panose="02020603050405020304" pitchFamily="18" charset="0"/>
              </a:rPr>
              <a:t/>
            </a:r>
            <a:br>
              <a:rPr lang="es-MX" dirty="0">
                <a:solidFill>
                  <a:schemeClr val="accent4"/>
                </a:solidFill>
                <a:latin typeface="Fira Sans Condensed Light" panose="020B0604020202020204" charset="0"/>
                <a:cs typeface="Times New Roman" panose="02020603050405020304" pitchFamily="18" charset="0"/>
              </a:rPr>
            </a:b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smtClean="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smtClean="0">
                <a:solidFill>
                  <a:schemeClr val="bg1"/>
                </a:solidFill>
                <a:latin typeface="Fira Sans Condensed Light" panose="020B0604020202020204" charset="0"/>
                <a:cs typeface="Times New Roman" panose="02020603050405020304" pitchFamily="18" charset="0"/>
              </a:rPr>
              <a:t>TI2001B</a:t>
            </a:r>
            <a:r>
              <a:rPr lang="es-ES" sz="2300" b="1" dirty="0">
                <a:solidFill>
                  <a:srgbClr val="FF0000"/>
                </a:solidFill>
                <a:latin typeface="Fira Sans Condensed Light" panose="020B0604020202020204" charset="0"/>
                <a:cs typeface="Times New Roman" panose="02020603050405020304" pitchFamily="18" charset="0"/>
              </a:rPr>
              <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smtClean="0">
                <a:solidFill>
                  <a:schemeClr val="accent4"/>
                </a:solidFill>
                <a:latin typeface="Fira Sans Condensed Light" panose="020B0604020202020204" charset="0"/>
                <a:cs typeface="Times New Roman" panose="02020603050405020304" pitchFamily="18" charset="0"/>
              </a:rPr>
              <a:t>Plataformas de Analítica de Negocios para Organizaciones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smtClean="0">
                <a:solidFill>
                  <a:schemeClr val="tx2"/>
                </a:solidFill>
                <a:latin typeface="Fira Sans Condensed Light" panose="020B0604020202020204" charset="0"/>
                <a:cs typeface="Times New Roman" panose="02020603050405020304" pitchFamily="18" charset="0"/>
              </a:rPr>
              <a:t>							 </a:t>
            </a:r>
            <a:r>
              <a:rPr lang="es-ES" sz="1600" b="1" dirty="0" smtClean="0">
                <a:solidFill>
                  <a:schemeClr val="tx2"/>
                </a:solidFill>
                <a:latin typeface="Fira Sans Condensed Light" panose="020B0604020202020204" charset="0"/>
                <a:cs typeface="Times New Roman" panose="02020603050405020304" pitchFamily="18" charset="0"/>
              </a:rPr>
              <a:t>23 </a:t>
            </a:r>
            <a:r>
              <a:rPr lang="es-ES" sz="1600" b="1" dirty="0" smtClean="0">
                <a:solidFill>
                  <a:schemeClr val="tx2"/>
                </a:solidFill>
                <a:latin typeface="Fira Sans Condensed Light" panose="020B0604020202020204" charset="0"/>
                <a:cs typeface="Times New Roman" panose="02020603050405020304" pitchFamily="18" charset="0"/>
              </a:rPr>
              <a:t>de Agosto del 2022</a:t>
            </a:r>
            <a:r>
              <a:rPr lang="es-ES" sz="2000" b="1" dirty="0">
                <a:solidFill>
                  <a:srgbClr val="FF0000"/>
                </a:solidFill>
                <a:latin typeface="Fira Sans Condensed Light" panose="020B0604020202020204" charset="0"/>
                <a:cs typeface="Times New Roman" panose="02020603050405020304" pitchFamily="18" charset="0"/>
              </a:rPr>
              <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solidFill>
                  <a:schemeClr val="bg1">
                    <a:lumMod val="60000"/>
                    <a:lumOff val="40000"/>
                  </a:schemeClr>
                </a:solidFill>
                <a:latin typeface="Fira Sans Condensed Light" charset="0"/>
              </a:rPr>
              <a:t>Facilitador: </a:t>
            </a:r>
            <a:r>
              <a:rPr lang="es-ES" dirty="0" err="1" smtClean="0">
                <a:solidFill>
                  <a:schemeClr val="bg1">
                    <a:lumMod val="60000"/>
                    <a:lumOff val="40000"/>
                  </a:schemeClr>
                </a:solidFill>
                <a:latin typeface="Fira Sans Condensed Light" charset="0"/>
              </a:rPr>
              <a:t>PhD</a:t>
            </a:r>
            <a:r>
              <a:rPr lang="es-ES" dirty="0" smtClean="0">
                <a:solidFill>
                  <a:schemeClr val="bg1">
                    <a:lumMod val="60000"/>
                    <a:lumOff val="40000"/>
                  </a:schemeClr>
                </a:solidFill>
                <a:latin typeface="Fira Sans Condensed Light" charset="0"/>
              </a:rPr>
              <a:t> Alfredo García Suárez</a:t>
            </a:r>
          </a:p>
          <a:p>
            <a:pPr algn="l"/>
            <a:r>
              <a:rPr lang="es-ES" dirty="0" smtClean="0"/>
              <a:t/>
            </a:r>
            <a:br>
              <a:rPr lang="es-ES" dirty="0" smtClean="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OUTLIERS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Para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en inglés.</a:t>
            </a:r>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4"/>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5"/>
          <a:srcRect/>
          <a:stretch>
            <a:fillRect/>
          </a:stretch>
        </p:blipFill>
        <p:spPr bwMode="auto">
          <a:xfrm>
            <a:off x="5081786" y="3239337"/>
            <a:ext cx="4062214" cy="190416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3</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8" name="Google Shape;1603;p42"/>
          <p:cNvSpPr txBox="1"/>
          <p:nvPr/>
        </p:nvSpPr>
        <p:spPr>
          <a:xfrm>
            <a:off x="311709" y="1450985"/>
            <a:ext cx="8662473" cy="3602083"/>
          </a:xfrm>
          <a:prstGeom prst="rect">
            <a:avLst/>
          </a:prstGeom>
          <a:noFill/>
          <a:ln>
            <a:noFill/>
          </a:ln>
        </p:spPr>
        <p:txBody>
          <a:bodyPr spcFirstLastPara="1" wrap="square" lIns="91425" tIns="182875" rIns="91425" bIns="0" anchor="t" anchorCtr="0">
            <a:noAutofit/>
          </a:bodyPr>
          <a:lstStyle/>
          <a:p>
            <a:pPr algn="just"/>
            <a:r>
              <a:rPr lang="en-US" sz="1600" b="1" dirty="0" smtClean="0">
                <a:solidFill>
                  <a:schemeClr val="tx2"/>
                </a:solidFill>
                <a:latin typeface="Fira Sans Condensed Light" panose="020B0604020202020204" charset="0"/>
                <a:cs typeface="Times New Roman" panose="02020603050405020304" pitchFamily="18" charset="0"/>
              </a:rPr>
              <a:t>1.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nuevo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Actividad</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3</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2.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VentasTotales</a:t>
            </a:r>
            <a:r>
              <a:rPr lang="en-US" sz="1600" b="1" dirty="0" smtClean="0">
                <a:solidFill>
                  <a:schemeClr val="tx2"/>
                </a:solidFill>
                <a:latin typeface="Fira Sans Condensed Light" panose="020B0604020202020204" charset="0"/>
                <a:cs typeface="Times New Roman" panose="02020603050405020304" pitchFamily="18" charset="0"/>
              </a:rPr>
              <a:t>.csv</a:t>
            </a:r>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3.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smtClean="0">
                <a:solidFill>
                  <a:schemeClr val="tx2"/>
                </a:solidFill>
                <a:latin typeface="Fira Sans Condensed Light" panose="020B0604020202020204" charset="0"/>
                <a:cs typeface="Times New Roman" panose="02020603050405020304" pitchFamily="18" charset="0"/>
              </a:rPr>
              <a:t>valores nulos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smtClean="0">
                <a:solidFill>
                  <a:schemeClr val="tx2"/>
                </a:solidFill>
                <a:latin typeface="Fira Sans Condensed Light" panose="020B0604020202020204" charset="0"/>
                <a:cs typeface="Times New Roman" panose="02020603050405020304" pitchFamily="18" charset="0"/>
              </a:rPr>
              <a:t>3. </a:t>
            </a:r>
            <a:r>
              <a:rPr lang="es-ES" sz="1600" b="1" dirty="0" smtClean="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métodos para </a:t>
            </a:r>
            <a:r>
              <a:rPr lang="es-ES" sz="1600" dirty="0" smtClean="0">
                <a:solidFill>
                  <a:schemeClr val="bg1">
                    <a:lumMod val="60000"/>
                    <a:lumOff val="40000"/>
                  </a:schemeClr>
                </a:solidFill>
                <a:latin typeface="Fira Sans Condensed Light" panose="020B0604020202020204" charset="0"/>
                <a:cs typeface="Times New Roman" panose="02020603050405020304" pitchFamily="18" charset="0"/>
              </a:rPr>
              <a:t>eliminar </a:t>
            </a:r>
            <a:r>
              <a:rPr lang="es-ES" sz="1600" b="1" dirty="0" err="1" smtClean="0">
                <a:solidFill>
                  <a:schemeClr val="tx2"/>
                </a:solidFill>
                <a:latin typeface="Fira Sans Condensed Light" panose="020B0604020202020204" charset="0"/>
                <a:cs typeface="Times New Roman" panose="02020603050405020304" pitchFamily="18" charset="0"/>
              </a:rPr>
              <a:t>Outliers</a:t>
            </a:r>
            <a:r>
              <a:rPr lang="es-ES" sz="1600" b="1" dirty="0" smtClean="0">
                <a:solidFill>
                  <a:schemeClr val="tx2"/>
                </a:solidFill>
                <a:latin typeface="Fira Sans Condensed Light" panose="020B0604020202020204" charset="0"/>
                <a:cs typeface="Times New Roman" panose="02020603050405020304" pitchFamily="18" charset="0"/>
              </a:rPr>
              <a:t>, </a:t>
            </a:r>
            <a:r>
              <a:rPr lang="es-ES" sz="1600" dirty="0" smtClean="0">
                <a:solidFill>
                  <a:schemeClr val="tx2"/>
                </a:solidFill>
                <a:latin typeface="Fira Sans Condensed Light" panose="020B0604020202020204" charset="0"/>
                <a:cs typeface="Times New Roman" panose="02020603050405020304" pitchFamily="18" charset="0"/>
              </a:rPr>
              <a:t>comprobar con diagramas de caja por cada columna</a:t>
            </a:r>
            <a:endParaRPr lang="es-E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4.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GitHub</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smtClean="0">
                <a:solidFill>
                  <a:schemeClr val="tx2"/>
                </a:solidFill>
                <a:latin typeface="Fira Sans Condensed Light" panose="020B0604020202020204" charset="0"/>
                <a:cs typeface="Times New Roman" panose="02020603050405020304" pitchFamily="18" charset="0"/>
              </a:rPr>
              <a:t>5.</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procesamiento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comentario</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dirty="0" err="1" smtClean="0">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COMMIT </a:t>
            </a:r>
            <a:r>
              <a:rPr lang="en-US" sz="1600" dirty="0" smtClean="0">
                <a:solidFill>
                  <a:schemeClr val="tx2"/>
                </a:solidFill>
                <a:latin typeface="Fira Sans Condensed Light" panose="020B0604020202020204" charset="0"/>
                <a:cs typeface="Times New Roman" panose="02020603050405020304" pitchFamily="18" charset="0"/>
              </a:rPr>
              <a:t>y </a:t>
            </a:r>
            <a:r>
              <a:rPr lang="en-US" sz="1600" dirty="0" err="1" smtClean="0">
                <a:solidFill>
                  <a:schemeClr val="tx2"/>
                </a:solidFill>
                <a:latin typeface="Fira Sans Condensed Light" panose="020B0604020202020204" charset="0"/>
                <a:cs typeface="Times New Roman" panose="02020603050405020304" pitchFamily="18" charset="0"/>
              </a:rPr>
              <a:t>agregar</a:t>
            </a:r>
            <a:r>
              <a:rPr lang="en-US" sz="1600" dirty="0" smtClean="0">
                <a:solidFill>
                  <a:schemeClr val="tx2"/>
                </a:solidFill>
                <a:latin typeface="Fira Sans Condensed Light" panose="020B0604020202020204" charset="0"/>
                <a:cs typeface="Times New Roman" panose="02020603050405020304" pitchFamily="18" charset="0"/>
              </a:rPr>
              <a:t> el </a:t>
            </a:r>
            <a:r>
              <a:rPr lang="en-US" sz="1600" b="1" dirty="0" err="1" smtClean="0">
                <a:solidFill>
                  <a:schemeClr val="tx2"/>
                </a:solidFill>
                <a:latin typeface="Fira Sans Condensed Light" panose="020B0604020202020204" charset="0"/>
                <a:cs typeface="Times New Roman" panose="02020603050405020304" pitchFamily="18" charset="0"/>
              </a:rPr>
              <a:t>archivo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csv</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dirty="0" smtClean="0">
                <a:solidFill>
                  <a:schemeClr val="tx2"/>
                </a:solidFill>
                <a:latin typeface="Fira Sans Condensed Light" panose="020B0604020202020204" charset="0"/>
                <a:cs typeface="Times New Roman" panose="02020603050405020304" pitchFamily="18" charset="0"/>
              </a:rPr>
              <a:t>final del Data-frame </a:t>
            </a:r>
            <a:r>
              <a:rPr lang="en-US" sz="1600" dirty="0" err="1" smtClean="0">
                <a:solidFill>
                  <a:schemeClr val="tx2"/>
                </a:solidFill>
                <a:latin typeface="Fira Sans Condensed Light" panose="020B0604020202020204" charset="0"/>
                <a:cs typeface="Times New Roman" panose="02020603050405020304" pitchFamily="18" charset="0"/>
              </a:rPr>
              <a:t>procesado</a:t>
            </a:r>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r"/>
            <a:r>
              <a:rPr lang="en-US" sz="1600" b="1" dirty="0" err="1" smtClean="0">
                <a:solidFill>
                  <a:srgbClr val="FFFF00"/>
                </a:solidFill>
                <a:latin typeface="Fira Sans Condensed Light" panose="020B0604020202020204" charset="0"/>
                <a:cs typeface="Times New Roman" panose="02020603050405020304" pitchFamily="18" charset="0"/>
              </a:rPr>
              <a:t>Ponderación</a:t>
            </a:r>
            <a:r>
              <a:rPr lang="en-US" sz="1600" b="1" dirty="0" smtClean="0">
                <a:solidFill>
                  <a:srgbClr val="FFFF00"/>
                </a:solidFill>
                <a:latin typeface="Fira Sans Condensed Light" panose="020B0604020202020204" charset="0"/>
                <a:cs typeface="Times New Roman" panose="02020603050405020304" pitchFamily="18" charset="0"/>
              </a:rPr>
              <a:t>:</a:t>
            </a:r>
            <a:r>
              <a:rPr lang="en-US" sz="1600" b="1" dirty="0" smtClean="0">
                <a:solidFill>
                  <a:schemeClr val="tx2"/>
                </a:solidFill>
                <a:latin typeface="Fira Sans Condensed Light" panose="020B0604020202020204" charset="0"/>
                <a:cs typeface="Times New Roman" panose="02020603050405020304" pitchFamily="18" charset="0"/>
              </a:rPr>
              <a:t> 1 </a:t>
            </a:r>
            <a:r>
              <a:rPr lang="en-US" sz="1600" b="1" dirty="0" err="1" smtClean="0">
                <a:solidFill>
                  <a:schemeClr val="tx2"/>
                </a:solidFill>
                <a:latin typeface="Fira Sans Condensed Light" panose="020B0604020202020204" charset="0"/>
                <a:cs typeface="Times New Roman" panose="02020603050405020304" pitchFamily="18" charset="0"/>
              </a:rPr>
              <a:t>Punto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por</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cada</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filtro</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bien</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b="1" dirty="0" err="1" smtClean="0">
                <a:solidFill>
                  <a:schemeClr val="tx2"/>
                </a:solidFill>
                <a:latin typeface="Fira Sans Condensed Light" panose="020B0604020202020204" charset="0"/>
                <a:cs typeface="Times New Roman" panose="02020603050405020304" pitchFamily="18" charset="0"/>
              </a:rPr>
              <a:t>aplicado</a:t>
            </a:r>
            <a:r>
              <a:rPr lang="en-US" sz="1600" b="1" dirty="0" smtClean="0">
                <a:solidFill>
                  <a:schemeClr val="tx2"/>
                </a:solidFill>
                <a:latin typeface="Fira Sans Condensed Light" panose="020B0604020202020204" charset="0"/>
                <a:cs typeface="Times New Roman" panose="02020603050405020304" pitchFamily="18" charset="0"/>
              </a:rPr>
              <a:t> </a:t>
            </a: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3</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8" name="Google Shape;1603;p42"/>
          <p:cNvSpPr txBox="1"/>
          <p:nvPr/>
        </p:nvSpPr>
        <p:spPr>
          <a:xfrm>
            <a:off x="311709" y="1450985"/>
            <a:ext cx="8662473" cy="3602083"/>
          </a:xfrm>
          <a:prstGeom prst="rect">
            <a:avLst/>
          </a:prstGeom>
          <a:noFill/>
          <a:ln>
            <a:noFill/>
          </a:ln>
        </p:spPr>
        <p:txBody>
          <a:bodyPr spcFirstLastPara="1" wrap="square" lIns="91425" tIns="182875" rIns="91425" bIns="0" anchor="t" anchorCtr="0">
            <a:noAutofit/>
          </a:bodyPr>
          <a:lstStyle/>
          <a:p>
            <a:pPr algn="just"/>
            <a:r>
              <a:rPr lang="en-US" sz="1600" b="1" dirty="0" smtClean="0">
                <a:solidFill>
                  <a:schemeClr val="tx2"/>
                </a:solidFill>
                <a:latin typeface="Fira Sans Condensed Light" panose="020B0604020202020204" charset="0"/>
                <a:cs typeface="Times New Roman" panose="02020603050405020304" pitchFamily="18" charset="0"/>
              </a:rPr>
              <a:t>6. </a:t>
            </a:r>
            <a:r>
              <a:rPr lang="en-US" sz="1600" b="1" dirty="0" err="1" smtClean="0">
                <a:solidFill>
                  <a:schemeClr val="tx2"/>
                </a:solidFill>
                <a:latin typeface="Fira Sans Condensed Light" panose="020B0604020202020204" charset="0"/>
                <a:cs typeface="Times New Roman" panose="02020603050405020304" pitchFamily="18" charset="0"/>
              </a:rPr>
              <a:t>Subir</a:t>
            </a:r>
            <a:r>
              <a:rPr lang="en-US" sz="1600" b="1" dirty="0" smtClean="0">
                <a:solidFill>
                  <a:schemeClr val="tx2"/>
                </a:solidFill>
                <a:latin typeface="Fira Sans Condensed Light" panose="020B0604020202020204" charset="0"/>
                <a:cs typeface="Times New Roman" panose="02020603050405020304" pitchFamily="18" charset="0"/>
              </a:rPr>
              <a:t> </a:t>
            </a:r>
            <a:r>
              <a:rPr lang="en-US" sz="1600" dirty="0" smtClean="0">
                <a:solidFill>
                  <a:schemeClr val="tx2"/>
                </a:solidFill>
                <a:latin typeface="Fira Sans Condensed Light" panose="020B0604020202020204" charset="0"/>
                <a:cs typeface="Times New Roman" panose="02020603050405020304" pitchFamily="18" charset="0"/>
              </a:rPr>
              <a:t>el link del </a:t>
            </a:r>
            <a:r>
              <a:rPr lang="en-US" sz="1600" dirty="0" err="1" smtClean="0">
                <a:solidFill>
                  <a:schemeClr val="tx2"/>
                </a:solidFill>
                <a:latin typeface="Fira Sans Condensed Light" panose="020B0604020202020204" charset="0"/>
                <a:cs typeface="Times New Roman" panose="02020603050405020304" pitchFamily="18" charset="0"/>
              </a:rPr>
              <a:t>repositorio</a:t>
            </a:r>
            <a:r>
              <a:rPr lang="en-US" sz="1600" dirty="0" smtClean="0">
                <a:solidFill>
                  <a:schemeClr val="tx2"/>
                </a:solidFill>
                <a:latin typeface="Fira Sans Condensed Light" panose="020B0604020202020204" charset="0"/>
                <a:cs typeface="Times New Roman" panose="02020603050405020304" pitchFamily="18" charset="0"/>
              </a:rPr>
              <a:t> en CANVAS </a:t>
            </a:r>
            <a:r>
              <a:rPr lang="en-US" sz="1600" dirty="0" err="1" smtClean="0">
                <a:solidFill>
                  <a:schemeClr val="tx2"/>
                </a:solidFill>
                <a:latin typeface="Fira Sans Condensed Light" panose="020B0604020202020204" charset="0"/>
                <a:cs typeface="Times New Roman" panose="02020603050405020304" pitchFamily="18" charset="0"/>
              </a:rPr>
              <a:t>para</a:t>
            </a:r>
            <a:r>
              <a:rPr lang="en-US" sz="1600" dirty="0" smtClean="0">
                <a:solidFill>
                  <a:schemeClr val="tx2"/>
                </a:solidFill>
                <a:latin typeface="Fira Sans Condensed Light" panose="020B0604020202020204" charset="0"/>
                <a:cs typeface="Times New Roman" panose="02020603050405020304" pitchFamily="18" charset="0"/>
              </a:rPr>
              <a:t> </a:t>
            </a:r>
            <a:r>
              <a:rPr lang="en-US" sz="1600" b="1" dirty="0" smtClean="0">
                <a:solidFill>
                  <a:schemeClr val="tx2"/>
                </a:solidFill>
                <a:latin typeface="Fira Sans Condensed Light" panose="020B0604020202020204" charset="0"/>
                <a:cs typeface="Times New Roman" panose="02020603050405020304" pitchFamily="18" charset="0"/>
              </a:rPr>
              <a:t>“</a:t>
            </a:r>
            <a:r>
              <a:rPr lang="en-US" sz="1600" b="1" dirty="0" err="1" smtClean="0">
                <a:solidFill>
                  <a:schemeClr val="bg1">
                    <a:lumMod val="60000"/>
                    <a:lumOff val="40000"/>
                  </a:schemeClr>
                </a:solidFill>
                <a:latin typeface="Fira Sans Condensed Light" panose="020B0604020202020204" charset="0"/>
                <a:cs typeface="Times New Roman" panose="02020603050405020304" pitchFamily="18" charset="0"/>
              </a:rPr>
              <a:t>Actividad</a:t>
            </a:r>
            <a:r>
              <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rPr>
              <a:t> 3</a:t>
            </a:r>
            <a:r>
              <a:rPr lang="en-US" sz="1600" b="1" dirty="0" smtClean="0">
                <a:solidFill>
                  <a:schemeClr val="tx2"/>
                </a:solidFill>
                <a:latin typeface="Fira Sans Condensed Light" panose="020B0604020202020204" charset="0"/>
                <a:cs typeface="Times New Roman" panose="02020603050405020304" pitchFamily="18" charset="0"/>
              </a:rPr>
              <a:t>”</a:t>
            </a:r>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tx2"/>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smtClean="0"/>
              <a:t>Fin de la Sesión</a:t>
            </a:r>
            <a:endParaRPr lang="es-ES" dirty="0"/>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smtClean="0">
                <a:hlinkClick r:id="rId4"/>
              </a:rPr>
              <a:t>Alfredo.garcias@tec.mx</a:t>
            </a:r>
            <a:endParaRPr lang="es-ES" dirty="0" smtClean="0"/>
          </a:p>
          <a:p>
            <a:pPr marL="0" indent="0" algn="ctr">
              <a:buClr>
                <a:schemeClr val="dk1"/>
              </a:buClr>
              <a:buFont typeface="Arial"/>
              <a:buNone/>
            </a:pPr>
            <a:r>
              <a:rPr lang="es-ES" smtClean="0"/>
              <a:t>https://itesm.zoom.us/j/9648719322</a:t>
            </a:r>
            <a:endParaRPr lang="es-ES" dirty="0" smtClean="0"/>
          </a:p>
          <a:p>
            <a:pPr marL="0" indent="0" algn="ctr">
              <a:buClr>
                <a:schemeClr val="dk1"/>
              </a:buClr>
              <a:buFont typeface="Arial"/>
              <a:buNone/>
            </a:pPr>
            <a:r>
              <a:rPr lang="es-ES" dirty="0" smtClean="0"/>
              <a:t> </a:t>
            </a:r>
            <a:endParaRPr lang="es-ES" dirty="0"/>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3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smtClean="0"/>
              <a:t>     </a:t>
            </a:r>
          </a:p>
          <a:p>
            <a:pPr algn="l"/>
            <a:r>
              <a:rPr lang="es-ES" dirty="0" smtClean="0"/>
              <a:t>     </a:t>
            </a:r>
            <a:r>
              <a:rPr lang="es-ES" b="1" dirty="0" smtClean="0"/>
              <a:t>“Los datos se están convirtiendo en la nueva materia prima de los negocios.”   </a:t>
            </a:r>
          </a:p>
          <a:p>
            <a:pPr algn="l"/>
            <a:r>
              <a:rPr lang="es-ES" dirty="0" smtClean="0"/>
              <a:t>       </a:t>
            </a:r>
          </a:p>
          <a:p>
            <a:pPr algn="l"/>
            <a:r>
              <a:rPr lang="es-ES" dirty="0" smtClean="0"/>
              <a:t>                                               –Craig </a:t>
            </a:r>
            <a:r>
              <a:rPr lang="es-ES" dirty="0" err="1" smtClean="0"/>
              <a:t>Mundie</a:t>
            </a:r>
            <a:endParaRPr lang="es-ES" dirty="0" smtClean="0"/>
          </a:p>
          <a:p>
            <a:pPr algn="l"/>
            <a:r>
              <a:rPr lang="es-ES" dirty="0" smtClean="0"/>
              <a:t/>
            </a:r>
            <a:br>
              <a:rPr lang="es-ES" dirty="0" smtClean="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smtClean="0"/>
              <a:t>Contexto previo</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-Extracción e introducción a </a:t>
            </a:r>
          </a:p>
          <a:p>
            <a:pPr marL="146050" lvl="0" indent="0">
              <a:buSzPts val="1300"/>
            </a:pPr>
            <a:r>
              <a:rPr lang="es-ES" dirty="0" smtClean="0"/>
              <a:t>pre-procesamiento de datos </a:t>
            </a:r>
            <a:endParaRPr lang="es-ES" dirty="0"/>
          </a:p>
        </p:txBody>
      </p:sp>
      <p:sp>
        <p:nvSpPr>
          <p:cNvPr id="176" name="Google Shape;176;p30"/>
          <p:cNvSpPr txBox="1">
            <a:spLocks noGrp="1"/>
          </p:cNvSpPr>
          <p:nvPr>
            <p:ph type="title" idx="2"/>
          </p:nvPr>
        </p:nvSpPr>
        <p:spPr>
          <a:xfrm>
            <a:off x="4849170" y="1001125"/>
            <a:ext cx="212438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 xmlns:p14="http://schemas.microsoft.com/office/powerpoint/2010/main" val="1648536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ANALÍTICA </a:t>
            </a:r>
            <a:r>
              <a:rPr lang="en" dirty="0"/>
              <a:t>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smtClean="0"/>
              <a:t>Cálculo de estadísticas básicas para describir la ubicación, escala y forma generales de los datos.</a:t>
            </a:r>
            <a:endParaRPr lang="es-ES" sz="1400" dirty="0"/>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Consideración de valores atípicos y valores faltantes, así como suavizado de datos para identificar posibles modelos.</a:t>
            </a:r>
            <a:endParaRPr lang="es-ES" sz="1400" dirty="0"/>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smtClean="0"/>
              <a:t>Representación gráfica de datos para identificar patrones y tendencias.</a:t>
            </a:r>
            <a:endParaRPr lang="es-ES" sz="1400" dirty="0"/>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PRE-PROCESAMIENTO</a:t>
            </a:r>
            <a:endParaRPr lang="es-ES" sz="1800" b="1" dirty="0">
              <a:latin typeface="Rajdhani"/>
              <a:ea typeface="Rajdhani"/>
              <a:cs typeface="Rajdhani"/>
              <a:sym typeface="Rajdhani"/>
            </a:endParaRP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VISUALIZACIÓN</a:t>
            </a:r>
            <a:endParaRPr lang="es-ES" sz="1800" b="1" dirty="0">
              <a:latin typeface="Rajdhani"/>
              <a:ea typeface="Rajdhani"/>
              <a:cs typeface="Rajdhani"/>
              <a:sym typeface="Rajdhani"/>
            </a:endParaRP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smtClean="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smtClean="0">
                <a:latin typeface="Rajdhani"/>
                <a:ea typeface="Rajdhani"/>
                <a:cs typeface="Rajdhani"/>
                <a:sym typeface="Rajdhani"/>
              </a:rPr>
              <a:t>Resumen o Extracción de Características</a:t>
            </a:r>
            <a:endParaRPr lang="es-ES" sz="1800" b="1" dirty="0">
              <a:latin typeface="Rajdhani"/>
              <a:ea typeface="Rajdhani"/>
              <a:cs typeface="Rajdhani"/>
              <a:sym typeface="Rajdhani"/>
            </a:endParaRP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t/>
            </a:r>
            <a:br>
              <a:rPr kumimoji="0" lang="es-ES" sz="1400" b="0" i="0" u="none" strike="noStrike" kern="0" cap="none" spc="0" normalizeH="0" baseline="0" noProof="0" smtClean="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170821" y="971850"/>
            <a:ext cx="4622242" cy="3199800"/>
          </a:xfrm>
          <a:prstGeom prst="rect">
            <a:avLst/>
          </a:prstGeom>
        </p:spPr>
        <p:txBody>
          <a:bodyPr spcFirstLastPara="1" wrap="square" lIns="91425" tIns="91425" rIns="91425" bIns="91425" anchor="ctr" anchorCtr="0">
            <a:noAutofit/>
          </a:bodyPr>
          <a:lstStyle/>
          <a:p>
            <a:pPr lvl="0"/>
            <a:r>
              <a:rPr lang="en" sz="4000" dirty="0" smtClean="0"/>
              <a:t>PRE-PROCESAMIENTO DE DATOS</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smtClean="0"/>
              <a:t> </a:t>
            </a:r>
            <a:r>
              <a:rPr lang="es-ES" dirty="0" smtClean="0"/>
              <a:t>-Datos Nulos</a:t>
            </a:r>
          </a:p>
          <a:p>
            <a:pPr marL="146050" lvl="0" indent="0">
              <a:buSzPts val="1300"/>
            </a:pPr>
            <a:r>
              <a:rPr lang="es-ES" dirty="0" smtClean="0"/>
              <a:t> -</a:t>
            </a:r>
            <a:r>
              <a:rPr lang="es-ES" dirty="0" err="1" smtClean="0"/>
              <a:t>Outliers</a:t>
            </a:r>
            <a:endParaRPr dirty="0"/>
          </a:p>
        </p:txBody>
      </p:sp>
      <p:sp>
        <p:nvSpPr>
          <p:cNvPr id="176" name="Google Shape;176;p30"/>
          <p:cNvSpPr txBox="1">
            <a:spLocks noGrp="1"/>
          </p:cNvSpPr>
          <p:nvPr>
            <p:ph type="title" idx="2"/>
          </p:nvPr>
        </p:nvSpPr>
        <p:spPr>
          <a:xfrm>
            <a:off x="4849170" y="1001125"/>
            <a:ext cx="227553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 xmlns:p14="http://schemas.microsoft.com/office/powerpoint/2010/main" val="164853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smtClean="0">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smtClean="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smtClean="0">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smtClean="0">
              <a:solidFill>
                <a:schemeClr val="tx2"/>
              </a:solidFill>
              <a:latin typeface="Fira Sans Condensed Light" panose="020B060402020202020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OUTLIERS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smtClean="0">
                <a:solidFill>
                  <a:schemeClr val="tx2"/>
                </a:solidFill>
                <a:latin typeface="Fira Sans Condensed Light" panose="020B0604020202020204" charset="0"/>
                <a:cs typeface="Times New Roman" panose="02020603050405020304" pitchFamily="18" charset="0"/>
              </a:rPr>
              <a:t>outlier</a:t>
            </a:r>
            <a:r>
              <a:rPr lang="es-ES" b="1"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s-ES" sz="1600"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pic>
        <p:nvPicPr>
          <p:cNvPr id="2" name="Picture 2" descr="Curso de ESTADESTECA MAL: 3. ¿Tus datos son muy feos? Qué hacer con los  outliers | Fernando Blanco, PhD"/>
          <p:cNvPicPr>
            <a:picLocks noChangeAspect="1" noChangeArrowheads="1"/>
          </p:cNvPicPr>
          <p:nvPr/>
        </p:nvPicPr>
        <p:blipFill>
          <a:blip r:embed="rId4"/>
          <a:srcRect/>
          <a:stretch>
            <a:fillRect/>
          </a:stretch>
        </p:blipFill>
        <p:spPr bwMode="auto">
          <a:xfrm>
            <a:off x="4004095" y="1073499"/>
            <a:ext cx="5001050" cy="389038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smtClean="0">
                <a:ln>
                  <a:noFill/>
                </a:ln>
                <a:solidFill>
                  <a:srgbClr val="F3F3F3"/>
                </a:solidFill>
                <a:effectLst/>
                <a:uLnTx/>
                <a:uFillTx/>
                <a:latin typeface="Rajdhani"/>
                <a:ea typeface="Rajdhani"/>
                <a:cs typeface="Rajdhani"/>
                <a:sym typeface="Rajdhani"/>
              </a:rPr>
              <a:t> </a:t>
            </a:r>
            <a:r>
              <a:rPr lang="en-US" sz="3000" b="1" dirty="0" smtClean="0">
                <a:solidFill>
                  <a:srgbClr val="F3F3F3"/>
                </a:solidFill>
                <a:latin typeface="Rajdhani"/>
                <a:ea typeface="Rajdhani"/>
                <a:cs typeface="Rajdhani"/>
                <a:sym typeface="Rajdhani"/>
              </a:rPr>
              <a:t>OUTLIERS</a:t>
            </a:r>
            <a:endParaRPr kumimoji="0" lang="en-US" sz="3000" b="1" i="0" u="none" strike="noStrike" kern="0" cap="none" spc="0" normalizeH="0" noProof="0" dirty="0" smtClean="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smtClean="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t/>
            </a:r>
            <a:br>
              <a:rPr kumimoji="0" lang="es-ES" sz="1400" b="0" i="0" u="none" strike="noStrike" kern="0" cap="none" spc="0" normalizeH="0" baseline="0" noProof="0" dirty="0" smtClean="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El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método más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por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su sencillez y resultados es el </a:t>
            </a:r>
            <a:r>
              <a:rPr lang="es-ES" b="1" dirty="0" smtClean="0">
                <a:solidFill>
                  <a:schemeClr val="tx2"/>
                </a:solidFill>
                <a:latin typeface="Fira Sans Condensed Light" panose="020B0604020202020204" charset="0"/>
                <a:cs typeface="Times New Roman" panose="02020603050405020304" pitchFamily="18" charset="0"/>
              </a:rPr>
              <a:t>test de </a:t>
            </a:r>
            <a:r>
              <a:rPr lang="es-ES" b="1" dirty="0" err="1" smtClean="0">
                <a:solidFill>
                  <a:schemeClr val="tx2"/>
                </a:solidFill>
                <a:latin typeface="Fira Sans Condensed Light" panose="020B0604020202020204" charset="0"/>
                <a:cs typeface="Times New Roman" panose="02020603050405020304" pitchFamily="18" charset="0"/>
              </a:rPr>
              <a:t>Tukey</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smtClean="0">
                <a:solidFill>
                  <a:schemeClr val="tx2"/>
                </a:solidFill>
                <a:latin typeface="Fira Sans Condensed Light" panose="020B0604020202020204" charset="0"/>
                <a:cs typeface="Times New Roman" panose="02020603050405020304" pitchFamily="18" charset="0"/>
              </a:rPr>
              <a:t>"Q1"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smtClean="0">
                <a:solidFill>
                  <a:schemeClr val="tx2"/>
                </a:solidFill>
                <a:latin typeface="Fira Sans Condensed Light" panose="020B0604020202020204" charset="0"/>
                <a:cs typeface="Times New Roman" panose="02020603050405020304" pitchFamily="18" charset="0"/>
              </a:rPr>
              <a:t>"Q3", </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smtClean="0">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r>
              <a:rPr lang="es-ES" dirty="0" smtClean="0">
                <a:solidFill>
                  <a:schemeClr val="bg1">
                    <a:lumMod val="60000"/>
                    <a:lumOff val="40000"/>
                  </a:schemeClr>
                </a:solidFill>
                <a:latin typeface="Fira Sans Condensed Light" panose="020B0604020202020204" charset="0"/>
                <a:cs typeface="Times New Roman" panose="02020603050405020304" pitchFamily="18" charset="0"/>
              </a:rPr>
              <a:t>).</a:t>
            </a:r>
            <a:endParaRPr lang="es-ES" dirty="0" smtClean="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4"/>
          <a:srcRect/>
          <a:stretch>
            <a:fillRect/>
          </a:stretch>
        </p:blipFill>
        <p:spPr bwMode="auto">
          <a:xfrm>
            <a:off x="4026772" y="1840052"/>
            <a:ext cx="4835874" cy="239030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7546</TotalTime>
  <Words>662</Words>
  <Application>Microsoft Office PowerPoint</Application>
  <PresentationFormat>Presentación en pantalla (16:9)</PresentationFormat>
  <Paragraphs>124</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Fira Sans Condensed Light</vt:lpstr>
      <vt:lpstr>Times New Roman</vt:lpstr>
      <vt:lpstr>Advent Pro Light</vt:lpstr>
      <vt:lpstr>Rajdhani</vt:lpstr>
      <vt:lpstr>Anton</vt:lpstr>
      <vt:lpstr>Ai Tech Agency by Slidesgo</vt:lpstr>
      <vt:lpstr>Diapositiva 1</vt:lpstr>
      <vt:lpstr>Diapositiva 2</vt:lpstr>
      <vt:lpstr>Contexto previo</vt:lpstr>
      <vt:lpstr>ANALÍTICA DE DATOS</vt:lpstr>
      <vt:lpstr>PRE-PROCESAMIENTO DE DATOS</vt:lpstr>
      <vt:lpstr>Diapositiva 6</vt:lpstr>
      <vt:lpstr>Diapositiva 7</vt:lpstr>
      <vt:lpstr>Diapositiva 8</vt:lpstr>
      <vt:lpstr>Diapositiva 9</vt:lpstr>
      <vt:lpstr>Diapositiva 10</vt:lpstr>
      <vt:lpstr>Diapositiva 11</vt:lpstr>
      <vt:lpstr>Diapositiva 12</vt:lpstr>
      <vt:lpstr>Diapositiva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316</cp:revision>
  <dcterms:modified xsi:type="dcterms:W3CDTF">2022-08-23T17:11:02Z</dcterms:modified>
</cp:coreProperties>
</file>