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6" r:id="rId2"/>
    <p:sldId id="358" r:id="rId3"/>
    <p:sldId id="365" r:id="rId4"/>
    <p:sldId id="383" r:id="rId5"/>
    <p:sldId id="407" r:id="rId6"/>
    <p:sldId id="408" r:id="rId7"/>
    <p:sldId id="409" r:id="rId8"/>
    <p:sldId id="410" r:id="rId9"/>
    <p:sldId id="411" r:id="rId10"/>
    <p:sldId id="414" r:id="rId11"/>
    <p:sldId id="415" r:id="rId12"/>
    <p:sldId id="416" r:id="rId13"/>
    <p:sldId id="417" r:id="rId14"/>
    <p:sldId id="418" r:id="rId15"/>
    <p:sldId id="419" r:id="rId16"/>
    <p:sldId id="412" r:id="rId17"/>
    <p:sldId id="413" r:id="rId18"/>
    <p:sldId id="280" r:id="rId19"/>
  </p:sldIdLst>
  <p:sldSz cx="9144000" cy="5143500" type="screen16x9"/>
  <p:notesSz cx="6858000" cy="9144000"/>
  <p:embeddedFontLst>
    <p:embeddedFont>
      <p:font typeface="Fira Sans Condensed Light" charset="0"/>
      <p:regular r:id="rId21"/>
      <p:bold r:id="rId22"/>
      <p:italic r:id="rId23"/>
      <p:boldItalic r:id="rId24"/>
    </p:embeddedFont>
    <p:embeddedFont>
      <p:font typeface="Advent Pro Light" charset="0"/>
      <p:regular r:id="rId25"/>
      <p:bold r:id="rId26"/>
    </p:embeddedFont>
    <p:embeddedFont>
      <p:font typeface="Rajdhani" charset="0"/>
      <p:regular r:id="rId27"/>
      <p:bold r:id="rId28"/>
    </p:embeddedFont>
    <p:embeddedFont>
      <p:font typeface="Anton"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F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0909" autoAdjust="0"/>
  </p:normalViewPr>
  <p:slideViewPr>
    <p:cSldViewPr snapToGrid="0">
      <p:cViewPr>
        <p:scale>
          <a:sx n="95" d="100"/>
          <a:sy n="95" d="100"/>
        </p:scale>
        <p:origin x="-678" y="3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r>
              <a:rPr lang="es-MX" dirty="0">
                <a:solidFill>
                  <a:schemeClr val="accent4"/>
                </a:solidFill>
                <a:latin typeface="Fira Sans Condensed Light" panose="020B0604020202020204" charset="0"/>
                <a:cs typeface="Times New Roman" panose="02020603050405020304" pitchFamily="18" charset="0"/>
              </a:rPr>
              <a:t/>
            </a:r>
            <a:br>
              <a:rPr lang="es-MX" dirty="0">
                <a:solidFill>
                  <a:schemeClr val="accent4"/>
                </a:solidFill>
                <a:latin typeface="Fira Sans Condensed Light" panose="020B0604020202020204" charset="0"/>
                <a:cs typeface="Times New Roman" panose="02020603050405020304" pitchFamily="18" charset="0"/>
              </a:rPr>
            </a:b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smtClean="0">
                <a:solidFill>
                  <a:schemeClr val="bg1"/>
                </a:solidFill>
                <a:latin typeface="Fira Sans Condensed Light" panose="020B0604020202020204" charset="0"/>
                <a:cs typeface="Times New Roman" panose="02020603050405020304" pitchFamily="18" charset="0"/>
              </a:rPr>
              <a:t>TI2001B</a:t>
            </a:r>
            <a:r>
              <a:rPr lang="es-ES" sz="2300" b="1" dirty="0">
                <a:solidFill>
                  <a:srgbClr val="FF0000"/>
                </a:solidFill>
                <a:latin typeface="Fira Sans Condensed Light" panose="020B0604020202020204" charset="0"/>
                <a:cs typeface="Times New Roman" panose="02020603050405020304" pitchFamily="18" charset="0"/>
              </a:rPr>
              <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smtClean="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r>
              <a:rPr lang="es-ES" sz="1600" b="1" dirty="0" smtClean="0">
                <a:solidFill>
                  <a:schemeClr val="tx2"/>
                </a:solidFill>
                <a:latin typeface="Fira Sans Condensed Light" panose="020B0604020202020204" charset="0"/>
                <a:cs typeface="Times New Roman" panose="02020603050405020304" pitchFamily="18" charset="0"/>
              </a:rPr>
              <a:t>29 de Agosto del 2022</a:t>
            </a: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solidFill>
                  <a:schemeClr val="bg1">
                    <a:lumMod val="60000"/>
                    <a:lumOff val="40000"/>
                  </a:schemeClr>
                </a:solidFill>
                <a:latin typeface="Fira Sans Condensed Light" charset="0"/>
              </a:rPr>
              <a:t>Facilitador: </a:t>
            </a:r>
            <a:r>
              <a:rPr lang="es-ES" dirty="0" err="1" smtClean="0">
                <a:solidFill>
                  <a:schemeClr val="bg1">
                    <a:lumMod val="60000"/>
                    <a:lumOff val="40000"/>
                  </a:schemeClr>
                </a:solidFill>
                <a:latin typeface="Fira Sans Condensed Light" charset="0"/>
              </a:rPr>
              <a:t>PhD</a:t>
            </a:r>
            <a:r>
              <a:rPr lang="es-ES" dirty="0" smtClean="0">
                <a:solidFill>
                  <a:schemeClr val="bg1">
                    <a:lumMod val="60000"/>
                    <a:lumOff val="40000"/>
                  </a:schemeClr>
                </a:solidFill>
                <a:latin typeface="Fira Sans Condensed Light" charset="0"/>
              </a:rPr>
              <a:t> Alfredo García Suárez</a:t>
            </a:r>
          </a:p>
          <a:p>
            <a:pPr algn="l"/>
            <a:r>
              <a:rPr lang="es-ES" dirty="0" smtClean="0"/>
              <a:t/>
            </a:r>
            <a:br>
              <a:rPr lang="es-ES" dirty="0" smtClean="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70821" y="971850"/>
            <a:ext cx="4622242" cy="3199800"/>
          </a:xfrm>
          <a:prstGeom prst="rect">
            <a:avLst/>
          </a:prstGeom>
        </p:spPr>
        <p:txBody>
          <a:bodyPr spcFirstLastPara="1" wrap="square" lIns="91425" tIns="91425" rIns="91425" bIns="91425" anchor="ctr" anchorCtr="0">
            <a:noAutofit/>
          </a:bodyPr>
          <a:lstStyle/>
          <a:p>
            <a:pPr lvl="0"/>
            <a:r>
              <a:rPr lang="en" sz="4000" dirty="0" smtClean="0"/>
              <a:t>VISUALIZACIÓN DE DATOS</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-Transformación de Datos</a:t>
            </a:r>
          </a:p>
          <a:p>
            <a:pPr marL="146050" lvl="0" indent="0">
              <a:buSzPts val="1300"/>
            </a:pPr>
            <a:r>
              <a:rPr lang="es-ES" dirty="0" smtClean="0"/>
              <a:t> -Visualización de Datos</a:t>
            </a:r>
          </a:p>
          <a:p>
            <a:pPr marL="146050" lvl="0" indent="0">
              <a:buSzPts val="1300"/>
            </a:pPr>
            <a:endParaRPr dirty="0"/>
          </a:p>
        </p:txBody>
      </p:sp>
      <p:sp>
        <p:nvSpPr>
          <p:cNvPr id="176" name="Google Shape;176;p30"/>
          <p:cNvSpPr txBox="1">
            <a:spLocks noGrp="1"/>
          </p:cNvSpPr>
          <p:nvPr>
            <p:ph type="title" idx="2"/>
          </p:nvPr>
        </p:nvSpPr>
        <p:spPr>
          <a:xfrm>
            <a:off x="4849170" y="1001125"/>
            <a:ext cx="22755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06</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err="1" smtClean="0">
                <a:solidFill>
                  <a:srgbClr val="F3F3F3"/>
                </a:solidFill>
                <a:latin typeface="Rajdhani"/>
                <a:ea typeface="Rajdhani"/>
                <a:cs typeface="Rajdhani"/>
                <a:sym typeface="Rajdhani"/>
              </a:rPr>
              <a:t>Visualización</a:t>
            </a:r>
            <a:r>
              <a:rPr lang="en-US" sz="3000" b="1" dirty="0" smtClean="0">
                <a:solidFill>
                  <a:srgbClr val="F3F3F3"/>
                </a:solidFill>
                <a:latin typeface="Rajdhani"/>
                <a:ea typeface="Rajdhani"/>
                <a:cs typeface="Rajdhani"/>
                <a:sym typeface="Rajdhani"/>
              </a:rPr>
              <a:t> de </a:t>
            </a:r>
            <a:r>
              <a:rPr lang="en-US" sz="3000" b="1" dirty="0" err="1" smtClean="0">
                <a:solidFill>
                  <a:srgbClr val="F3F3F3"/>
                </a:solidFill>
                <a:latin typeface="Rajdhani"/>
                <a:ea typeface="Rajdhani"/>
                <a:cs typeface="Rajdhani"/>
                <a:sym typeface="Rajdhani"/>
              </a:rPr>
              <a:t>Datos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La visualización de datos es la representación gráfica de información y datos. Al utilizar elementos visuales como cuadros, gráficos y mapas, las herramientas de visualización de datos proporcionan una manera accesible de ver y comprender tendencias, valores atípicos y patrones en los datos.</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p:cNvPicPr>
            <a:picLocks noChangeAspect="1" noChangeArrowheads="1"/>
          </p:cNvPicPr>
          <p:nvPr/>
        </p:nvPicPr>
        <p:blipFill>
          <a:blip r:embed="rId4"/>
          <a:srcRect l="27918" t="311"/>
          <a:stretch>
            <a:fillRect/>
          </a:stretch>
        </p:blipFill>
        <p:spPr bwMode="auto">
          <a:xfrm>
            <a:off x="4202666" y="1557493"/>
            <a:ext cx="4592820" cy="3304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err="1" smtClean="0">
                <a:solidFill>
                  <a:srgbClr val="F3F3F3"/>
                </a:solidFill>
                <a:latin typeface="Rajdhani"/>
                <a:ea typeface="Rajdhani"/>
                <a:cs typeface="Rajdhani"/>
                <a:sym typeface="Rajdhani"/>
              </a:rPr>
              <a:t>Visualización</a:t>
            </a:r>
            <a:r>
              <a:rPr lang="en-US" sz="3000" b="1" dirty="0" smtClean="0">
                <a:solidFill>
                  <a:srgbClr val="F3F3F3"/>
                </a:solidFill>
                <a:latin typeface="Rajdhani"/>
                <a:ea typeface="Rajdhani"/>
                <a:cs typeface="Rajdhani"/>
                <a:sym typeface="Rajdhani"/>
              </a:rPr>
              <a:t> de </a:t>
            </a:r>
            <a:r>
              <a:rPr lang="en-US" sz="3000" b="1" dirty="0" err="1" smtClean="0">
                <a:solidFill>
                  <a:srgbClr val="F3F3F3"/>
                </a:solidFill>
                <a:latin typeface="Rajdhani"/>
                <a:ea typeface="Rajdhani"/>
                <a:cs typeface="Rajdhani"/>
                <a:sym typeface="Rajdhani"/>
              </a:rPr>
              <a:t>Datos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En el mundo de los negocios, las herramientas y tecnologías de visualización de datos son esenciales para analizar grandes cantidades de información y tomar decisiones basadas en los datos.</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1" name="Picture 3"/>
          <p:cNvPicPr>
            <a:picLocks noChangeAspect="1" noChangeArrowheads="1"/>
          </p:cNvPicPr>
          <p:nvPr/>
        </p:nvPicPr>
        <p:blipFill>
          <a:blip r:embed="rId4"/>
          <a:srcRect/>
          <a:stretch>
            <a:fillRect/>
          </a:stretch>
        </p:blipFill>
        <p:spPr bwMode="auto">
          <a:xfrm>
            <a:off x="4057304" y="1723345"/>
            <a:ext cx="4963340" cy="2768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err="1" smtClean="0">
                <a:solidFill>
                  <a:srgbClr val="F3F3F3"/>
                </a:solidFill>
                <a:latin typeface="Rajdhani"/>
                <a:ea typeface="Rajdhani"/>
                <a:cs typeface="Rajdhani"/>
                <a:sym typeface="Rajdhani"/>
              </a:rPr>
              <a:t>Visualización</a:t>
            </a:r>
            <a:r>
              <a:rPr lang="en-US" sz="3000" b="1" dirty="0" smtClean="0">
                <a:solidFill>
                  <a:srgbClr val="F3F3F3"/>
                </a:solidFill>
                <a:latin typeface="Rajdhani"/>
                <a:ea typeface="Rajdhani"/>
                <a:cs typeface="Rajdhani"/>
                <a:sym typeface="Rajdhani"/>
              </a:rPr>
              <a:t> de </a:t>
            </a:r>
            <a:r>
              <a:rPr lang="en-US" sz="3000" b="1" dirty="0" err="1" smtClean="0">
                <a:solidFill>
                  <a:srgbClr val="F3F3F3"/>
                </a:solidFill>
                <a:latin typeface="Rajdhani"/>
                <a:ea typeface="Rajdhani"/>
                <a:cs typeface="Rajdhani"/>
                <a:sym typeface="Rajdhani"/>
              </a:rPr>
              <a:t>Datos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Existen numerosas herramientas para la visualización y el análisis de datos. Van desde lo simple a lo complejo, desde lo intuitivo a lo obtuso. No todas las herramientas son adecuadas para todas las personas que buscan aprender técnicas de visualización, y no todas las herramientas pueden escalarse para los fines del sector o la empresa.</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p:cNvPicPr>
            <a:picLocks noChangeAspect="1" noChangeArrowheads="1"/>
          </p:cNvPicPr>
          <p:nvPr/>
        </p:nvPicPr>
        <p:blipFill>
          <a:blip r:embed="rId4"/>
          <a:srcRect/>
          <a:stretch>
            <a:fillRect/>
          </a:stretch>
        </p:blipFill>
        <p:spPr bwMode="auto">
          <a:xfrm>
            <a:off x="3994838" y="1684826"/>
            <a:ext cx="4997925" cy="2505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err="1" smtClean="0">
                <a:solidFill>
                  <a:srgbClr val="F3F3F3"/>
                </a:solidFill>
                <a:latin typeface="Rajdhani"/>
                <a:ea typeface="Rajdhani"/>
                <a:cs typeface="Rajdhani"/>
                <a:sym typeface="Rajdhani"/>
              </a:rPr>
              <a:t>Visualización</a:t>
            </a:r>
            <a:r>
              <a:rPr lang="en-US" sz="3000" b="1" dirty="0" smtClean="0">
                <a:solidFill>
                  <a:srgbClr val="F3F3F3"/>
                </a:solidFill>
                <a:latin typeface="Rajdhani"/>
                <a:ea typeface="Rajdhani"/>
                <a:cs typeface="Rajdhani"/>
                <a:sym typeface="Rajdhani"/>
              </a:rPr>
              <a:t> de </a:t>
            </a:r>
            <a:r>
              <a:rPr lang="en-US" sz="3000" b="1" dirty="0" err="1" smtClean="0">
                <a:solidFill>
                  <a:srgbClr val="F3F3F3"/>
                </a:solidFill>
                <a:latin typeface="Rajdhani"/>
                <a:ea typeface="Rajdhani"/>
                <a:cs typeface="Rajdhani"/>
                <a:sym typeface="Rajdhani"/>
              </a:rPr>
              <a:t>Datos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61740" y="1266090"/>
            <a:ext cx="6933363" cy="53256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A continuación se muestran algunas formas de visualización de datos</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122" name="Picture 2" descr="Seis consejos para optimizar la visualización de datos en las empresa |  Gobierno IT | HayCanal"/>
          <p:cNvPicPr>
            <a:picLocks noChangeAspect="1" noChangeArrowheads="1"/>
          </p:cNvPicPr>
          <p:nvPr/>
        </p:nvPicPr>
        <p:blipFill>
          <a:blip r:embed="rId4"/>
          <a:srcRect/>
          <a:stretch>
            <a:fillRect/>
          </a:stretch>
        </p:blipFill>
        <p:spPr bwMode="auto">
          <a:xfrm>
            <a:off x="1471910" y="1784419"/>
            <a:ext cx="6245225" cy="294913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ETL(Extract, Transform and Loading)</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07250"/>
            <a:ext cx="3064747" cy="53256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ETL es un tipo de integración de datos que hace referencia a los tres pasos (extraer, transformar, cargar) que se utilizan para mezclar datos de múltiples fuentes. Se utiliza a menudo para construir un almacén de datos. </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7106" name="Picture 2" descr="Qué son los procesos ETL? - Tableau Peru"/>
          <p:cNvPicPr>
            <a:picLocks noChangeAspect="1" noChangeArrowheads="1"/>
          </p:cNvPicPr>
          <p:nvPr/>
        </p:nvPicPr>
        <p:blipFill>
          <a:blip r:embed="rId4"/>
          <a:srcRect/>
          <a:stretch>
            <a:fillRect/>
          </a:stretch>
        </p:blipFill>
        <p:spPr bwMode="auto">
          <a:xfrm>
            <a:off x="4672309" y="1577590"/>
            <a:ext cx="3336227" cy="333622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4</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8" name="Google Shape;1603;p42"/>
          <p:cNvSpPr txBox="1"/>
          <p:nvPr/>
        </p:nvSpPr>
        <p:spPr>
          <a:xfrm>
            <a:off x="311709" y="1450985"/>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1.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Actividad</a:t>
            </a:r>
            <a:r>
              <a:rPr lang="en-US" sz="1600" b="1" dirty="0" smtClean="0">
                <a:solidFill>
                  <a:schemeClr val="tx2"/>
                </a:solidFill>
                <a:latin typeface="Fira Sans Condensed Light" panose="020B0604020202020204" charset="0"/>
                <a:cs typeface="Times New Roman" panose="02020603050405020304" pitchFamily="18" charset="0"/>
              </a:rPr>
              <a:t> 4</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2.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"220827COVID19MEXICO.csv"</a:t>
            </a: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3.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smtClean="0">
                <a:solidFill>
                  <a:schemeClr val="tx2"/>
                </a:solidFill>
                <a:latin typeface="Fira Sans Condensed Light" panose="020B0604020202020204" charset="0"/>
                <a:cs typeface="Times New Roman" panose="02020603050405020304" pitchFamily="18" charset="0"/>
              </a:rPr>
              <a:t>valores nulos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en cada columna según sea el tipo de dato</a:t>
            </a: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4.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métodos para eliminar </a:t>
            </a:r>
            <a:r>
              <a:rPr lang="es-ES" sz="1600" b="1" dirty="0" err="1" smtClean="0">
                <a:solidFill>
                  <a:schemeClr val="tx2"/>
                </a:solidFill>
                <a:latin typeface="Fira Sans Condensed Light" panose="020B0604020202020204" charset="0"/>
                <a:cs typeface="Times New Roman" panose="02020603050405020304" pitchFamily="18" charset="0"/>
              </a:rPr>
              <a:t>Outliers</a:t>
            </a:r>
            <a:r>
              <a:rPr lang="es-ES" sz="1600" b="1" dirty="0" smtClean="0">
                <a:solidFill>
                  <a:schemeClr val="tx2"/>
                </a:solidFill>
                <a:latin typeface="Fira Sans Condensed Light" panose="020B0604020202020204" charset="0"/>
                <a:cs typeface="Times New Roman" panose="02020603050405020304" pitchFamily="18" charset="0"/>
              </a:rPr>
              <a:t>,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en cada columna según sea el tipo de dato</a:t>
            </a: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5.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Aplicando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5 </a:t>
            </a:r>
            <a:r>
              <a:rPr lang="es-ES" sz="1600" dirty="0" smtClean="0">
                <a:solidFill>
                  <a:schemeClr val="tx2"/>
                </a:solidFill>
                <a:latin typeface="Fira Sans Condensed Light" panose="020B0604020202020204" charset="0"/>
                <a:cs typeface="Times New Roman" panose="02020603050405020304" pitchFamily="18" charset="0"/>
              </a:rPr>
              <a:t>transformaciones</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diferentes al </a:t>
            </a:r>
            <a:r>
              <a:rPr lang="es-ES" sz="1600" dirty="0" err="1" smtClean="0">
                <a:solidFill>
                  <a:schemeClr val="tx2"/>
                </a:solidFill>
                <a:latin typeface="Fira Sans Condensed Light" panose="020B0604020202020204" charset="0"/>
                <a:cs typeface="Times New Roman" panose="02020603050405020304" pitchFamily="18" charset="0"/>
              </a:rPr>
              <a:t>Frame</a:t>
            </a:r>
            <a:r>
              <a:rPr lang="es-ES" sz="1600" dirty="0" smtClean="0">
                <a:solidFill>
                  <a:schemeClr val="tx2"/>
                </a:solidFill>
                <a:latin typeface="Fira Sans Condensed Light" panose="020B0604020202020204" charset="0"/>
                <a:cs typeface="Times New Roman" panose="02020603050405020304" pitchFamily="18" charset="0"/>
              </a:rPr>
              <a:t> original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obtener en cada una las siguientes representaciones de datos:  Grafico Lineal (</a:t>
            </a:r>
            <a:r>
              <a:rPr lang="es-ES" sz="1600" dirty="0" err="1" smtClean="0">
                <a:solidFill>
                  <a:schemeClr val="tx2"/>
                </a:solidFill>
                <a:latin typeface="Fira Sans Condensed Light" panose="020B0604020202020204" charset="0"/>
                <a:cs typeface="Times New Roman" panose="02020603050405020304" pitchFamily="18" charset="0"/>
              </a:rPr>
              <a:t>Lineplot</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Grafico de barras (</a:t>
            </a:r>
            <a:r>
              <a:rPr lang="es-ES" sz="1600" dirty="0" err="1" smtClean="0">
                <a:solidFill>
                  <a:schemeClr val="tx2"/>
                </a:solidFill>
                <a:latin typeface="Fira Sans Condensed Light" panose="020B0604020202020204" charset="0"/>
                <a:cs typeface="Times New Roman" panose="02020603050405020304" pitchFamily="18" charset="0"/>
              </a:rPr>
              <a:t>Barplot</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Grafico de cajas, (</a:t>
            </a:r>
            <a:r>
              <a:rPr lang="es-ES" sz="1600" dirty="0" err="1" smtClean="0">
                <a:solidFill>
                  <a:schemeClr val="tx2"/>
                </a:solidFill>
                <a:latin typeface="Fira Sans Condensed Light" panose="020B0604020202020204" charset="0"/>
                <a:cs typeface="Times New Roman" panose="02020603050405020304" pitchFamily="18" charset="0"/>
              </a:rPr>
              <a:t>Boxplot</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Histograma (</a:t>
            </a:r>
            <a:r>
              <a:rPr lang="es-ES" sz="1600" dirty="0" err="1" smtClean="0">
                <a:solidFill>
                  <a:schemeClr val="tx2"/>
                </a:solidFill>
                <a:latin typeface="Fira Sans Condensed Light" panose="020B0604020202020204" charset="0"/>
                <a:cs typeface="Times New Roman" panose="02020603050405020304" pitchFamily="18" charset="0"/>
              </a:rPr>
              <a:t>Histplot</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y Mapa de dispersión (</a:t>
            </a:r>
            <a:r>
              <a:rPr lang="es-ES" sz="1600" dirty="0" err="1" smtClean="0">
                <a:solidFill>
                  <a:schemeClr val="tx2"/>
                </a:solidFill>
                <a:latin typeface="Fira Sans Condensed Light" panose="020B0604020202020204" charset="0"/>
                <a:cs typeface="Times New Roman" panose="02020603050405020304" pitchFamily="18" charset="0"/>
              </a:rPr>
              <a:t>Scatterplot</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smtClean="0">
              <a:solidFill>
                <a:schemeClr val="tx2"/>
              </a:solidFill>
              <a:latin typeface="Fira Sans Condensed Light" panose="020B0604020202020204" charset="0"/>
              <a:cs typeface="Times New Roman" panose="02020603050405020304" pitchFamily="18" charset="0"/>
            </a:endParaRPr>
          </a:p>
          <a:p>
            <a:pPr algn="just"/>
            <a:endParaRPr lang="es-E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4</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8" name="Google Shape;1603;p42"/>
          <p:cNvSpPr txBox="1"/>
          <p:nvPr/>
        </p:nvSpPr>
        <p:spPr>
          <a:xfrm>
            <a:off x="311709" y="1450985"/>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6.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GitHub</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7.</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b="1" dirty="0" smtClean="0">
                <a:solidFill>
                  <a:schemeClr val="tx2"/>
                </a:solidFill>
                <a:latin typeface="Fira Sans Condensed Light" panose="020B0604020202020204" charset="0"/>
                <a:cs typeface="Times New Roman" panose="02020603050405020304" pitchFamily="18" charset="0"/>
              </a:rPr>
              <a:t>COMMIT </a:t>
            </a:r>
            <a:r>
              <a:rPr lang="en-US" sz="1600" dirty="0" err="1" smtClean="0">
                <a:solidFill>
                  <a:schemeClr val="tx2"/>
                </a:solidFill>
                <a:latin typeface="Fira Sans Condensed Light" panose="020B0604020202020204" charset="0"/>
                <a:cs typeface="Times New Roman" panose="02020603050405020304" pitchFamily="18" charset="0"/>
              </a:rPr>
              <a:t>por</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tx2"/>
                </a:solidFill>
                <a:latin typeface="Fira Sans Condensed Light" panose="020B0604020202020204" charset="0"/>
                <a:cs typeface="Times New Roman" panose="02020603050405020304" pitchFamily="18" charset="0"/>
              </a:rPr>
              <a:t>cada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tx2"/>
                </a:solidFill>
                <a:latin typeface="Fira Sans Condensed Light" panose="020B0604020202020204" charset="0"/>
                <a:cs typeface="Times New Roman" panose="02020603050405020304" pitchFamily="18" charset="0"/>
              </a:rPr>
              <a:t>uno</a:t>
            </a:r>
            <a:r>
              <a:rPr lang="en-US" sz="1600" dirty="0" smtClean="0">
                <a:solidFill>
                  <a:schemeClr val="tx2"/>
                </a:solidFill>
                <a:latin typeface="Fira Sans Condensed Light" panose="020B0604020202020204" charset="0"/>
                <a:cs typeface="Times New Roman" panose="02020603050405020304" pitchFamily="18" charset="0"/>
              </a:rPr>
              <a:t> de </a:t>
            </a:r>
            <a:r>
              <a:rPr lang="en-US" sz="1600" dirty="0" smtClean="0">
                <a:solidFill>
                  <a:schemeClr val="tx2"/>
                </a:solidFill>
                <a:latin typeface="Fira Sans Condensed Light" panose="020B0604020202020204" charset="0"/>
                <a:cs typeface="Times New Roman" panose="02020603050405020304" pitchFamily="18" charset="0"/>
              </a:rPr>
              <a:t>los </a:t>
            </a:r>
            <a:r>
              <a:rPr lang="en-US" sz="1600" dirty="0" err="1" smtClean="0">
                <a:solidFill>
                  <a:schemeClr val="tx2"/>
                </a:solidFill>
                <a:latin typeface="Fira Sans Condensed Light" panose="020B0604020202020204" charset="0"/>
                <a:cs typeface="Times New Roman" panose="02020603050405020304" pitchFamily="18" charset="0"/>
              </a:rPr>
              <a:t>puntos</a:t>
            </a:r>
            <a:r>
              <a:rPr lang="en-US" sz="1600" b="1" dirty="0" smtClean="0">
                <a:solidFill>
                  <a:schemeClr val="tx2"/>
                </a:solidFill>
                <a:latin typeface="Fira Sans Condensed Light" panose="020B0604020202020204" charset="0"/>
                <a:cs typeface="Times New Roman" panose="02020603050405020304" pitchFamily="18" charset="0"/>
              </a:rPr>
              <a:t>: “3, 4 y 5”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pertenecientes</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esta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actividad</a:t>
            </a:r>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8. </a:t>
            </a:r>
            <a:r>
              <a:rPr lang="en-US" sz="1600" b="1" dirty="0" err="1" smtClean="0">
                <a:solidFill>
                  <a:schemeClr val="tx2"/>
                </a:solidFill>
                <a:latin typeface="Fira Sans Condensed Light" panose="020B0604020202020204" charset="0"/>
                <a:cs typeface="Times New Roman" panose="02020603050405020304" pitchFamily="18" charset="0"/>
              </a:rPr>
              <a:t>Subir</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dirty="0" smtClean="0">
                <a:solidFill>
                  <a:schemeClr val="tx2"/>
                </a:solidFill>
                <a:latin typeface="Fira Sans Condensed Light" panose="020B0604020202020204" charset="0"/>
                <a:cs typeface="Times New Roman" panose="02020603050405020304" pitchFamily="18" charset="0"/>
              </a:rPr>
              <a:t>el link del </a:t>
            </a:r>
            <a:r>
              <a:rPr lang="en-US" sz="1600" dirty="0" err="1" smtClean="0">
                <a:solidFill>
                  <a:schemeClr val="tx2"/>
                </a:solidFill>
                <a:latin typeface="Fira Sans Condensed Light" panose="020B0604020202020204" charset="0"/>
                <a:cs typeface="Times New Roman" panose="02020603050405020304" pitchFamily="18" charset="0"/>
              </a:rPr>
              <a:t>repositorio</a:t>
            </a:r>
            <a:r>
              <a:rPr lang="en-US" sz="1600" dirty="0" smtClean="0">
                <a:solidFill>
                  <a:schemeClr val="tx2"/>
                </a:solidFill>
                <a:latin typeface="Fira Sans Condensed Light" panose="020B0604020202020204" charset="0"/>
                <a:cs typeface="Times New Roman" panose="02020603050405020304" pitchFamily="18" charset="0"/>
              </a:rPr>
              <a:t> en CANVAS </a:t>
            </a:r>
            <a:r>
              <a:rPr lang="en-US" sz="1600" dirty="0" err="1" smtClean="0">
                <a:solidFill>
                  <a:schemeClr val="tx2"/>
                </a:solidFill>
                <a:latin typeface="Fira Sans Condensed Light" panose="020B0604020202020204" charset="0"/>
                <a:cs typeface="Times New Roman" panose="02020603050405020304" pitchFamily="18" charset="0"/>
              </a:rPr>
              <a:t>para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Actividad</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4</a:t>
            </a:r>
            <a:r>
              <a:rPr lang="en-US" sz="1600" b="1" dirty="0" smtClean="0">
                <a:solidFill>
                  <a:schemeClr val="tx2"/>
                </a:solidFill>
                <a:latin typeface="Fira Sans Condensed Light" panose="020B0604020202020204" charset="0"/>
                <a:cs typeface="Times New Roman" panose="02020603050405020304" pitchFamily="18" charset="0"/>
              </a:rPr>
              <a:t>”</a:t>
            </a: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smtClean="0"/>
              <a:t>Fin de la Sesión</a:t>
            </a:r>
            <a:endParaRPr lang="es-ES" dirty="0"/>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smtClean="0">
                <a:hlinkClick r:id="rId4"/>
              </a:rPr>
              <a:t>Alfredo.garcias@tec.mx</a:t>
            </a:r>
            <a:endParaRPr lang="es-ES" dirty="0" smtClean="0"/>
          </a:p>
          <a:p>
            <a:pPr marL="0" indent="0" algn="ctr">
              <a:buClr>
                <a:schemeClr val="dk1"/>
              </a:buClr>
              <a:buFont typeface="Arial"/>
              <a:buNone/>
            </a:pPr>
            <a:r>
              <a:rPr lang="es-ES" smtClean="0"/>
              <a:t>https://itesm.zoom.us/j/9648719322</a:t>
            </a:r>
            <a:endParaRPr lang="es-ES" dirty="0" smtClean="0"/>
          </a:p>
          <a:p>
            <a:pPr marL="0" indent="0" algn="ctr">
              <a:buClr>
                <a:schemeClr val="dk1"/>
              </a:buClr>
              <a:buFont typeface="Arial"/>
              <a:buNone/>
            </a:pPr>
            <a:r>
              <a:rPr lang="es-ES" dirty="0" smtClean="0"/>
              <a:t> </a:t>
            </a:r>
            <a:endParaRPr lang="es-ES" dirty="0"/>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t>     </a:t>
            </a:r>
            <a:r>
              <a:rPr lang="es-ES" b="1" dirty="0" smtClean="0"/>
              <a:t>“Los datos se están convirtiendo en la nueva materia prima de los negocios.”   </a:t>
            </a:r>
          </a:p>
          <a:p>
            <a:pPr algn="l"/>
            <a:r>
              <a:rPr lang="es-ES" dirty="0" smtClean="0"/>
              <a:t>       </a:t>
            </a:r>
          </a:p>
          <a:p>
            <a:pPr algn="l"/>
            <a:r>
              <a:rPr lang="es-ES" dirty="0" smtClean="0"/>
              <a:t>                                               –Craig </a:t>
            </a:r>
            <a:r>
              <a:rPr lang="es-ES" dirty="0" err="1" smtClean="0"/>
              <a:t>Mundie</a:t>
            </a:r>
            <a:endParaRPr lang="es-ES" dirty="0" smtClean="0"/>
          </a:p>
          <a:p>
            <a:pPr algn="l"/>
            <a:r>
              <a:rPr lang="es-ES" dirty="0" smtClean="0"/>
              <a:t/>
            </a:r>
            <a:br>
              <a:rPr lang="es-ES" dirty="0" smtClean="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ANALÍTICA </a:t>
            </a:r>
            <a:r>
              <a:rPr lang="en" dirty="0"/>
              <a:t>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smtClean="0"/>
              <a:t>Cálculo de estadísticas básicas para describir la ubicación, escala y forma generales de los datos.</a:t>
            </a:r>
            <a:endParaRPr lang="es-ES" sz="1400" dirty="0"/>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Consideración de valores atípicos y valores faltantes, así como suavizado de datos para identificar posibles modelos.</a:t>
            </a:r>
            <a:endParaRPr lang="es-ES" sz="1400" dirty="0"/>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Representación gráfica de datos para identificar patrones y tendencias.</a:t>
            </a:r>
            <a:endParaRPr lang="es-ES" sz="1400" dirty="0"/>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PRE-PROCESAMIENTO</a:t>
            </a:r>
            <a:endParaRPr lang="es-ES" sz="1800" b="1" dirty="0">
              <a:latin typeface="Rajdhani"/>
              <a:ea typeface="Rajdhani"/>
              <a:cs typeface="Rajdhani"/>
              <a:sym typeface="Rajdhani"/>
            </a:endParaRP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VISUALIZACIÓN</a:t>
            </a:r>
            <a:endParaRPr lang="es-ES" sz="1800" b="1" dirty="0">
              <a:latin typeface="Rajdhani"/>
              <a:ea typeface="Rajdhani"/>
              <a:cs typeface="Rajdhani"/>
              <a:sym typeface="Rajdhani"/>
            </a:endParaRP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smtClean="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Resumen o Extracción de Características</a:t>
            </a:r>
            <a:endParaRPr lang="es-ES" sz="1800" b="1" dirty="0">
              <a:latin typeface="Rajdhani"/>
              <a:ea typeface="Rajdhani"/>
              <a:cs typeface="Rajdhani"/>
              <a:sym typeface="Rajdhani"/>
            </a:endParaRP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70821" y="971850"/>
            <a:ext cx="4622242" cy="3199800"/>
          </a:xfrm>
          <a:prstGeom prst="rect">
            <a:avLst/>
          </a:prstGeom>
        </p:spPr>
        <p:txBody>
          <a:bodyPr spcFirstLastPara="1" wrap="square" lIns="91425" tIns="91425" rIns="91425" bIns="91425" anchor="ctr" anchorCtr="0">
            <a:noAutofit/>
          </a:bodyPr>
          <a:lstStyle/>
          <a:p>
            <a:pPr lvl="0"/>
            <a:r>
              <a:rPr lang="en" sz="4000" dirty="0" smtClean="0"/>
              <a:t>CONTEXTO PREVIO</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-Datos Nulos</a:t>
            </a:r>
          </a:p>
          <a:p>
            <a:pPr marL="146050" lvl="0" indent="0">
              <a:buSzPts val="1300"/>
            </a:pPr>
            <a:r>
              <a:rPr lang="es-ES" dirty="0" smtClean="0"/>
              <a:t> -</a:t>
            </a:r>
            <a:r>
              <a:rPr lang="es-ES" dirty="0" err="1" smtClean="0"/>
              <a:t>Outliers</a:t>
            </a:r>
            <a:endParaRPr dirty="0"/>
          </a:p>
        </p:txBody>
      </p:sp>
      <p:sp>
        <p:nvSpPr>
          <p:cNvPr id="176" name="Google Shape;176;p30"/>
          <p:cNvSpPr txBox="1">
            <a:spLocks noGrp="1"/>
          </p:cNvSpPr>
          <p:nvPr>
            <p:ph type="title" idx="2"/>
          </p:nvPr>
        </p:nvSpPr>
        <p:spPr>
          <a:xfrm>
            <a:off x="4849170" y="1001125"/>
            <a:ext cx="22755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smtClean="0">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smtClean="0">
                <a:solidFill>
                  <a:schemeClr val="tx2"/>
                </a:solidFill>
                <a:latin typeface="Fira Sans Condensed Light" panose="020B0604020202020204" charset="0"/>
                <a:cs typeface="Times New Roman" panose="02020603050405020304" pitchFamily="18" charset="0"/>
              </a:rPr>
              <a:t>outlier</a:t>
            </a:r>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smtClean="0">
                <a:solidFill>
                  <a:schemeClr val="tx2"/>
                </a:solidFill>
                <a:latin typeface="Fira Sans Condensed Light" panose="020B0604020202020204" charset="0"/>
                <a:cs typeface="Times New Roman" panose="02020603050405020304" pitchFamily="18" charset="0"/>
              </a:rPr>
              <a:t>test de </a:t>
            </a:r>
            <a:r>
              <a:rPr lang="es-ES" b="1" dirty="0" err="1" smtClean="0">
                <a:solidFill>
                  <a:schemeClr val="tx2"/>
                </a:solidFill>
                <a:latin typeface="Fira Sans Condensed Light" panose="020B0604020202020204" charset="0"/>
                <a:cs typeface="Times New Roman" panose="02020603050405020304" pitchFamily="18" charset="0"/>
              </a:rPr>
              <a:t>Tukey</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smtClean="0">
                <a:solidFill>
                  <a:schemeClr val="tx2"/>
                </a:solidFill>
                <a:latin typeface="Fira Sans Condensed Light" panose="020B0604020202020204" charset="0"/>
                <a:cs typeface="Times New Roman" panose="02020603050405020304" pitchFamily="18" charset="0"/>
              </a:rPr>
              <a:t>"Q1"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smtClean="0">
                <a:solidFill>
                  <a:schemeClr val="tx2"/>
                </a:solidFill>
                <a:latin typeface="Fira Sans Condensed Light" panose="020B0604020202020204" charset="0"/>
                <a:cs typeface="Times New Roman" panose="02020603050405020304" pitchFamily="18" charset="0"/>
              </a:rPr>
              <a:t>"Q3",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8849</TotalTime>
  <Words>964</Words>
  <Application>Microsoft Office PowerPoint</Application>
  <PresentationFormat>Presentación en pantalla (16:9)</PresentationFormat>
  <Paragraphs>155</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Fira Sans Condensed Light</vt:lpstr>
      <vt:lpstr>Times New Roman</vt:lpstr>
      <vt:lpstr>Advent Pro Light</vt:lpstr>
      <vt:lpstr>Rajdhani</vt:lpstr>
      <vt:lpstr>Anton</vt:lpstr>
      <vt:lpstr>Ai Tech Agency by Slidesgo</vt:lpstr>
      <vt:lpstr>Diapositiva 1</vt:lpstr>
      <vt:lpstr>Diapositiva 2</vt:lpstr>
      <vt:lpstr>ANALÍTICA DE DATOS</vt:lpstr>
      <vt:lpstr>CONTEXTO PREVIO</vt:lpstr>
      <vt:lpstr>Diapositiva 5</vt:lpstr>
      <vt:lpstr>Diapositiva 6</vt:lpstr>
      <vt:lpstr>Diapositiva 7</vt:lpstr>
      <vt:lpstr>Diapositiva 8</vt:lpstr>
      <vt:lpstr>Diapositiva 9</vt:lpstr>
      <vt:lpstr>VISUALIZACIÓN DE DATOS</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325</cp:revision>
  <dcterms:modified xsi:type="dcterms:W3CDTF">2022-08-30T16:27:50Z</dcterms:modified>
</cp:coreProperties>
</file>