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358" r:id="rId3"/>
    <p:sldId id="365" r:id="rId4"/>
    <p:sldId id="414" r:id="rId5"/>
    <p:sldId id="415" r:id="rId6"/>
    <p:sldId id="416" r:id="rId7"/>
    <p:sldId id="417" r:id="rId8"/>
    <p:sldId id="418" r:id="rId9"/>
    <p:sldId id="419" r:id="rId10"/>
    <p:sldId id="412" r:id="rId11"/>
    <p:sldId id="413" r:id="rId12"/>
    <p:sldId id="420" r:id="rId13"/>
    <p:sldId id="421" r:id="rId14"/>
    <p:sldId id="422" r:id="rId15"/>
    <p:sldId id="423" r:id="rId16"/>
    <p:sldId id="280" r:id="rId17"/>
  </p:sldIdLst>
  <p:sldSz cx="9144000" cy="5143500" type="screen16x9"/>
  <p:notesSz cx="6858000" cy="9144000"/>
  <p:embeddedFontLst>
    <p:embeddedFont>
      <p:font typeface="Fira Sans Condensed Light" charset="0"/>
      <p:regular r:id="rId19"/>
      <p:bold r:id="rId20"/>
      <p:italic r:id="rId21"/>
      <p:boldItalic r:id="rId22"/>
    </p:embeddedFont>
    <p:embeddedFont>
      <p:font typeface="Advent Pro Light" charset="0"/>
      <p:regular r:id="rId23"/>
      <p:bold r:id="rId24"/>
    </p:embeddedFont>
    <p:embeddedFont>
      <p:font typeface="Rajdhani" charset="0"/>
      <p:regular r:id="rId25"/>
      <p:bold r:id="rId26"/>
    </p:embeddedFont>
    <p:embeddedFont>
      <p:font typeface="Anton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0909" autoAdjust="0"/>
  </p:normalViewPr>
  <p:slideViewPr>
    <p:cSldViewPr snapToGrid="0">
      <p:cViewPr>
        <p:scale>
          <a:sx n="95" d="100"/>
          <a:sy n="95" d="100"/>
        </p:scale>
        <p:origin x="-67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79528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79528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79528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79528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79528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79528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3581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79528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19066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79528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79528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79528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79528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7952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42993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 smtClean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 smtClean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 smtClean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/>
            </a: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/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 smtClean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 smtClean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 smtClean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 smtClean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TI2001B</a:t>
            </a:r>
            <a: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/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 smtClean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Plataformas de Analítica de Negocios para Organizaciones</a:t>
            </a:r>
          </a:p>
          <a:p>
            <a:pPr marL="14105" marR="5642">
              <a:spcBef>
                <a:spcPts val="106"/>
              </a:spcBef>
            </a:pP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30 de Agosto del 2022</a:t>
            </a:r>
            <a: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/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 smtClean="0"/>
              <a:t>   </a:t>
            </a:r>
          </a:p>
          <a:p>
            <a:pPr algn="l"/>
            <a:r>
              <a:rPr lang="es-ES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r>
              <a:rPr lang="es-ES" dirty="0" smtClean="0"/>
              <a:t/>
            </a:r>
            <a:br>
              <a:rPr lang="es-ES" dirty="0" smtClean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4</a:t>
            </a:r>
            <a:endParaRPr kumimoji="0" lang="en-US" sz="3000" b="1" i="0" u="none" strike="noStrike" kern="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/>
            </a:r>
            <a:b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8" name="Google Shape;1603;p42"/>
          <p:cNvSpPr txBox="1"/>
          <p:nvPr/>
        </p:nvSpPr>
        <p:spPr>
          <a:xfrm>
            <a:off x="311709" y="1450985"/>
            <a:ext cx="8662473" cy="360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</a:t>
            </a:r>
            <a:r>
              <a:rPr lang="en-U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nuevo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nuevo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el </a:t>
            </a:r>
            <a:r>
              <a:rPr lang="en-U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Actividad</a:t>
            </a:r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4</a:t>
            </a:r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Agregar</a:t>
            </a:r>
            <a:r>
              <a:rPr lang="en-US" sz="1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</a:t>
            </a:r>
            <a:r>
              <a:rPr lang="en-U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“COVID19Mexico.csv</a:t>
            </a:r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"</a:t>
            </a:r>
          </a:p>
          <a:p>
            <a:pPr algn="just"/>
            <a:endParaRPr lang="es-E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s-ES" sz="1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Aplicar 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métodos para reemplazar </a:t>
            </a:r>
            <a:r>
              <a:rPr lang="es-E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valores nulos 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 cada columna según sea el tipo de dato</a:t>
            </a:r>
          </a:p>
          <a:p>
            <a:pPr algn="just"/>
            <a:endParaRPr lang="es-E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 </a:t>
            </a:r>
            <a:r>
              <a:rPr lang="es-ES" sz="1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Aplicar 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métodos para eliminar </a:t>
            </a:r>
            <a:r>
              <a:rPr lang="es-ES" sz="1600" b="1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Outliers</a:t>
            </a:r>
            <a:r>
              <a:rPr lang="es-E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 cada columna según sea el tipo de dato</a:t>
            </a:r>
          </a:p>
          <a:p>
            <a:pPr algn="just"/>
            <a:endParaRPr lang="es-E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</a:t>
            </a:r>
            <a:r>
              <a:rPr lang="es-ES" sz="1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Aplicando 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 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transformaciones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diferentes al 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Frame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original 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 en cada una las siguientes representaciones de datos:  Grafico Lineal (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Lineplot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),  Grafico de barras (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Barplot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), Grafico de cajas, (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Boxplot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 Histograma (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Histplot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 y Mapa de dispersión (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Scatterplot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 .</a:t>
            </a:r>
          </a:p>
          <a:p>
            <a:pPr algn="just"/>
            <a:endParaRPr lang="es-E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4</a:t>
            </a:r>
            <a:endParaRPr kumimoji="0" lang="en-US" sz="3000" b="1" i="0" u="none" strike="noStrike" kern="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/>
            </a:r>
            <a:b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8" name="Google Shape;1603;p42"/>
          <p:cNvSpPr txBox="1"/>
          <p:nvPr/>
        </p:nvSpPr>
        <p:spPr>
          <a:xfrm>
            <a:off x="311709" y="1450985"/>
            <a:ext cx="8662473" cy="360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6. </a:t>
            </a:r>
            <a:r>
              <a:rPr lang="en-US" sz="1600" b="1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</a:t>
            </a:r>
            <a:r>
              <a:rPr lang="en-U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</a:t>
            </a:r>
            <a:r>
              <a:rPr lang="en-US" sz="1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Visual Studio Code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respaldarlo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</a:t>
            </a:r>
            <a:r>
              <a:rPr lang="en-US" sz="1600" b="1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GitHub</a:t>
            </a:r>
            <a:r>
              <a:rPr lang="en-US" sz="1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7.</a:t>
            </a:r>
            <a:r>
              <a:rPr lang="en-U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Realizar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COMMIT </a:t>
            </a:r>
            <a:r>
              <a:rPr lang="en-U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por</a:t>
            </a:r>
            <a:r>
              <a:rPr lang="en-U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uno</a:t>
            </a:r>
            <a:r>
              <a:rPr lang="en-U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los </a:t>
            </a:r>
            <a:r>
              <a:rPr lang="en-U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puntos</a:t>
            </a:r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“3, 4 y 5” </a:t>
            </a:r>
            <a:r>
              <a:rPr lang="en-U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pertenecientes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esta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actividad</a:t>
            </a:r>
            <a:endParaRPr lang="en-U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8. </a:t>
            </a:r>
            <a:r>
              <a:rPr lang="en-US" sz="1600" b="1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Subir</a:t>
            </a:r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link del </a:t>
            </a:r>
            <a:r>
              <a:rPr lang="en-U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CANVAS </a:t>
            </a:r>
            <a:r>
              <a:rPr lang="en-U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</a:t>
            </a:r>
            <a:r>
              <a:rPr lang="en-U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Actividad</a:t>
            </a:r>
            <a:r>
              <a:rPr lang="en-US" sz="1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4</a:t>
            </a:r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Reto</a:t>
            </a:r>
            <a:r>
              <a:rPr lang="en-US" sz="3000" b="1" dirty="0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Final</a:t>
            </a:r>
            <a:endParaRPr kumimoji="0" lang="en-US" sz="3000" b="1" i="0" u="none" strike="noStrike" kern="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/>
            </a:r>
            <a:b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8" name="Google Shape;1603;p42"/>
          <p:cNvSpPr txBox="1"/>
          <p:nvPr/>
        </p:nvSpPr>
        <p:spPr>
          <a:xfrm>
            <a:off x="311709" y="1450985"/>
            <a:ext cx="8662473" cy="360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</a:t>
            </a:r>
            <a:r>
              <a:rPr lang="en-U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nuevo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nuevo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el </a:t>
            </a:r>
            <a:r>
              <a:rPr lang="en-U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Reto</a:t>
            </a:r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Final</a:t>
            </a:r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Agregar</a:t>
            </a:r>
            <a:r>
              <a:rPr lang="en-US" sz="1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</a:t>
            </a:r>
            <a:r>
              <a:rPr lang="en-U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“CountryTable.csv"</a:t>
            </a:r>
          </a:p>
          <a:p>
            <a:pPr algn="just"/>
            <a:endParaRPr lang="es-E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s-ES" sz="1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Aplicar  l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os siguientes métodos para reemplazar </a:t>
            </a:r>
            <a:r>
              <a:rPr lang="es-E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valores nulos 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 cada columna:</a:t>
            </a:r>
          </a:p>
          <a:p>
            <a:r>
              <a:rPr lang="es-ES" sz="1600" dirty="0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dirty="0" err="1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independence</a:t>
            </a:r>
            <a:r>
              <a:rPr lang="es-ES" sz="1600" dirty="0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year</a:t>
            </a:r>
            <a:r>
              <a:rPr lang="es-ES" sz="1600" dirty="0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Rellenar con el valor “1900”</a:t>
            </a:r>
          </a:p>
          <a:p>
            <a:r>
              <a:rPr lang="es-ES" sz="1600" dirty="0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dirty="0" err="1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life</a:t>
            </a:r>
            <a:r>
              <a:rPr lang="es-ES" sz="1600" dirty="0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expectancy</a:t>
            </a:r>
            <a:r>
              <a:rPr lang="es-ES" sz="1600" dirty="0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Rellenar con el valor “Moda” de la columna</a:t>
            </a:r>
          </a:p>
          <a:p>
            <a:r>
              <a:rPr lang="es-ES" sz="1600" dirty="0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dirty="0" err="1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gnp</a:t>
            </a:r>
            <a:r>
              <a:rPr lang="es-ES" sz="1600" dirty="0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old</a:t>
            </a:r>
            <a:r>
              <a:rPr lang="es-ES" sz="1600" dirty="0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”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Rellenar con el valor “Mediana” de la columna</a:t>
            </a:r>
          </a:p>
          <a:p>
            <a:r>
              <a:rPr lang="es-ES" sz="1600" dirty="0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“local </a:t>
            </a:r>
            <a:r>
              <a:rPr lang="es-ES" sz="1600" dirty="0" err="1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name</a:t>
            </a:r>
            <a:r>
              <a:rPr lang="es-ES" sz="1600" dirty="0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Rellenar con el 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string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“Inexistente”</a:t>
            </a:r>
          </a:p>
          <a:p>
            <a:r>
              <a:rPr lang="es-ES" sz="1600" dirty="0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“head of </a:t>
            </a:r>
            <a:r>
              <a:rPr lang="es-ES" sz="1600" dirty="0" err="1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state</a:t>
            </a:r>
            <a:r>
              <a:rPr lang="es-ES" sz="1600" dirty="0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Rellenar con el 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string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“Desconocido”</a:t>
            </a:r>
          </a:p>
          <a:p>
            <a:r>
              <a:rPr lang="es-ES" sz="1600" dirty="0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“capital ”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Rellenar con el valor “0”</a:t>
            </a:r>
          </a:p>
          <a:p>
            <a:r>
              <a:rPr lang="es-ES" sz="1600" dirty="0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“code2”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Rellenar con el 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string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“NA”</a:t>
            </a:r>
          </a:p>
          <a:p>
            <a:endParaRPr lang="es-ES" sz="1600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endParaRPr lang="es-ES" sz="1600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endParaRPr lang="es-ES" sz="1600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Reto</a:t>
            </a:r>
            <a:r>
              <a:rPr lang="en-US" sz="3000" b="1" dirty="0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Final</a:t>
            </a:r>
            <a:endParaRPr kumimoji="0" lang="en-US" sz="3000" b="1" i="0" u="none" strike="noStrike" kern="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/>
            </a:r>
            <a:b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8" name="Google Shape;1603;p42"/>
          <p:cNvSpPr txBox="1"/>
          <p:nvPr/>
        </p:nvSpPr>
        <p:spPr>
          <a:xfrm>
            <a:off x="311709" y="1450985"/>
            <a:ext cx="8662473" cy="360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 </a:t>
            </a:r>
            <a:r>
              <a:rPr lang="es-ES" sz="1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Aplicar 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método de 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distribución normal 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identificar </a:t>
            </a:r>
            <a:r>
              <a:rPr lang="es-ES" sz="1600" b="1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Outliers</a:t>
            </a:r>
            <a:r>
              <a:rPr lang="es-E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tomando como limites 2 desviaciones estándar, exclusivamente para las columnas 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gnp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old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population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 los diagramas de caja de cada una respectivamente.</a:t>
            </a:r>
          </a:p>
          <a:p>
            <a:pPr algn="just"/>
            <a:endParaRPr lang="es-E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</a:t>
            </a:r>
            <a:r>
              <a:rPr lang="es-ES" sz="1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Aplicar 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método de 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rango 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intercuartílico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identificar </a:t>
            </a:r>
            <a:r>
              <a:rPr lang="es-ES" sz="1600" b="1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Outliers</a:t>
            </a:r>
            <a:r>
              <a:rPr lang="es-E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tomando como limites 1.3 </a:t>
            </a:r>
            <a:r>
              <a:rPr lang="es-E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iqr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exclusivamente para las columnas 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gnp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old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surface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área”, “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life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expectancy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 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population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 los diagramas de caja de cada una respectivamente.</a:t>
            </a:r>
          </a:p>
          <a:p>
            <a:pPr algn="just"/>
            <a:endParaRPr lang="es-E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6. </a:t>
            </a:r>
            <a:r>
              <a:rPr lang="es-ES" sz="1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Aplicar 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método de 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distribución normal 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identificar </a:t>
            </a:r>
            <a:r>
              <a:rPr lang="es-ES" sz="1600" b="1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Outliers</a:t>
            </a:r>
            <a:r>
              <a:rPr lang="es-E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tomando como limites 3 desviaciones estándar, exclusivamente para la columna 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gnp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old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sustituirlos por el promedio de la columna en caso de haberlos.</a:t>
            </a:r>
          </a:p>
          <a:p>
            <a:pPr algn="just"/>
            <a:endParaRPr lang="es-E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Reto</a:t>
            </a:r>
            <a:r>
              <a:rPr lang="en-US" sz="3000" b="1" dirty="0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Final</a:t>
            </a:r>
            <a:endParaRPr kumimoji="0" lang="en-US" sz="3000" b="1" i="0" u="none" strike="noStrike" kern="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/>
            </a:r>
            <a:b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8" name="Google Shape;1603;p42"/>
          <p:cNvSpPr txBox="1"/>
          <p:nvPr/>
        </p:nvSpPr>
        <p:spPr>
          <a:xfrm>
            <a:off x="311709" y="1450985"/>
            <a:ext cx="8662473" cy="360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endParaRPr lang="es-E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7. </a:t>
            </a:r>
            <a:r>
              <a:rPr lang="es-ES" sz="1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Aplica 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las siguientes transformaciones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al 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DataFrame</a:t>
            </a:r>
            <a:r>
              <a:rPr lang="es-E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original y 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 en cada una las siguientes representaciones de datos:  Grafico Lineal (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Lineplot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),  Grafico de barras (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Barplot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), Grafico de cajas, (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Boxplot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 Histograma (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Histplot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 y Mapa de dispersión (</a:t>
            </a:r>
            <a:r>
              <a:rPr lang="es-E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Scatterplot</a:t>
            </a:r>
            <a:r>
              <a:rPr lang="es-E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 .</a:t>
            </a:r>
          </a:p>
          <a:p>
            <a:pPr algn="just"/>
            <a:endParaRPr lang="es-E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(index=‘code', columns=‘continent',  values=‘population')</a:t>
            </a:r>
            <a:endParaRPr lang="es-ES" sz="1600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(index=‘name', columns=‘region',  values=‘surface area')</a:t>
            </a:r>
          </a:p>
          <a:p>
            <a:pPr algn="just"/>
            <a:r>
              <a:rPr lang="en-US" sz="1600" dirty="0" smtClean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(index=‘local name', columns=‘government form',  values=‘independence year')</a:t>
            </a:r>
            <a:endParaRPr lang="es-ES" sz="1600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Reto</a:t>
            </a:r>
            <a:r>
              <a:rPr lang="en-US" sz="3000" b="1" dirty="0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Final</a:t>
            </a:r>
            <a:endParaRPr kumimoji="0" lang="en-US" sz="3000" b="1" i="0" u="none" strike="noStrike" kern="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/>
            </a:r>
            <a:b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8" name="Google Shape;1603;p42"/>
          <p:cNvSpPr txBox="1"/>
          <p:nvPr/>
        </p:nvSpPr>
        <p:spPr>
          <a:xfrm>
            <a:off x="311709" y="1450985"/>
            <a:ext cx="8662473" cy="360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endParaRPr lang="es-E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8. </a:t>
            </a:r>
            <a:r>
              <a:rPr lang="en-US" sz="1600" b="1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</a:t>
            </a:r>
            <a:r>
              <a:rPr lang="en-U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</a:t>
            </a:r>
            <a:r>
              <a:rPr lang="en-US" sz="1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Visual Studio Code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respaldarlo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</a:t>
            </a:r>
            <a:r>
              <a:rPr lang="en-US" sz="1600" b="1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GitHub</a:t>
            </a:r>
            <a:r>
              <a:rPr lang="en-US" sz="1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9.</a:t>
            </a:r>
            <a:r>
              <a:rPr lang="en-U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Realizar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COMMIT </a:t>
            </a:r>
            <a:r>
              <a:rPr lang="en-U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por</a:t>
            </a:r>
            <a:r>
              <a:rPr lang="en-U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uno</a:t>
            </a:r>
            <a:r>
              <a:rPr lang="en-U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los </a:t>
            </a:r>
            <a:r>
              <a:rPr lang="en-U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puntos</a:t>
            </a:r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pertenecientes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esta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actividad</a:t>
            </a:r>
            <a:endParaRPr lang="en-U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10. </a:t>
            </a:r>
            <a:r>
              <a:rPr lang="en-US" sz="1600" b="1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Subir</a:t>
            </a:r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link del </a:t>
            </a:r>
            <a:r>
              <a:rPr lang="en-U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CANVAS </a:t>
            </a:r>
            <a:r>
              <a:rPr lang="en-US" sz="1600" dirty="0" err="1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</a:t>
            </a:r>
            <a:r>
              <a:rPr lang="en-US" sz="1600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Reto</a:t>
            </a:r>
            <a:r>
              <a:rPr lang="en-US" sz="16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Final</a:t>
            </a:r>
            <a:r>
              <a:rPr lang="en-US" sz="1600" b="1" dirty="0" smtClean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 smtClean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 smtClean="0"/>
              <a:t>Fin de la Sesión</a:t>
            </a:r>
            <a:endParaRPr lang="es-ES" dirty="0"/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 smtClean="0">
                <a:hlinkClick r:id="rId4"/>
              </a:rPr>
              <a:t>Alfredo.garcias@tec.mx</a:t>
            </a:r>
            <a:endParaRPr lang="es-ES" dirty="0" smtClean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smtClean="0"/>
              <a:t>https://itesm.zoom.us/j/9648719322</a:t>
            </a:r>
            <a:endParaRPr lang="es-ES" dirty="0" smtClean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r>
              <a:rPr kumimoji="0" lang="es-E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/>
            </a:r>
            <a:br>
              <a:rPr kumimoji="0" lang="es-E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333462" y="1921615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 smtClean="0"/>
              <a:t>     </a:t>
            </a:r>
          </a:p>
          <a:p>
            <a:pPr algn="l"/>
            <a:r>
              <a:rPr lang="es-ES" dirty="0" smtClean="0"/>
              <a:t>     </a:t>
            </a:r>
            <a:r>
              <a:rPr lang="es-ES" b="1" dirty="0" smtClean="0"/>
              <a:t>“Los datos se están convirtiendo en la nueva materia prima de los negocios.”   </a:t>
            </a:r>
          </a:p>
          <a:p>
            <a:pPr algn="l"/>
            <a:r>
              <a:rPr lang="es-ES" dirty="0" smtClean="0"/>
              <a:t>       </a:t>
            </a:r>
          </a:p>
          <a:p>
            <a:pPr algn="l"/>
            <a:r>
              <a:rPr lang="es-ES" dirty="0" smtClean="0"/>
              <a:t>                                               –Craig </a:t>
            </a:r>
            <a:r>
              <a:rPr lang="es-ES" dirty="0" err="1" smtClean="0"/>
              <a:t>Mundie</a:t>
            </a:r>
            <a:endParaRPr lang="es-ES" dirty="0" smtClean="0"/>
          </a:p>
          <a:p>
            <a:pPr algn="l"/>
            <a:r>
              <a:rPr lang="es-ES" dirty="0" smtClean="0"/>
              <a:t/>
            </a:r>
            <a:br>
              <a:rPr lang="es-ES" dirty="0" smtClean="0"/>
            </a:br>
            <a:endParaRPr dirty="0"/>
          </a:p>
        </p:txBody>
      </p:sp>
      <p:pic>
        <p:nvPicPr>
          <p:cNvPr id="26626" name="Picture 2" descr="Reconocer los diferentes tipos de datos, indispensable en la era del Big  Dat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3872" y="1396958"/>
            <a:ext cx="3805398" cy="2757599"/>
          </a:xfrm>
          <a:prstGeom prst="rect">
            <a:avLst/>
          </a:prstGeom>
          <a:noFill/>
        </p:spPr>
      </p:pic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/>
            </a:r>
            <a:b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Analítica de Datos Aplicada a Riesgos Laborales y Seguridad y Salud en el  Trabajo | Universidad de Bogotá Jorge Tadeo Lozan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699" name="Google Shape;699;p36"/>
          <p:cNvSpPr txBox="1">
            <a:spLocks noGrp="1"/>
          </p:cNvSpPr>
          <p:nvPr>
            <p:ph type="title"/>
          </p:nvPr>
        </p:nvSpPr>
        <p:spPr>
          <a:xfrm>
            <a:off x="1066941" y="509825"/>
            <a:ext cx="43248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ANALÍTICA </a:t>
            </a:r>
            <a:r>
              <a:rPr lang="en" dirty="0"/>
              <a:t>DE DATOS</a:t>
            </a:r>
            <a:endParaRPr dirty="0"/>
          </a:p>
        </p:txBody>
      </p:sp>
      <p:sp>
        <p:nvSpPr>
          <p:cNvPr id="700" name="Google Shape;700;p36"/>
          <p:cNvSpPr txBox="1">
            <a:spLocks noGrp="1"/>
          </p:cNvSpPr>
          <p:nvPr>
            <p:ph type="subTitle" idx="4294967295"/>
          </p:nvPr>
        </p:nvSpPr>
        <p:spPr>
          <a:xfrm>
            <a:off x="409516" y="3551274"/>
            <a:ext cx="2252610" cy="1210527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400" dirty="0"/>
              <a:t>Consideración de valores atípicos y valores faltantes, así como suavizado de datos para identificar posibles modelos.</a:t>
            </a:r>
          </a:p>
        </p:txBody>
      </p:sp>
      <p:sp>
        <p:nvSpPr>
          <p:cNvPr id="701" name="Google Shape;701;p36"/>
          <p:cNvSpPr txBox="1">
            <a:spLocks noGrp="1"/>
          </p:cNvSpPr>
          <p:nvPr>
            <p:ph type="subTitle" idx="4294967295"/>
          </p:nvPr>
        </p:nvSpPr>
        <p:spPr>
          <a:xfrm>
            <a:off x="3626068" y="3779475"/>
            <a:ext cx="1891861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400" dirty="0" smtClean="0"/>
              <a:t>Cálculo de estadísticas básicas para describir la ubicación, escala y forma generales de los datos.</a:t>
            </a:r>
            <a:endParaRPr lang="es-ES" sz="1400" dirty="0"/>
          </a:p>
        </p:txBody>
      </p:sp>
      <p:sp>
        <p:nvSpPr>
          <p:cNvPr id="702" name="Google Shape;702;p36"/>
          <p:cNvSpPr txBox="1">
            <a:spLocks noGrp="1"/>
          </p:cNvSpPr>
          <p:nvPr>
            <p:ph type="subTitle" idx="4294967295"/>
          </p:nvPr>
        </p:nvSpPr>
        <p:spPr>
          <a:xfrm>
            <a:off x="1387367" y="1125848"/>
            <a:ext cx="3142288" cy="987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400" dirty="0" smtClean="0"/>
              <a:t>Consideración de valores atípicos y valores faltantes, así como suavizado de datos para identificar posibles modelos.</a:t>
            </a:r>
            <a:endParaRPr lang="es-ES" sz="1400" dirty="0"/>
          </a:p>
        </p:txBody>
      </p:sp>
      <p:sp>
        <p:nvSpPr>
          <p:cNvPr id="703" name="Google Shape;703;p36"/>
          <p:cNvSpPr txBox="1">
            <a:spLocks noGrp="1"/>
          </p:cNvSpPr>
          <p:nvPr>
            <p:ph type="subTitle" idx="4294967295"/>
          </p:nvPr>
        </p:nvSpPr>
        <p:spPr>
          <a:xfrm>
            <a:off x="6897400" y="3779475"/>
            <a:ext cx="1532400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rgbClr val="F3F3F3"/>
                </a:solidFill>
              </a:rPr>
              <a:t>Busqueda de correlación de los datos.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704" name="Google Shape;704;p36"/>
          <p:cNvSpPr txBox="1">
            <a:spLocks noGrp="1"/>
          </p:cNvSpPr>
          <p:nvPr>
            <p:ph type="subTitle" idx="4294967295"/>
          </p:nvPr>
        </p:nvSpPr>
        <p:spPr>
          <a:xfrm>
            <a:off x="4858350" y="1421791"/>
            <a:ext cx="2574321" cy="987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400" dirty="0" smtClean="0"/>
              <a:t>Representación gráfica de datos para identificar patrones y tendencias.</a:t>
            </a:r>
            <a:endParaRPr lang="es-ES" sz="1400" dirty="0"/>
          </a:p>
        </p:txBody>
      </p:sp>
      <p:sp>
        <p:nvSpPr>
          <p:cNvPr id="705" name="Google Shape;705;p36"/>
          <p:cNvSpPr txBox="1">
            <a:spLocks noGrp="1"/>
          </p:cNvSpPr>
          <p:nvPr>
            <p:ph type="subTitle" idx="4294967295"/>
          </p:nvPr>
        </p:nvSpPr>
        <p:spPr>
          <a:xfrm>
            <a:off x="1954923" y="2013705"/>
            <a:ext cx="2096586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800" b="1" dirty="0" smtClean="0">
                <a:latin typeface="Rajdhani"/>
                <a:ea typeface="Rajdhani"/>
                <a:cs typeface="Rajdhani"/>
                <a:sym typeface="Rajdhani"/>
              </a:rPr>
              <a:t>PRE-PROCESAMIENTO</a:t>
            </a:r>
            <a:endParaRPr lang="es-ES"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6" name="Google Shape;706;p36"/>
          <p:cNvSpPr txBox="1">
            <a:spLocks noGrp="1"/>
          </p:cNvSpPr>
          <p:nvPr>
            <p:ph type="subTitle" idx="4294967295"/>
          </p:nvPr>
        </p:nvSpPr>
        <p:spPr>
          <a:xfrm>
            <a:off x="5288600" y="21258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800" b="1" dirty="0" smtClean="0">
                <a:latin typeface="Rajdhani"/>
                <a:ea typeface="Rajdhani"/>
                <a:cs typeface="Rajdhani"/>
                <a:sym typeface="Rajdhani"/>
              </a:rPr>
              <a:t>VISUALIZACIÓN</a:t>
            </a:r>
            <a:endParaRPr lang="es-ES"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7" name="Google Shape;707;p36"/>
          <p:cNvSpPr txBox="1">
            <a:spLocks noGrp="1"/>
          </p:cNvSpPr>
          <p:nvPr>
            <p:ph type="subTitle" idx="4294967295"/>
          </p:nvPr>
        </p:nvSpPr>
        <p:spPr>
          <a:xfrm>
            <a:off x="325821" y="3283565"/>
            <a:ext cx="2378346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smtClean="0">
                <a:latin typeface="Rajdhani"/>
                <a:ea typeface="Rajdhani"/>
                <a:cs typeface="Rajdhani"/>
                <a:sym typeface="Rajdhani"/>
              </a:rPr>
              <a:t>EXTRACCIÓN DE DATOS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8" name="Google Shape;708;p36"/>
          <p:cNvSpPr txBox="1">
            <a:spLocks noGrp="1"/>
          </p:cNvSpPr>
          <p:nvPr>
            <p:ph type="subTitle" idx="4294967295"/>
          </p:nvPr>
        </p:nvSpPr>
        <p:spPr>
          <a:xfrm>
            <a:off x="6834400" y="34010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CORRELACIÓN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9" name="Google Shape;709;p36"/>
          <p:cNvSpPr txBox="1">
            <a:spLocks noGrp="1"/>
          </p:cNvSpPr>
          <p:nvPr>
            <p:ph type="subTitle" idx="4294967295"/>
          </p:nvPr>
        </p:nvSpPr>
        <p:spPr>
          <a:xfrm>
            <a:off x="3394842" y="3348462"/>
            <a:ext cx="2280745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800" b="1" dirty="0" smtClean="0">
                <a:latin typeface="Rajdhani"/>
                <a:ea typeface="Rajdhani"/>
                <a:cs typeface="Rajdhani"/>
                <a:sym typeface="Rajdhani"/>
              </a:rPr>
              <a:t>Resumen o Extracción de Características</a:t>
            </a:r>
            <a:endParaRPr lang="es-ES"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10" name="Google Shape;710;p36"/>
          <p:cNvSpPr/>
          <p:nvPr/>
        </p:nvSpPr>
        <p:spPr>
          <a:xfrm>
            <a:off x="11942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1" name="Google Shape;711;p36"/>
          <p:cNvSpPr/>
          <p:nvPr/>
        </p:nvSpPr>
        <p:spPr>
          <a:xfrm>
            <a:off x="27399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2" name="Google Shape;712;p36"/>
          <p:cNvSpPr/>
          <p:nvPr/>
        </p:nvSpPr>
        <p:spPr>
          <a:xfrm>
            <a:off x="42856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3" name="Google Shape;713;p36"/>
          <p:cNvSpPr/>
          <p:nvPr/>
        </p:nvSpPr>
        <p:spPr>
          <a:xfrm>
            <a:off x="58313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4" name="Google Shape;714;p36"/>
          <p:cNvSpPr/>
          <p:nvPr/>
        </p:nvSpPr>
        <p:spPr>
          <a:xfrm>
            <a:off x="73770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15" name="Google Shape;715;p36"/>
          <p:cNvCxnSpPr>
            <a:stCxn id="710" idx="6"/>
            <a:endCxn id="711" idx="2"/>
          </p:cNvCxnSpPr>
          <p:nvPr/>
        </p:nvCxnSpPr>
        <p:spPr>
          <a:xfrm>
            <a:off x="17669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36"/>
          <p:cNvCxnSpPr>
            <a:stCxn id="711" idx="6"/>
            <a:endCxn id="712" idx="2"/>
          </p:cNvCxnSpPr>
          <p:nvPr/>
        </p:nvCxnSpPr>
        <p:spPr>
          <a:xfrm>
            <a:off x="33126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36"/>
          <p:cNvCxnSpPr>
            <a:stCxn id="712" idx="6"/>
            <a:endCxn id="713" idx="2"/>
          </p:cNvCxnSpPr>
          <p:nvPr/>
        </p:nvCxnSpPr>
        <p:spPr>
          <a:xfrm>
            <a:off x="48583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36"/>
          <p:cNvCxnSpPr>
            <a:stCxn id="713" idx="6"/>
            <a:endCxn id="714" idx="2"/>
          </p:cNvCxnSpPr>
          <p:nvPr/>
        </p:nvCxnSpPr>
        <p:spPr>
          <a:xfrm>
            <a:off x="64040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719;p36"/>
          <p:cNvGrpSpPr/>
          <p:nvPr/>
        </p:nvGrpSpPr>
        <p:grpSpPr>
          <a:xfrm>
            <a:off x="1332734" y="2826965"/>
            <a:ext cx="288452" cy="275353"/>
            <a:chOff x="4126815" y="2760704"/>
            <a:chExt cx="380393" cy="363118"/>
          </a:xfrm>
        </p:grpSpPr>
        <p:sp>
          <p:nvSpPr>
            <p:cNvPr id="720" name="Google Shape;720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" name="Google Shape;724;p36"/>
          <p:cNvGrpSpPr/>
          <p:nvPr/>
        </p:nvGrpSpPr>
        <p:grpSpPr>
          <a:xfrm>
            <a:off x="2885622" y="2824148"/>
            <a:ext cx="281276" cy="280987"/>
            <a:chOff x="2497275" y="2744159"/>
            <a:chExt cx="370930" cy="370549"/>
          </a:xfrm>
        </p:grpSpPr>
        <p:sp>
          <p:nvSpPr>
            <p:cNvPr id="725" name="Google Shape;725;p36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" name="Google Shape;732;p36"/>
          <p:cNvGrpSpPr/>
          <p:nvPr/>
        </p:nvGrpSpPr>
        <p:grpSpPr>
          <a:xfrm>
            <a:off x="4417196" y="2834313"/>
            <a:ext cx="309505" cy="260656"/>
            <a:chOff x="2171474" y="3369229"/>
            <a:chExt cx="408156" cy="343737"/>
          </a:xfrm>
        </p:grpSpPr>
        <p:sp>
          <p:nvSpPr>
            <p:cNvPr id="733" name="Google Shape;733;p36"/>
            <p:cNvSpPr/>
            <p:nvPr/>
          </p:nvSpPr>
          <p:spPr>
            <a:xfrm>
              <a:off x="2171474" y="3369229"/>
              <a:ext cx="408156" cy="343737"/>
            </a:xfrm>
            <a:custGeom>
              <a:avLst/>
              <a:gdLst/>
              <a:ahLst/>
              <a:cxnLst/>
              <a:rect l="l" t="t" r="r" b="b"/>
              <a:pathLst>
                <a:path w="12824" h="10800" extrusionOk="0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2292737" y="3477220"/>
              <a:ext cx="164898" cy="164866"/>
            </a:xfrm>
            <a:custGeom>
              <a:avLst/>
              <a:gdLst/>
              <a:ahLst/>
              <a:cxnLst/>
              <a:rect l="l" t="t" r="r" b="b"/>
              <a:pathLst>
                <a:path w="5181" h="5180" extrusionOk="0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2256358" y="3451503"/>
              <a:ext cx="188769" cy="177311"/>
            </a:xfrm>
            <a:custGeom>
              <a:avLst/>
              <a:gdLst/>
              <a:ahLst/>
              <a:cxnLst/>
              <a:rect l="l" t="t" r="r" b="b"/>
              <a:pathLst>
                <a:path w="5931" h="5571" extrusionOk="0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2305245" y="3491160"/>
              <a:ext cx="189151" cy="176706"/>
            </a:xfrm>
            <a:custGeom>
              <a:avLst/>
              <a:gdLst/>
              <a:ahLst/>
              <a:cxnLst/>
              <a:rect l="l" t="t" r="r" b="b"/>
              <a:pathLst>
                <a:path w="5943" h="5552" extrusionOk="0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" name="Google Shape;10847;p59"/>
          <p:cNvGrpSpPr/>
          <p:nvPr/>
        </p:nvGrpSpPr>
        <p:grpSpPr>
          <a:xfrm>
            <a:off x="7474663" y="2771373"/>
            <a:ext cx="377474" cy="335748"/>
            <a:chOff x="854261" y="2908813"/>
            <a:chExt cx="377474" cy="335748"/>
          </a:xfrm>
        </p:grpSpPr>
        <p:sp>
          <p:nvSpPr>
            <p:cNvPr id="49" name="Google Shape;10848;p59"/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0849;p59"/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0850;p59"/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10851;p59"/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0852;p59"/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0333;p58"/>
          <p:cNvGrpSpPr/>
          <p:nvPr/>
        </p:nvGrpSpPr>
        <p:grpSpPr>
          <a:xfrm>
            <a:off x="5938210" y="2774479"/>
            <a:ext cx="379489" cy="366046"/>
            <a:chOff x="1284212" y="1963766"/>
            <a:chExt cx="379489" cy="366046"/>
          </a:xfrm>
        </p:grpSpPr>
        <p:sp>
          <p:nvSpPr>
            <p:cNvPr id="55" name="Google Shape;10334;p58"/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/>
                </a:solidFill>
              </a:endParaRPr>
            </a:p>
          </p:txBody>
        </p:sp>
        <p:sp>
          <p:nvSpPr>
            <p:cNvPr id="56" name="Google Shape;10335;p58"/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4"/>
                </a:solidFill>
              </a:endParaRPr>
            </a:p>
          </p:txBody>
        </p:sp>
      </p:grpSp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54" name="Google Shape;258;p31"/>
          <p:cNvCxnSpPr/>
          <p:nvPr/>
        </p:nvCxnSpPr>
        <p:spPr>
          <a:xfrm>
            <a:off x="1029794" y="473489"/>
            <a:ext cx="0" cy="726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57" name="Google Shape;260;p31"/>
          <p:cNvGrpSpPr/>
          <p:nvPr/>
        </p:nvGrpSpPr>
        <p:grpSpPr>
          <a:xfrm>
            <a:off x="501355" y="604619"/>
            <a:ext cx="379958" cy="379958"/>
            <a:chOff x="1190625" y="238125"/>
            <a:chExt cx="5219200" cy="5219200"/>
          </a:xfrm>
        </p:grpSpPr>
        <p:sp>
          <p:nvSpPr>
            <p:cNvPr id="58" name="Google Shape;261;p31"/>
            <p:cNvSpPr/>
            <p:nvPr/>
          </p:nvSpPr>
          <p:spPr>
            <a:xfrm>
              <a:off x="2188775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262;p31"/>
            <p:cNvSpPr/>
            <p:nvPr/>
          </p:nvSpPr>
          <p:spPr>
            <a:xfrm>
              <a:off x="5258300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263;p31"/>
            <p:cNvSpPr/>
            <p:nvPr/>
          </p:nvSpPr>
          <p:spPr>
            <a:xfrm>
              <a:off x="2188775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264;p31"/>
            <p:cNvSpPr/>
            <p:nvPr/>
          </p:nvSpPr>
          <p:spPr>
            <a:xfrm>
              <a:off x="5258300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265;p31"/>
            <p:cNvSpPr/>
            <p:nvPr/>
          </p:nvSpPr>
          <p:spPr>
            <a:xfrm>
              <a:off x="2188775" y="1236275"/>
              <a:ext cx="3222875" cy="3222875"/>
            </a:xfrm>
            <a:custGeom>
              <a:avLst/>
              <a:gdLst/>
              <a:ahLst/>
              <a:cxnLst/>
              <a:rect l="l" t="t" r="r" b="b"/>
              <a:pathLst>
                <a:path w="128915" h="128915" extrusionOk="0">
                  <a:moveTo>
                    <a:pt x="110517" y="6133"/>
                  </a:moveTo>
                  <a:lnTo>
                    <a:pt x="110517" y="18398"/>
                  </a:lnTo>
                  <a:lnTo>
                    <a:pt x="122782" y="18398"/>
                  </a:lnTo>
                  <a:lnTo>
                    <a:pt x="122782" y="110517"/>
                  </a:lnTo>
                  <a:lnTo>
                    <a:pt x="110517" y="110517"/>
                  </a:lnTo>
                  <a:lnTo>
                    <a:pt x="110517" y="122782"/>
                  </a:lnTo>
                  <a:lnTo>
                    <a:pt x="18398" y="122782"/>
                  </a:lnTo>
                  <a:lnTo>
                    <a:pt x="18398" y="110517"/>
                  </a:lnTo>
                  <a:lnTo>
                    <a:pt x="6133" y="110517"/>
                  </a:lnTo>
                  <a:lnTo>
                    <a:pt x="6133" y="18398"/>
                  </a:lnTo>
                  <a:lnTo>
                    <a:pt x="18398" y="18398"/>
                  </a:lnTo>
                  <a:lnTo>
                    <a:pt x="18398" y="6133"/>
                  </a:lnTo>
                  <a:close/>
                  <a:moveTo>
                    <a:pt x="12266" y="1"/>
                  </a:moveTo>
                  <a:lnTo>
                    <a:pt x="12266" y="12266"/>
                  </a:lnTo>
                  <a:lnTo>
                    <a:pt x="1" y="12266"/>
                  </a:lnTo>
                  <a:lnTo>
                    <a:pt x="1" y="116649"/>
                  </a:lnTo>
                  <a:lnTo>
                    <a:pt x="12266" y="116649"/>
                  </a:lnTo>
                  <a:lnTo>
                    <a:pt x="12266" y="128914"/>
                  </a:lnTo>
                  <a:lnTo>
                    <a:pt x="116649" y="128914"/>
                  </a:lnTo>
                  <a:lnTo>
                    <a:pt x="116649" y="116649"/>
                  </a:lnTo>
                  <a:lnTo>
                    <a:pt x="128914" y="116649"/>
                  </a:lnTo>
                  <a:lnTo>
                    <a:pt x="128914" y="12266"/>
                  </a:lnTo>
                  <a:lnTo>
                    <a:pt x="116649" y="12266"/>
                  </a:lnTo>
                  <a:lnTo>
                    <a:pt x="1166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266;p31"/>
            <p:cNvSpPr/>
            <p:nvPr/>
          </p:nvSpPr>
          <p:spPr>
            <a:xfrm>
              <a:off x="2495400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267;p31"/>
            <p:cNvSpPr/>
            <p:nvPr/>
          </p:nvSpPr>
          <p:spPr>
            <a:xfrm>
              <a:off x="280202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268;p31"/>
            <p:cNvSpPr/>
            <p:nvPr/>
          </p:nvSpPr>
          <p:spPr>
            <a:xfrm>
              <a:off x="31094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269;p31"/>
            <p:cNvSpPr/>
            <p:nvPr/>
          </p:nvSpPr>
          <p:spPr>
            <a:xfrm>
              <a:off x="341610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270;p31"/>
            <p:cNvSpPr/>
            <p:nvPr/>
          </p:nvSpPr>
          <p:spPr>
            <a:xfrm>
              <a:off x="3723550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271;p31"/>
            <p:cNvSpPr/>
            <p:nvPr/>
          </p:nvSpPr>
          <p:spPr>
            <a:xfrm>
              <a:off x="403017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72;p31"/>
            <p:cNvSpPr/>
            <p:nvPr/>
          </p:nvSpPr>
          <p:spPr>
            <a:xfrm>
              <a:off x="4337625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273;p31"/>
            <p:cNvSpPr/>
            <p:nvPr/>
          </p:nvSpPr>
          <p:spPr>
            <a:xfrm>
              <a:off x="464425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274;p31"/>
            <p:cNvSpPr/>
            <p:nvPr/>
          </p:nvSpPr>
          <p:spPr>
            <a:xfrm>
              <a:off x="280202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275;p31"/>
            <p:cNvSpPr/>
            <p:nvPr/>
          </p:nvSpPr>
          <p:spPr>
            <a:xfrm>
              <a:off x="3109475" y="15429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76;p31"/>
            <p:cNvSpPr/>
            <p:nvPr/>
          </p:nvSpPr>
          <p:spPr>
            <a:xfrm>
              <a:off x="341610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277;p31"/>
            <p:cNvSpPr/>
            <p:nvPr/>
          </p:nvSpPr>
          <p:spPr>
            <a:xfrm>
              <a:off x="3723550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278;p31"/>
            <p:cNvSpPr/>
            <p:nvPr/>
          </p:nvSpPr>
          <p:spPr>
            <a:xfrm>
              <a:off x="403017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279;p31"/>
            <p:cNvSpPr/>
            <p:nvPr/>
          </p:nvSpPr>
          <p:spPr>
            <a:xfrm>
              <a:off x="4337625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280;p31"/>
            <p:cNvSpPr/>
            <p:nvPr/>
          </p:nvSpPr>
          <p:spPr>
            <a:xfrm>
              <a:off x="464425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281;p31"/>
            <p:cNvSpPr/>
            <p:nvPr/>
          </p:nvSpPr>
          <p:spPr>
            <a:xfrm>
              <a:off x="49516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82;p31"/>
            <p:cNvSpPr/>
            <p:nvPr/>
          </p:nvSpPr>
          <p:spPr>
            <a:xfrm>
              <a:off x="2495400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283;p31"/>
            <p:cNvSpPr/>
            <p:nvPr/>
          </p:nvSpPr>
          <p:spPr>
            <a:xfrm>
              <a:off x="2802025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284;p31"/>
            <p:cNvSpPr/>
            <p:nvPr/>
          </p:nvSpPr>
          <p:spPr>
            <a:xfrm>
              <a:off x="4644250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285;p31"/>
            <p:cNvSpPr/>
            <p:nvPr/>
          </p:nvSpPr>
          <p:spPr>
            <a:xfrm>
              <a:off x="4644250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286;p31"/>
            <p:cNvSpPr/>
            <p:nvPr/>
          </p:nvSpPr>
          <p:spPr>
            <a:xfrm>
              <a:off x="4644250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287;p31"/>
            <p:cNvSpPr/>
            <p:nvPr/>
          </p:nvSpPr>
          <p:spPr>
            <a:xfrm>
              <a:off x="4644250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288;p31"/>
            <p:cNvSpPr/>
            <p:nvPr/>
          </p:nvSpPr>
          <p:spPr>
            <a:xfrm>
              <a:off x="4951675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289;p31"/>
            <p:cNvSpPr/>
            <p:nvPr/>
          </p:nvSpPr>
          <p:spPr>
            <a:xfrm>
              <a:off x="4951675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290;p31"/>
            <p:cNvSpPr/>
            <p:nvPr/>
          </p:nvSpPr>
          <p:spPr>
            <a:xfrm>
              <a:off x="4951675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291;p31"/>
            <p:cNvSpPr/>
            <p:nvPr/>
          </p:nvSpPr>
          <p:spPr>
            <a:xfrm>
              <a:off x="4951675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292;p31"/>
            <p:cNvSpPr/>
            <p:nvPr/>
          </p:nvSpPr>
          <p:spPr>
            <a:xfrm>
              <a:off x="4644250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293;p31"/>
            <p:cNvSpPr/>
            <p:nvPr/>
          </p:nvSpPr>
          <p:spPr>
            <a:xfrm>
              <a:off x="4951675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294;p31"/>
            <p:cNvSpPr/>
            <p:nvPr/>
          </p:nvSpPr>
          <p:spPr>
            <a:xfrm>
              <a:off x="2495400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295;p31"/>
            <p:cNvSpPr/>
            <p:nvPr/>
          </p:nvSpPr>
          <p:spPr>
            <a:xfrm>
              <a:off x="280202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296;p31"/>
            <p:cNvSpPr/>
            <p:nvPr/>
          </p:nvSpPr>
          <p:spPr>
            <a:xfrm>
              <a:off x="31094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297;p31"/>
            <p:cNvSpPr/>
            <p:nvPr/>
          </p:nvSpPr>
          <p:spPr>
            <a:xfrm>
              <a:off x="341610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298;p31"/>
            <p:cNvSpPr/>
            <p:nvPr/>
          </p:nvSpPr>
          <p:spPr>
            <a:xfrm>
              <a:off x="3723550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299;p31"/>
            <p:cNvSpPr/>
            <p:nvPr/>
          </p:nvSpPr>
          <p:spPr>
            <a:xfrm>
              <a:off x="403017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300;p31"/>
            <p:cNvSpPr/>
            <p:nvPr/>
          </p:nvSpPr>
          <p:spPr>
            <a:xfrm>
              <a:off x="2495400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301;p31"/>
            <p:cNvSpPr/>
            <p:nvPr/>
          </p:nvSpPr>
          <p:spPr>
            <a:xfrm>
              <a:off x="2802025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302;p31"/>
            <p:cNvSpPr/>
            <p:nvPr/>
          </p:nvSpPr>
          <p:spPr>
            <a:xfrm>
              <a:off x="4337625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303;p31"/>
            <p:cNvSpPr/>
            <p:nvPr/>
          </p:nvSpPr>
          <p:spPr>
            <a:xfrm>
              <a:off x="464425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5" y="6165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304;p31"/>
            <p:cNvSpPr/>
            <p:nvPr/>
          </p:nvSpPr>
          <p:spPr>
            <a:xfrm>
              <a:off x="280202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305;p31"/>
            <p:cNvSpPr/>
            <p:nvPr/>
          </p:nvSpPr>
          <p:spPr>
            <a:xfrm>
              <a:off x="3109475" y="39991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306;p31"/>
            <p:cNvSpPr/>
            <p:nvPr/>
          </p:nvSpPr>
          <p:spPr>
            <a:xfrm>
              <a:off x="2802025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307;p31"/>
            <p:cNvSpPr/>
            <p:nvPr/>
          </p:nvSpPr>
          <p:spPr>
            <a:xfrm>
              <a:off x="2802025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308;p31"/>
            <p:cNvSpPr/>
            <p:nvPr/>
          </p:nvSpPr>
          <p:spPr>
            <a:xfrm>
              <a:off x="2802025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309;p31"/>
            <p:cNvSpPr/>
            <p:nvPr/>
          </p:nvSpPr>
          <p:spPr>
            <a:xfrm>
              <a:off x="2495400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310;p31"/>
            <p:cNvSpPr/>
            <p:nvPr/>
          </p:nvSpPr>
          <p:spPr>
            <a:xfrm>
              <a:off x="2495400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311;p31"/>
            <p:cNvSpPr/>
            <p:nvPr/>
          </p:nvSpPr>
          <p:spPr>
            <a:xfrm>
              <a:off x="2495400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312;p31"/>
            <p:cNvSpPr/>
            <p:nvPr/>
          </p:nvSpPr>
          <p:spPr>
            <a:xfrm>
              <a:off x="341610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313;p31"/>
            <p:cNvSpPr/>
            <p:nvPr/>
          </p:nvSpPr>
          <p:spPr>
            <a:xfrm>
              <a:off x="3723550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314;p31"/>
            <p:cNvSpPr/>
            <p:nvPr/>
          </p:nvSpPr>
          <p:spPr>
            <a:xfrm>
              <a:off x="403017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315;p31"/>
            <p:cNvSpPr/>
            <p:nvPr/>
          </p:nvSpPr>
          <p:spPr>
            <a:xfrm>
              <a:off x="4337625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316;p31"/>
            <p:cNvSpPr/>
            <p:nvPr/>
          </p:nvSpPr>
          <p:spPr>
            <a:xfrm>
              <a:off x="464425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317;p31"/>
            <p:cNvSpPr/>
            <p:nvPr/>
          </p:nvSpPr>
          <p:spPr>
            <a:xfrm>
              <a:off x="49516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318;p31"/>
            <p:cNvSpPr/>
            <p:nvPr/>
          </p:nvSpPr>
          <p:spPr>
            <a:xfrm>
              <a:off x="1728025" y="775525"/>
              <a:ext cx="4144375" cy="4144375"/>
            </a:xfrm>
            <a:custGeom>
              <a:avLst/>
              <a:gdLst/>
              <a:ahLst/>
              <a:cxnLst/>
              <a:rect l="l" t="t" r="r" b="b"/>
              <a:pathLst>
                <a:path w="165775" h="165775" extrusionOk="0">
                  <a:moveTo>
                    <a:pt x="154097" y="12298"/>
                  </a:moveTo>
                  <a:lnTo>
                    <a:pt x="154097" y="154292"/>
                  </a:lnTo>
                  <a:lnTo>
                    <a:pt x="12102" y="154292"/>
                  </a:lnTo>
                  <a:lnTo>
                    <a:pt x="12102" y="12298"/>
                  </a:lnTo>
                  <a:close/>
                  <a:moveTo>
                    <a:pt x="14810" y="0"/>
                  </a:moveTo>
                  <a:lnTo>
                    <a:pt x="14810" y="6166"/>
                  </a:lnTo>
                  <a:lnTo>
                    <a:pt x="5970" y="6166"/>
                  </a:lnTo>
                  <a:lnTo>
                    <a:pt x="5970" y="19181"/>
                  </a:lnTo>
                  <a:lnTo>
                    <a:pt x="0" y="19181"/>
                  </a:lnTo>
                  <a:lnTo>
                    <a:pt x="0" y="25314"/>
                  </a:lnTo>
                  <a:lnTo>
                    <a:pt x="5970" y="25314"/>
                  </a:lnTo>
                  <a:lnTo>
                    <a:pt x="5970" y="37579"/>
                  </a:lnTo>
                  <a:lnTo>
                    <a:pt x="0" y="37579"/>
                  </a:lnTo>
                  <a:lnTo>
                    <a:pt x="0" y="43711"/>
                  </a:lnTo>
                  <a:lnTo>
                    <a:pt x="5970" y="43711"/>
                  </a:lnTo>
                  <a:lnTo>
                    <a:pt x="5970" y="55944"/>
                  </a:lnTo>
                  <a:lnTo>
                    <a:pt x="0" y="55944"/>
                  </a:lnTo>
                  <a:lnTo>
                    <a:pt x="0" y="62109"/>
                  </a:lnTo>
                  <a:lnTo>
                    <a:pt x="5970" y="62109"/>
                  </a:lnTo>
                  <a:lnTo>
                    <a:pt x="5970" y="74341"/>
                  </a:lnTo>
                  <a:lnTo>
                    <a:pt x="0" y="74341"/>
                  </a:lnTo>
                  <a:lnTo>
                    <a:pt x="0" y="80474"/>
                  </a:lnTo>
                  <a:lnTo>
                    <a:pt x="5970" y="80474"/>
                  </a:lnTo>
                  <a:lnTo>
                    <a:pt x="5970" y="92739"/>
                  </a:lnTo>
                  <a:lnTo>
                    <a:pt x="0" y="92739"/>
                  </a:lnTo>
                  <a:lnTo>
                    <a:pt x="0" y="98871"/>
                  </a:lnTo>
                  <a:lnTo>
                    <a:pt x="5970" y="98871"/>
                  </a:lnTo>
                  <a:lnTo>
                    <a:pt x="5970" y="111136"/>
                  </a:lnTo>
                  <a:lnTo>
                    <a:pt x="0" y="111136"/>
                  </a:lnTo>
                  <a:lnTo>
                    <a:pt x="0" y="117269"/>
                  </a:lnTo>
                  <a:lnTo>
                    <a:pt x="5970" y="117269"/>
                  </a:lnTo>
                  <a:lnTo>
                    <a:pt x="5970" y="129501"/>
                  </a:lnTo>
                  <a:lnTo>
                    <a:pt x="0" y="129501"/>
                  </a:lnTo>
                  <a:lnTo>
                    <a:pt x="0" y="135634"/>
                  </a:lnTo>
                  <a:lnTo>
                    <a:pt x="5970" y="135634"/>
                  </a:lnTo>
                  <a:lnTo>
                    <a:pt x="5970" y="147899"/>
                  </a:lnTo>
                  <a:lnTo>
                    <a:pt x="0" y="147899"/>
                  </a:lnTo>
                  <a:lnTo>
                    <a:pt x="0" y="154031"/>
                  </a:lnTo>
                  <a:lnTo>
                    <a:pt x="5970" y="154031"/>
                  </a:lnTo>
                  <a:lnTo>
                    <a:pt x="5970" y="160425"/>
                  </a:lnTo>
                  <a:lnTo>
                    <a:pt x="15332" y="160425"/>
                  </a:lnTo>
                  <a:lnTo>
                    <a:pt x="15332" y="165775"/>
                  </a:lnTo>
                  <a:lnTo>
                    <a:pt x="21497" y="165775"/>
                  </a:lnTo>
                  <a:lnTo>
                    <a:pt x="21497" y="160425"/>
                  </a:lnTo>
                  <a:lnTo>
                    <a:pt x="33729" y="160425"/>
                  </a:lnTo>
                  <a:lnTo>
                    <a:pt x="33729" y="165775"/>
                  </a:lnTo>
                  <a:lnTo>
                    <a:pt x="39862" y="165775"/>
                  </a:lnTo>
                  <a:lnTo>
                    <a:pt x="39862" y="160425"/>
                  </a:lnTo>
                  <a:lnTo>
                    <a:pt x="52127" y="160425"/>
                  </a:lnTo>
                  <a:lnTo>
                    <a:pt x="52127" y="165775"/>
                  </a:lnTo>
                  <a:lnTo>
                    <a:pt x="58260" y="165775"/>
                  </a:lnTo>
                  <a:lnTo>
                    <a:pt x="58260" y="160425"/>
                  </a:lnTo>
                  <a:lnTo>
                    <a:pt x="70492" y="160425"/>
                  </a:lnTo>
                  <a:lnTo>
                    <a:pt x="70492" y="165775"/>
                  </a:lnTo>
                  <a:lnTo>
                    <a:pt x="76657" y="165775"/>
                  </a:lnTo>
                  <a:lnTo>
                    <a:pt x="76657" y="160425"/>
                  </a:lnTo>
                  <a:lnTo>
                    <a:pt x="88890" y="160425"/>
                  </a:lnTo>
                  <a:lnTo>
                    <a:pt x="88890" y="165775"/>
                  </a:lnTo>
                  <a:lnTo>
                    <a:pt x="95022" y="165775"/>
                  </a:lnTo>
                  <a:lnTo>
                    <a:pt x="95022" y="160425"/>
                  </a:lnTo>
                  <a:lnTo>
                    <a:pt x="107287" y="160425"/>
                  </a:lnTo>
                  <a:lnTo>
                    <a:pt x="107287" y="165775"/>
                  </a:lnTo>
                  <a:lnTo>
                    <a:pt x="113420" y="165775"/>
                  </a:lnTo>
                  <a:lnTo>
                    <a:pt x="113420" y="160425"/>
                  </a:lnTo>
                  <a:lnTo>
                    <a:pt x="125685" y="160425"/>
                  </a:lnTo>
                  <a:lnTo>
                    <a:pt x="125685" y="165775"/>
                  </a:lnTo>
                  <a:lnTo>
                    <a:pt x="131817" y="165775"/>
                  </a:lnTo>
                  <a:lnTo>
                    <a:pt x="131817" y="160425"/>
                  </a:lnTo>
                  <a:lnTo>
                    <a:pt x="144050" y="160425"/>
                  </a:lnTo>
                  <a:lnTo>
                    <a:pt x="144050" y="165775"/>
                  </a:lnTo>
                  <a:lnTo>
                    <a:pt x="150182" y="165775"/>
                  </a:lnTo>
                  <a:lnTo>
                    <a:pt x="150182" y="160425"/>
                  </a:lnTo>
                  <a:lnTo>
                    <a:pt x="160229" y="160425"/>
                  </a:lnTo>
                  <a:lnTo>
                    <a:pt x="160229" y="150215"/>
                  </a:lnTo>
                  <a:lnTo>
                    <a:pt x="165775" y="150215"/>
                  </a:lnTo>
                  <a:lnTo>
                    <a:pt x="165775" y="144050"/>
                  </a:lnTo>
                  <a:lnTo>
                    <a:pt x="160229" y="144050"/>
                  </a:lnTo>
                  <a:lnTo>
                    <a:pt x="160229" y="131817"/>
                  </a:lnTo>
                  <a:lnTo>
                    <a:pt x="165775" y="131817"/>
                  </a:lnTo>
                  <a:lnTo>
                    <a:pt x="165775" y="125685"/>
                  </a:lnTo>
                  <a:lnTo>
                    <a:pt x="160229" y="125685"/>
                  </a:lnTo>
                  <a:lnTo>
                    <a:pt x="160229" y="113420"/>
                  </a:lnTo>
                  <a:lnTo>
                    <a:pt x="165775" y="113420"/>
                  </a:lnTo>
                  <a:lnTo>
                    <a:pt x="165775" y="107287"/>
                  </a:lnTo>
                  <a:lnTo>
                    <a:pt x="160229" y="107287"/>
                  </a:lnTo>
                  <a:lnTo>
                    <a:pt x="160229" y="95022"/>
                  </a:lnTo>
                  <a:lnTo>
                    <a:pt x="165775" y="95022"/>
                  </a:lnTo>
                  <a:lnTo>
                    <a:pt x="165775" y="88890"/>
                  </a:lnTo>
                  <a:lnTo>
                    <a:pt x="160229" y="88890"/>
                  </a:lnTo>
                  <a:lnTo>
                    <a:pt x="160229" y="76657"/>
                  </a:lnTo>
                  <a:lnTo>
                    <a:pt x="165775" y="76657"/>
                  </a:lnTo>
                  <a:lnTo>
                    <a:pt x="165775" y="70525"/>
                  </a:lnTo>
                  <a:lnTo>
                    <a:pt x="160229" y="70525"/>
                  </a:lnTo>
                  <a:lnTo>
                    <a:pt x="160229" y="58260"/>
                  </a:lnTo>
                  <a:lnTo>
                    <a:pt x="165775" y="58260"/>
                  </a:lnTo>
                  <a:lnTo>
                    <a:pt x="165775" y="52127"/>
                  </a:lnTo>
                  <a:lnTo>
                    <a:pt x="160229" y="52127"/>
                  </a:lnTo>
                  <a:lnTo>
                    <a:pt x="160229" y="39862"/>
                  </a:lnTo>
                  <a:lnTo>
                    <a:pt x="165775" y="39862"/>
                  </a:lnTo>
                  <a:lnTo>
                    <a:pt x="165775" y="33729"/>
                  </a:lnTo>
                  <a:lnTo>
                    <a:pt x="160229" y="33729"/>
                  </a:lnTo>
                  <a:lnTo>
                    <a:pt x="160229" y="21497"/>
                  </a:lnTo>
                  <a:lnTo>
                    <a:pt x="165775" y="21497"/>
                  </a:lnTo>
                  <a:lnTo>
                    <a:pt x="165775" y="15332"/>
                  </a:lnTo>
                  <a:lnTo>
                    <a:pt x="160229" y="15332"/>
                  </a:lnTo>
                  <a:lnTo>
                    <a:pt x="160229" y="6166"/>
                  </a:lnTo>
                  <a:lnTo>
                    <a:pt x="149660" y="6166"/>
                  </a:lnTo>
                  <a:lnTo>
                    <a:pt x="149660" y="0"/>
                  </a:lnTo>
                  <a:lnTo>
                    <a:pt x="143528" y="0"/>
                  </a:lnTo>
                  <a:lnTo>
                    <a:pt x="143528" y="6166"/>
                  </a:lnTo>
                  <a:lnTo>
                    <a:pt x="131263" y="6166"/>
                  </a:lnTo>
                  <a:lnTo>
                    <a:pt x="131263" y="0"/>
                  </a:lnTo>
                  <a:lnTo>
                    <a:pt x="125130" y="0"/>
                  </a:lnTo>
                  <a:lnTo>
                    <a:pt x="125130" y="6166"/>
                  </a:lnTo>
                  <a:lnTo>
                    <a:pt x="112898" y="6166"/>
                  </a:lnTo>
                  <a:lnTo>
                    <a:pt x="112898" y="0"/>
                  </a:lnTo>
                  <a:lnTo>
                    <a:pt x="106733" y="0"/>
                  </a:lnTo>
                  <a:lnTo>
                    <a:pt x="106733" y="6166"/>
                  </a:lnTo>
                  <a:lnTo>
                    <a:pt x="94500" y="6166"/>
                  </a:lnTo>
                  <a:lnTo>
                    <a:pt x="94500" y="0"/>
                  </a:lnTo>
                  <a:lnTo>
                    <a:pt x="88368" y="0"/>
                  </a:lnTo>
                  <a:lnTo>
                    <a:pt x="88368" y="6166"/>
                  </a:lnTo>
                  <a:lnTo>
                    <a:pt x="76103" y="6166"/>
                  </a:lnTo>
                  <a:lnTo>
                    <a:pt x="76103" y="0"/>
                  </a:lnTo>
                  <a:lnTo>
                    <a:pt x="69970" y="0"/>
                  </a:lnTo>
                  <a:lnTo>
                    <a:pt x="69970" y="6166"/>
                  </a:lnTo>
                  <a:lnTo>
                    <a:pt x="57738" y="6166"/>
                  </a:lnTo>
                  <a:lnTo>
                    <a:pt x="57738" y="0"/>
                  </a:lnTo>
                  <a:lnTo>
                    <a:pt x="51572" y="0"/>
                  </a:lnTo>
                  <a:lnTo>
                    <a:pt x="51572" y="6166"/>
                  </a:lnTo>
                  <a:lnTo>
                    <a:pt x="39340" y="6166"/>
                  </a:lnTo>
                  <a:lnTo>
                    <a:pt x="39340" y="0"/>
                  </a:lnTo>
                  <a:lnTo>
                    <a:pt x="33208" y="0"/>
                  </a:lnTo>
                  <a:lnTo>
                    <a:pt x="33208" y="6166"/>
                  </a:lnTo>
                  <a:lnTo>
                    <a:pt x="20942" y="6166"/>
                  </a:lnTo>
                  <a:lnTo>
                    <a:pt x="2094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319;p31"/>
            <p:cNvSpPr/>
            <p:nvPr/>
          </p:nvSpPr>
          <p:spPr>
            <a:xfrm>
              <a:off x="3416100" y="2463600"/>
              <a:ext cx="460775" cy="768225"/>
            </a:xfrm>
            <a:custGeom>
              <a:avLst/>
              <a:gdLst/>
              <a:ahLst/>
              <a:cxnLst/>
              <a:rect l="l" t="t" r="r" b="b"/>
              <a:pathLst>
                <a:path w="18431" h="30729" extrusionOk="0">
                  <a:moveTo>
                    <a:pt x="12298" y="6166"/>
                  </a:moveTo>
                  <a:lnTo>
                    <a:pt x="12298" y="15789"/>
                  </a:lnTo>
                  <a:lnTo>
                    <a:pt x="6166" y="15789"/>
                  </a:lnTo>
                  <a:lnTo>
                    <a:pt x="6166" y="6166"/>
                  </a:lnTo>
                  <a:close/>
                  <a:moveTo>
                    <a:pt x="1" y="1"/>
                  </a:moveTo>
                  <a:lnTo>
                    <a:pt x="1" y="30729"/>
                  </a:lnTo>
                  <a:lnTo>
                    <a:pt x="6166" y="30729"/>
                  </a:lnTo>
                  <a:lnTo>
                    <a:pt x="6166" y="21921"/>
                  </a:lnTo>
                  <a:lnTo>
                    <a:pt x="12298" y="21921"/>
                  </a:lnTo>
                  <a:lnTo>
                    <a:pt x="12298" y="30729"/>
                  </a:lnTo>
                  <a:lnTo>
                    <a:pt x="18431" y="30729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320;p31"/>
            <p:cNvSpPr/>
            <p:nvPr/>
          </p:nvSpPr>
          <p:spPr>
            <a:xfrm>
              <a:off x="4030175" y="2463600"/>
              <a:ext cx="159050" cy="777200"/>
            </a:xfrm>
            <a:custGeom>
              <a:avLst/>
              <a:gdLst/>
              <a:ahLst/>
              <a:cxnLst/>
              <a:rect l="l" t="t" r="r" b="b"/>
              <a:pathLst>
                <a:path w="6362" h="31088" extrusionOk="0">
                  <a:moveTo>
                    <a:pt x="6166" y="1"/>
                  </a:moveTo>
                  <a:lnTo>
                    <a:pt x="0" y="33"/>
                  </a:lnTo>
                  <a:lnTo>
                    <a:pt x="229" y="31087"/>
                  </a:lnTo>
                  <a:lnTo>
                    <a:pt x="6361" y="31055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321;p31"/>
            <p:cNvSpPr/>
            <p:nvPr/>
          </p:nvSpPr>
          <p:spPr>
            <a:xfrm>
              <a:off x="209825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322;p31"/>
            <p:cNvSpPr/>
            <p:nvPr/>
          </p:nvSpPr>
          <p:spPr>
            <a:xfrm>
              <a:off x="2558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323;p31"/>
            <p:cNvSpPr/>
            <p:nvPr/>
          </p:nvSpPr>
          <p:spPr>
            <a:xfrm>
              <a:off x="3017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324;p31"/>
            <p:cNvSpPr/>
            <p:nvPr/>
          </p:nvSpPr>
          <p:spPr>
            <a:xfrm>
              <a:off x="3477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325;p31"/>
            <p:cNvSpPr/>
            <p:nvPr/>
          </p:nvSpPr>
          <p:spPr>
            <a:xfrm>
              <a:off x="3937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326;p31"/>
            <p:cNvSpPr/>
            <p:nvPr/>
          </p:nvSpPr>
          <p:spPr>
            <a:xfrm>
              <a:off x="4396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327;p31"/>
            <p:cNvSpPr/>
            <p:nvPr/>
          </p:nvSpPr>
          <p:spPr>
            <a:xfrm>
              <a:off x="4856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328;p31"/>
            <p:cNvSpPr/>
            <p:nvPr/>
          </p:nvSpPr>
          <p:spPr>
            <a:xfrm>
              <a:off x="5316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329;p31"/>
            <p:cNvSpPr/>
            <p:nvPr/>
          </p:nvSpPr>
          <p:spPr>
            <a:xfrm>
              <a:off x="1190625" y="4472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330;p31"/>
            <p:cNvSpPr/>
            <p:nvPr/>
          </p:nvSpPr>
          <p:spPr>
            <a:xfrm>
              <a:off x="1190625" y="4013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331;p31"/>
            <p:cNvSpPr/>
            <p:nvPr/>
          </p:nvSpPr>
          <p:spPr>
            <a:xfrm>
              <a:off x="1190625" y="3553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332;p31"/>
            <p:cNvSpPr/>
            <p:nvPr/>
          </p:nvSpPr>
          <p:spPr>
            <a:xfrm>
              <a:off x="1190625" y="3093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333;p31"/>
            <p:cNvSpPr/>
            <p:nvPr/>
          </p:nvSpPr>
          <p:spPr>
            <a:xfrm>
              <a:off x="1190625" y="2634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334;p31"/>
            <p:cNvSpPr/>
            <p:nvPr/>
          </p:nvSpPr>
          <p:spPr>
            <a:xfrm>
              <a:off x="1190625" y="2174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335;p31"/>
            <p:cNvSpPr/>
            <p:nvPr/>
          </p:nvSpPr>
          <p:spPr>
            <a:xfrm>
              <a:off x="1190625" y="1714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336;p31"/>
            <p:cNvSpPr/>
            <p:nvPr/>
          </p:nvSpPr>
          <p:spPr>
            <a:xfrm>
              <a:off x="1190625" y="125502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4"/>
                  </a:lnTo>
                  <a:lnTo>
                    <a:pt x="15364" y="6134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337;p31"/>
            <p:cNvSpPr/>
            <p:nvPr/>
          </p:nvSpPr>
          <p:spPr>
            <a:xfrm>
              <a:off x="532925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338;p31"/>
            <p:cNvSpPr/>
            <p:nvPr/>
          </p:nvSpPr>
          <p:spPr>
            <a:xfrm>
              <a:off x="4870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339;p31"/>
            <p:cNvSpPr/>
            <p:nvPr/>
          </p:nvSpPr>
          <p:spPr>
            <a:xfrm>
              <a:off x="4410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340;p31"/>
            <p:cNvSpPr/>
            <p:nvPr/>
          </p:nvSpPr>
          <p:spPr>
            <a:xfrm>
              <a:off x="3950250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341;p31"/>
            <p:cNvSpPr/>
            <p:nvPr/>
          </p:nvSpPr>
          <p:spPr>
            <a:xfrm>
              <a:off x="3491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342;p31"/>
            <p:cNvSpPr/>
            <p:nvPr/>
          </p:nvSpPr>
          <p:spPr>
            <a:xfrm>
              <a:off x="3031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343;p31"/>
            <p:cNvSpPr/>
            <p:nvPr/>
          </p:nvSpPr>
          <p:spPr>
            <a:xfrm>
              <a:off x="257125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344;p31"/>
            <p:cNvSpPr/>
            <p:nvPr/>
          </p:nvSpPr>
          <p:spPr>
            <a:xfrm>
              <a:off x="211130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345;p31"/>
            <p:cNvSpPr/>
            <p:nvPr/>
          </p:nvSpPr>
          <p:spPr>
            <a:xfrm>
              <a:off x="6025700" y="115880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346;p31"/>
            <p:cNvSpPr/>
            <p:nvPr/>
          </p:nvSpPr>
          <p:spPr>
            <a:xfrm>
              <a:off x="6025700" y="161875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347;p31"/>
            <p:cNvSpPr/>
            <p:nvPr/>
          </p:nvSpPr>
          <p:spPr>
            <a:xfrm>
              <a:off x="6025700" y="2078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348;p31"/>
            <p:cNvSpPr/>
            <p:nvPr/>
          </p:nvSpPr>
          <p:spPr>
            <a:xfrm>
              <a:off x="6025700" y="2538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349;p31"/>
            <p:cNvSpPr/>
            <p:nvPr/>
          </p:nvSpPr>
          <p:spPr>
            <a:xfrm>
              <a:off x="6025700" y="2997750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350;p31"/>
            <p:cNvSpPr/>
            <p:nvPr/>
          </p:nvSpPr>
          <p:spPr>
            <a:xfrm>
              <a:off x="6025700" y="3457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351;p31"/>
            <p:cNvSpPr/>
            <p:nvPr/>
          </p:nvSpPr>
          <p:spPr>
            <a:xfrm>
              <a:off x="6025700" y="3917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352;p31"/>
            <p:cNvSpPr/>
            <p:nvPr/>
          </p:nvSpPr>
          <p:spPr>
            <a:xfrm>
              <a:off x="6025700" y="437675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0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/>
            </a:r>
            <a:br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170821" y="971850"/>
            <a:ext cx="4622242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 smtClean="0"/>
              <a:t>VISUALIZACIÓN DE DATOS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 smtClean="0"/>
              <a:t> -Transformación de Datos</a:t>
            </a:r>
          </a:p>
          <a:p>
            <a:pPr marL="146050" lvl="0" indent="0">
              <a:buSzPts val="1300"/>
            </a:pPr>
            <a:r>
              <a:rPr lang="es-ES" dirty="0" smtClean="0"/>
              <a:t> -Visualización de Datos</a:t>
            </a:r>
          </a:p>
          <a:p>
            <a:pPr marL="146050" lvl="0" indent="0">
              <a:buSzPts val="1300"/>
            </a:pP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27553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/>
            </a:r>
            <a:b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85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Visualización</a:t>
            </a:r>
            <a:r>
              <a:rPr lang="en-US" sz="3000" b="1" dirty="0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Datos</a:t>
            </a:r>
            <a:endParaRPr kumimoji="0" lang="en-US" sz="3000" b="1" i="0" u="none" strike="noStrike" kern="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/>
            </a:r>
            <a:b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299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 visualización de datos es la representación gráfica de información y datos. Al utilizar elementos visuales como cuadros, gráficos y mapas, las herramientas de visualización de datos proporcionan una manera accesible de ver y comprender tendencias, valores atípicos y patrones en los datos.</a:t>
            </a:r>
          </a:p>
          <a:p>
            <a:pPr algn="just"/>
            <a:endParaRPr lang="es-ES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27918" t="311"/>
          <a:stretch>
            <a:fillRect/>
          </a:stretch>
        </p:blipFill>
        <p:spPr bwMode="auto">
          <a:xfrm>
            <a:off x="4202666" y="1557493"/>
            <a:ext cx="4592820" cy="3304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Visualización</a:t>
            </a:r>
            <a:r>
              <a:rPr lang="en-US" sz="3000" b="1" dirty="0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Datos</a:t>
            </a:r>
            <a:endParaRPr kumimoji="0" lang="en-US" sz="3000" b="1" i="0" u="none" strike="noStrike" kern="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/>
            </a:r>
            <a:b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299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 el mundo de los negocios, las herramientas y tecnologías de visualización de datos son esenciales para analizar grandes cantidades de información y tomar decisiones basadas en los datos.</a:t>
            </a:r>
          </a:p>
          <a:p>
            <a:pPr algn="just"/>
            <a:endParaRPr lang="es-ES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7304" y="1723345"/>
            <a:ext cx="4963340" cy="276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Visualización</a:t>
            </a:r>
            <a:r>
              <a:rPr lang="en-US" sz="3000" b="1" dirty="0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Datos</a:t>
            </a:r>
            <a:endParaRPr kumimoji="0" lang="en-US" sz="3000" b="1" i="0" u="none" strike="noStrike" kern="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/>
            </a:r>
            <a:b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299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Existen numerosas herramientas para la visualización y el análisis de datos. Van desde lo simple a lo complejo, desde lo intuitivo a lo obtuso. No todas las herramientas son adecuadas para todas las personas que buscan aprender técnicas de visualización, y no todas las herramientas pueden escalarse para los fines del sector o la empresa.</a:t>
            </a:r>
          </a:p>
          <a:p>
            <a:pPr algn="just"/>
            <a:endParaRPr lang="es-ES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4838" y="1684826"/>
            <a:ext cx="4997925" cy="25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Visualización</a:t>
            </a:r>
            <a:r>
              <a:rPr lang="en-US" sz="3000" b="1" dirty="0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Datos</a:t>
            </a:r>
            <a:endParaRPr kumimoji="0" lang="en-US" sz="3000" b="1" i="0" u="none" strike="noStrike" kern="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/>
            </a:r>
            <a:b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61740" y="1266090"/>
            <a:ext cx="6933363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 continuación se muestran algunas formas de visualización de datos</a:t>
            </a:r>
          </a:p>
          <a:p>
            <a:pPr algn="just"/>
            <a:endParaRPr lang="es-ES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2" name="Picture 2" descr="Seis consejos para optimizar la visualización de datos en las empresa |  Gobierno IT | HayCan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1910" y="1784419"/>
            <a:ext cx="6245225" cy="2949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smtClean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ETL(Extract, Transform and Loading)</a:t>
            </a:r>
            <a:endParaRPr kumimoji="0" lang="en-US" sz="3000" b="1" i="0" u="none" strike="noStrike" kern="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/>
            </a:r>
            <a:b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07250"/>
            <a:ext cx="3064747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ETL es un tipo de integración de datos que hace referencia a los tres pasos (extraer, transformar, cargar) que se utilizan para mezclar datos de múltiples fuentes. Se utiliza a menudo para construir un almacén de datos. </a:t>
            </a:r>
          </a:p>
          <a:p>
            <a:pPr algn="just"/>
            <a:endParaRPr lang="es-ES" dirty="0" smtClean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7106" name="Picture 2" descr="Qué son los procesos ETL? - Tableau Per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2309" y="1577590"/>
            <a:ext cx="3336227" cy="33362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8889</TotalTime>
  <Words>989</Words>
  <Application>Microsoft Office PowerPoint</Application>
  <PresentationFormat>Presentación en pantalla (16:9)</PresentationFormat>
  <Paragraphs>211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Fira Sans Condensed Light</vt:lpstr>
      <vt:lpstr>Times New Roman</vt:lpstr>
      <vt:lpstr>Advent Pro Light</vt:lpstr>
      <vt:lpstr>Rajdhani</vt:lpstr>
      <vt:lpstr>Anton</vt:lpstr>
      <vt:lpstr>Ai Tech Agency by Slidesgo</vt:lpstr>
      <vt:lpstr>Diapositiva 1</vt:lpstr>
      <vt:lpstr>Diapositiva 2</vt:lpstr>
      <vt:lpstr>ANALÍTICA DE DATOS</vt:lpstr>
      <vt:lpstr>VISUALIZACIÓN DE DATOS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331</cp:revision>
  <dcterms:modified xsi:type="dcterms:W3CDTF">2022-08-30T18:21:38Z</dcterms:modified>
</cp:coreProperties>
</file>