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357" r:id="rId3"/>
    <p:sldId id="358" r:id="rId4"/>
    <p:sldId id="359" r:id="rId5"/>
    <p:sldId id="360" r:id="rId6"/>
    <p:sldId id="361" r:id="rId7"/>
    <p:sldId id="363" r:id="rId8"/>
    <p:sldId id="362" r:id="rId9"/>
    <p:sldId id="364" r:id="rId10"/>
    <p:sldId id="365" r:id="rId11"/>
    <p:sldId id="366" r:id="rId12"/>
    <p:sldId id="367" r:id="rId13"/>
    <p:sldId id="378" r:id="rId14"/>
    <p:sldId id="368" r:id="rId15"/>
    <p:sldId id="369" r:id="rId16"/>
    <p:sldId id="370" r:id="rId17"/>
    <p:sldId id="371" r:id="rId18"/>
    <p:sldId id="372" r:id="rId19"/>
    <p:sldId id="375" r:id="rId20"/>
    <p:sldId id="374" r:id="rId21"/>
    <p:sldId id="373" r:id="rId22"/>
    <p:sldId id="376" r:id="rId23"/>
    <p:sldId id="377" r:id="rId24"/>
    <p:sldId id="280" r:id="rId25"/>
  </p:sldIdLst>
  <p:sldSz cx="9144000" cy="5143500" type="screen16x9"/>
  <p:notesSz cx="6858000" cy="9144000"/>
  <p:embeddedFontLst>
    <p:embeddedFont>
      <p:font typeface="Fira Sans Condensed Light" charset="0"/>
      <p:regular r:id="rId27"/>
      <p:bold r:id="rId28"/>
      <p:italic r:id="rId29"/>
      <p:boldItalic r:id="rId30"/>
    </p:embeddedFont>
    <p:embeddedFont>
      <p:font typeface="Advent Pro Light" charset="0"/>
      <p:regular r:id="rId31"/>
      <p:bold r:id="rId32"/>
    </p:embeddedFont>
    <p:embeddedFont>
      <p:font typeface="Rajdhani" charset="0"/>
      <p:regular r:id="rId33"/>
      <p:bold r:id="rId34"/>
    </p:embeddedFont>
    <p:embeddedFont>
      <p:font typeface="Anton"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AFE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09" autoAdjust="0"/>
  </p:normalViewPr>
  <p:slideViewPr>
    <p:cSldViewPr snapToGrid="0">
      <p:cViewPr>
        <p:scale>
          <a:sx n="87" d="100"/>
          <a:sy n="87" d="100"/>
        </p:scale>
        <p:origin x="-876" y="-8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079528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44590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231648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23164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23164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4190665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r>
              <a:rPr lang="es-MX" dirty="0">
                <a:solidFill>
                  <a:schemeClr val="accent4"/>
                </a:solidFill>
                <a:latin typeface="Fira Sans Condensed Light" panose="020B0604020202020204" charset="0"/>
                <a:cs typeface="Times New Roman" panose="02020603050405020304" pitchFamily="18" charset="0"/>
              </a:rPr>
              <a:t/>
            </a:r>
            <a:br>
              <a:rPr lang="es-MX" dirty="0">
                <a:solidFill>
                  <a:schemeClr val="accent4"/>
                </a:solidFill>
                <a:latin typeface="Fira Sans Condensed Light" panose="020B0604020202020204" charset="0"/>
                <a:cs typeface="Times New Roman" panose="02020603050405020304" pitchFamily="18" charset="0"/>
              </a:rPr>
            </a:b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smtClean="0">
                <a:solidFill>
                  <a:schemeClr val="bg1"/>
                </a:solidFill>
                <a:latin typeface="Fira Sans Condensed Light" panose="020B0604020202020204" charset="0"/>
                <a:cs typeface="Times New Roman" panose="02020603050405020304" pitchFamily="18" charset="0"/>
              </a:rPr>
              <a:t>TI2001B</a:t>
            </a:r>
            <a:r>
              <a:rPr lang="es-ES" sz="2300" b="1" dirty="0">
                <a:solidFill>
                  <a:srgbClr val="FF0000"/>
                </a:solidFill>
                <a:latin typeface="Fira Sans Condensed Light" panose="020B0604020202020204" charset="0"/>
                <a:cs typeface="Times New Roman" panose="02020603050405020304" pitchFamily="18" charset="0"/>
              </a:rPr>
              <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smtClean="0">
                <a:solidFill>
                  <a:schemeClr val="accent4"/>
                </a:solidFill>
                <a:latin typeface="Fira Sans Condensed Light" panose="020B0604020202020204" charset="0"/>
                <a:cs typeface="Times New Roman" panose="02020603050405020304" pitchFamily="18" charset="0"/>
              </a:rPr>
              <a:t>Plataformas de Analítica de Negocios para Organizaciones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r>
              <a:rPr lang="es-ES" sz="1600" b="1" dirty="0" smtClean="0">
                <a:solidFill>
                  <a:schemeClr val="tx2"/>
                </a:solidFill>
                <a:latin typeface="Fira Sans Condensed Light" panose="020B0604020202020204" charset="0"/>
                <a:cs typeface="Times New Roman" panose="02020603050405020304" pitchFamily="18" charset="0"/>
              </a:rPr>
              <a:t>08 de Agosto del 2022</a:t>
            </a: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solidFill>
                  <a:schemeClr val="bg1">
                    <a:lumMod val="60000"/>
                    <a:lumOff val="40000"/>
                  </a:schemeClr>
                </a:solidFill>
                <a:latin typeface="Fira Sans Condensed Light" charset="0"/>
              </a:rPr>
              <a:t>Facilitador: </a:t>
            </a:r>
            <a:r>
              <a:rPr lang="es-ES" dirty="0" err="1" smtClean="0">
                <a:solidFill>
                  <a:schemeClr val="bg1">
                    <a:lumMod val="60000"/>
                    <a:lumOff val="40000"/>
                  </a:schemeClr>
                </a:solidFill>
                <a:latin typeface="Fira Sans Condensed Light" charset="0"/>
              </a:rPr>
              <a:t>PhD</a:t>
            </a:r>
            <a:r>
              <a:rPr lang="es-ES" dirty="0" smtClean="0">
                <a:solidFill>
                  <a:schemeClr val="bg1">
                    <a:lumMod val="60000"/>
                    <a:lumOff val="40000"/>
                  </a:schemeClr>
                </a:solidFill>
                <a:latin typeface="Fira Sans Condensed Light" charset="0"/>
              </a:rPr>
              <a:t> Alfredo García Suárez</a:t>
            </a:r>
          </a:p>
          <a:p>
            <a:pPr algn="l"/>
            <a:r>
              <a:rPr lang="es-ES" dirty="0" smtClean="0"/>
              <a:t/>
            </a:r>
            <a:br>
              <a:rPr lang="es-ES" dirty="0" smtClean="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ANALÍTICA </a:t>
            </a:r>
            <a:r>
              <a:rPr lang="en" dirty="0"/>
              <a:t>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smtClean="0"/>
              <a:t>Cálculo de estadísticas básicas para describir la ubicación, escala y forma generales de los datos.</a:t>
            </a:r>
            <a:endParaRPr lang="es-ES" sz="1400" dirty="0"/>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Consideración de valores atípicos y valores faltantes, así como suavizado de datos para identificar posibles modelos.</a:t>
            </a:r>
            <a:endParaRPr lang="es-ES" sz="1400" dirty="0"/>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Representación gráfica de datos para identificar patrones y tendencias.</a:t>
            </a:r>
            <a:endParaRPr lang="es-ES" sz="1400" dirty="0"/>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PRE-PROCESAMIENTO</a:t>
            </a:r>
            <a:endParaRPr lang="es-ES" sz="1800" b="1" dirty="0">
              <a:latin typeface="Rajdhani"/>
              <a:ea typeface="Rajdhani"/>
              <a:cs typeface="Rajdhani"/>
              <a:sym typeface="Rajdhani"/>
            </a:endParaRP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VISUALIZACIÓN</a:t>
            </a:r>
            <a:endParaRPr lang="es-ES" sz="1800" b="1" dirty="0">
              <a:latin typeface="Rajdhani"/>
              <a:ea typeface="Rajdhani"/>
              <a:cs typeface="Rajdhani"/>
              <a:sym typeface="Rajdhani"/>
            </a:endParaRP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smtClean="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Resumen o Extracción de Características</a:t>
            </a:r>
            <a:endParaRPr lang="es-ES" sz="1800" b="1" dirty="0">
              <a:latin typeface="Rajdhani"/>
              <a:ea typeface="Rajdhani"/>
              <a:cs typeface="Rajdhani"/>
              <a:sym typeface="Rajdhani"/>
            </a:endParaRP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4"/>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GOOGLE COLAB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smtClean="0">
                <a:solidFill>
                  <a:schemeClr val="accent4"/>
                </a:solidFill>
                <a:latin typeface="Fira Sans Condensed Light" panose="020B0604020202020204" charset="0"/>
                <a:cs typeface="Times New Roman" panose="02020603050405020304" pitchFamily="18" charset="0"/>
              </a:rPr>
              <a:t>Colab</a:t>
            </a:r>
            <a:r>
              <a:rPr lang="es-ES" sz="1600" dirty="0" smtClean="0">
                <a:solidFill>
                  <a:schemeClr val="accent4"/>
                </a:solidFill>
                <a:latin typeface="Fira Sans Condensed Light" panose="020B0604020202020204" charset="0"/>
                <a:cs typeface="Times New Roman" panose="02020603050405020304" pitchFamily="18" charset="0"/>
              </a:rPr>
              <a:t>, también conocido como "</a:t>
            </a:r>
            <a:r>
              <a:rPr lang="es-ES" sz="1600" dirty="0" err="1" smtClean="0">
                <a:solidFill>
                  <a:schemeClr val="accent4"/>
                </a:solidFill>
                <a:latin typeface="Fira Sans Condensed Light" panose="020B0604020202020204" charset="0"/>
                <a:cs typeface="Times New Roman" panose="02020603050405020304" pitchFamily="18" charset="0"/>
              </a:rPr>
              <a:t>Colaboratory</a:t>
            </a:r>
            <a:r>
              <a:rPr lang="es-ES" sz="1600" dirty="0" smtClean="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smtClean="0">
                <a:solidFill>
                  <a:schemeClr val="accent4"/>
                </a:solidFill>
                <a:latin typeface="Fira Sans Condensed Light" panose="020B0604020202020204" charset="0"/>
                <a:cs typeface="Times New Roman" panose="02020603050405020304" pitchFamily="18" charset="0"/>
              </a:rPr>
              <a:t>Python</a:t>
            </a:r>
            <a:r>
              <a:rPr lang="es-ES" sz="1600" dirty="0" smtClean="0">
                <a:solidFill>
                  <a:schemeClr val="accent4"/>
                </a:solidFill>
                <a:latin typeface="Fira Sans Condensed Light" panose="020B0604020202020204" charset="0"/>
                <a:cs typeface="Times New Roman" panose="02020603050405020304" pitchFamily="18" charset="0"/>
              </a:rPr>
              <a:t> utilizando la </a:t>
            </a:r>
            <a:r>
              <a:rPr lang="es-ES" sz="1600" dirty="0" err="1" smtClean="0">
                <a:solidFill>
                  <a:schemeClr val="accent4"/>
                </a:solidFill>
                <a:latin typeface="Fira Sans Condensed Light" panose="020B0604020202020204" charset="0"/>
                <a:cs typeface="Times New Roman" panose="02020603050405020304" pitchFamily="18" charset="0"/>
              </a:rPr>
              <a:t>notebook</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Jupyter</a:t>
            </a:r>
            <a:r>
              <a:rPr lang="es-ES" sz="1600" dirty="0" smtClean="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smtClean="0">
              <a:solidFill>
                <a:schemeClr val="accent4"/>
              </a:solidFill>
              <a:latin typeface="Fira Sans Condensed Light" panose="020B0604020202020204" charset="0"/>
              <a:cs typeface="Times New Roman" panose="02020603050405020304" pitchFamily="18" charset="0"/>
            </a:endParaRPr>
          </a:p>
          <a:p>
            <a:pPr algn="just"/>
            <a:r>
              <a:rPr lang="es-ES" sz="1600" b="1" dirty="0" smtClean="0">
                <a:solidFill>
                  <a:schemeClr val="accent4"/>
                </a:solidFill>
                <a:latin typeface="Fira Sans Condensed Light" panose="020B0604020202020204" charset="0"/>
                <a:cs typeface="Times New Roman" panose="02020603050405020304" pitchFamily="18" charset="0"/>
              </a:rPr>
              <a:t>-</a:t>
            </a:r>
            <a:r>
              <a:rPr lang="es-ES" sz="1600" dirty="0" smtClean="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smtClean="0">
                <a:solidFill>
                  <a:schemeClr val="accent4"/>
                </a:solidFill>
                <a:latin typeface="Fira Sans Condensed Light" panose="020B0604020202020204" charset="0"/>
                <a:cs typeface="Times New Roman" panose="02020603050405020304" pitchFamily="18" charset="0"/>
              </a:rPr>
              <a:t>-Da acceso gratuito a </a:t>
            </a:r>
            <a:r>
              <a:rPr lang="es-ES" sz="1600" dirty="0" err="1" smtClean="0">
                <a:solidFill>
                  <a:schemeClr val="accent4"/>
                </a:solidFill>
                <a:latin typeface="Fira Sans Condensed Light" panose="020B0604020202020204" charset="0"/>
                <a:cs typeface="Times New Roman" panose="02020603050405020304" pitchFamily="18" charset="0"/>
              </a:rPr>
              <a:t>GPUs</a:t>
            </a:r>
            <a:endParaRPr lang="es-ES" sz="1600" dirty="0" smtClean="0">
              <a:solidFill>
                <a:schemeClr val="accent4"/>
              </a:solidFill>
              <a:latin typeface="Fira Sans Condensed Light" panose="020B0604020202020204" charset="0"/>
              <a:cs typeface="Times New Roman" panose="02020603050405020304" pitchFamily="18" charset="0"/>
            </a:endParaRPr>
          </a:p>
          <a:p>
            <a:pPr algn="just"/>
            <a:r>
              <a:rPr lang="es-ES" sz="1600" dirty="0" smtClean="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GOOGLE COLAB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smtClean="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smtClean="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GOOGLE COLAB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smtClean="0">
                <a:solidFill>
                  <a:schemeClr val="accent4"/>
                </a:solidFill>
                <a:latin typeface="Fira Sans Condensed Light" panose="020B0604020202020204" charset="0"/>
                <a:cs typeface="Times New Roman" panose="02020603050405020304" pitchFamily="18" charset="0"/>
              </a:rPr>
              <a:t>pip</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install</a:t>
            </a:r>
            <a:r>
              <a:rPr lang="es-ES" sz="1600" dirty="0" smtClean="0">
                <a:solidFill>
                  <a:schemeClr val="accent4"/>
                </a:solidFill>
                <a:latin typeface="Fira Sans Condensed Light" panose="020B0604020202020204" charset="0"/>
                <a:cs typeface="Times New Roman" panose="02020603050405020304" pitchFamily="18" charset="0"/>
              </a:rPr>
              <a:t> pandas</a:t>
            </a:r>
          </a:p>
          <a:p>
            <a:pPr algn="just"/>
            <a:r>
              <a:rPr lang="es-ES" sz="1600" dirty="0" err="1" smtClean="0">
                <a:solidFill>
                  <a:schemeClr val="accent4"/>
                </a:solidFill>
                <a:latin typeface="Fira Sans Condensed Light" panose="020B0604020202020204" charset="0"/>
                <a:cs typeface="Times New Roman" panose="02020603050405020304" pitchFamily="18" charset="0"/>
              </a:rPr>
              <a:t>pip</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install</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numpy</a:t>
            </a:r>
            <a:endParaRPr lang="es-ES" sz="1600" dirty="0" smtClean="0">
              <a:solidFill>
                <a:schemeClr val="accent4"/>
              </a:solidFill>
              <a:latin typeface="Fira Sans Condensed Light" panose="020B0604020202020204" charset="0"/>
              <a:cs typeface="Times New Roman" panose="02020603050405020304" pitchFamily="18" charset="0"/>
            </a:endParaRPr>
          </a:p>
          <a:p>
            <a:pPr algn="just"/>
            <a:r>
              <a:rPr lang="es-ES" sz="1600" dirty="0" smtClean="0">
                <a:solidFill>
                  <a:schemeClr val="accent4"/>
                </a:solidFill>
                <a:latin typeface="Fira Sans Condensed Light" panose="020B0604020202020204" charset="0"/>
                <a:cs typeface="Times New Roman" panose="02020603050405020304" pitchFamily="18" charset="0"/>
              </a:rPr>
              <a:t>!</a:t>
            </a:r>
            <a:r>
              <a:rPr lang="es-ES" sz="1600" dirty="0" err="1" smtClean="0">
                <a:solidFill>
                  <a:schemeClr val="accent4"/>
                </a:solidFill>
                <a:latin typeface="Fira Sans Condensed Light" panose="020B0604020202020204" charset="0"/>
                <a:cs typeface="Times New Roman" panose="02020603050405020304" pitchFamily="18" charset="0"/>
              </a:rPr>
              <a:t>pip</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install</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4"/>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5"/>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6"/>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7"/>
          <a:srcRect/>
          <a:stretch>
            <a:fillRect/>
          </a:stretch>
        </p:blipFill>
        <p:spPr bwMode="auto">
          <a:xfrm>
            <a:off x="6838485" y="3444877"/>
            <a:ext cx="2098687" cy="106181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GOOGLE COLAB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7" name="Google Shape;1603;p42"/>
          <p:cNvSpPr txBox="1"/>
          <p:nvPr/>
        </p:nvSpPr>
        <p:spPr>
          <a:xfrm>
            <a:off x="302663" y="1803352"/>
            <a:ext cx="4521586" cy="908317"/>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4. Crear nuestro primer programa</a:t>
            </a:r>
          </a:p>
          <a:p>
            <a:pPr algn="just"/>
            <a:r>
              <a:rPr lang="en-US" sz="1600" b="1" dirty="0" err="1"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Manejo</a:t>
            </a:r>
            <a:r>
              <a:rPr lang="en-US" sz="1600" b="1" dirty="0"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 de </a:t>
            </a:r>
            <a:r>
              <a:rPr lang="en-US" sz="1600" b="1" dirty="0" err="1"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arreglos</a:t>
            </a:r>
            <a:r>
              <a:rPr lang="en-US" sz="1600" b="1" dirty="0"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 de </a:t>
            </a:r>
            <a:r>
              <a:rPr lang="en-US" sz="1600" b="1" dirty="0" err="1"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datos</a:t>
            </a:r>
            <a:endParaRPr lang="en-US" sz="1600" dirty="0" smtClean="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n-US" sz="1600" dirty="0"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endParaRPr>
          </a:p>
          <a:p>
            <a:pPr algn="just"/>
            <a:r>
              <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a:t>
            </a:r>
            <a:r>
              <a:rPr lang="en-US" sz="1600" dirty="0" err="1"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Código</a:t>
            </a:r>
            <a:r>
              <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a:t>
            </a:r>
            <a:r>
              <a:rPr lang="en-US" sz="1600" dirty="0" err="1"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descrito</a:t>
            </a:r>
            <a:r>
              <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en </a:t>
            </a:r>
            <a:r>
              <a:rPr lang="en-US" sz="1600" dirty="0" err="1"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clase</a:t>
            </a:r>
            <a:endPar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n-US" sz="1600" dirty="0" smtClean="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10" name="9 Conector recto"/>
          <p:cNvCxnSpPr/>
          <p:nvPr/>
        </p:nvCxnSpPr>
        <p:spPr>
          <a:xfrm flipV="1">
            <a:off x="4908331" y="2785241"/>
            <a:ext cx="115614" cy="1"/>
          </a:xfrm>
          <a:prstGeom prst="line">
            <a:avLst/>
          </a:prstGeom>
          <a:ln>
            <a:solidFill>
              <a:srgbClr val="EAFEE8"/>
            </a:solidFill>
          </a:ln>
        </p:spPr>
        <p:style>
          <a:lnRef idx="1">
            <a:schemeClr val="accent1"/>
          </a:lnRef>
          <a:fillRef idx="0">
            <a:schemeClr val="accent1"/>
          </a:fillRef>
          <a:effectRef idx="0">
            <a:schemeClr val="accent1"/>
          </a:effectRef>
          <a:fontRef idx="minor">
            <a:schemeClr val="tx1"/>
          </a:fontRef>
        </p:style>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GOOGLE COLAB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7" name="Google Shape;1603;p42"/>
          <p:cNvSpPr txBox="1"/>
          <p:nvPr/>
        </p:nvSpPr>
        <p:spPr>
          <a:xfrm>
            <a:off x="302663" y="1803352"/>
            <a:ext cx="4521586" cy="908317"/>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5. Crear nuestro segundo programa</a:t>
            </a:r>
          </a:p>
          <a:p>
            <a:pPr algn="just"/>
            <a:r>
              <a:rPr lang="en-US" sz="1600" b="1" dirty="0" err="1"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Extracción</a:t>
            </a:r>
            <a:r>
              <a:rPr lang="en-US" sz="1600" b="1" dirty="0"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 de </a:t>
            </a:r>
            <a:r>
              <a:rPr lang="en-US" sz="1600" b="1" dirty="0" err="1"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datos</a:t>
            </a:r>
            <a:r>
              <a:rPr lang="en-US" sz="1600" b="1" dirty="0"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 </a:t>
            </a:r>
            <a:endParaRPr lang="en-US" sz="1600" dirty="0" smtClean="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n-US" sz="1600" dirty="0" smtClean="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endParaRPr>
          </a:p>
          <a:p>
            <a:pPr algn="just"/>
            <a:r>
              <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a:t>
            </a:r>
            <a:r>
              <a:rPr lang="en-US" sz="1600" dirty="0" err="1"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Código</a:t>
            </a:r>
            <a:r>
              <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a:t>
            </a:r>
            <a:r>
              <a:rPr lang="en-US" sz="1600" dirty="0" err="1"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descrito</a:t>
            </a:r>
            <a:r>
              <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en </a:t>
            </a:r>
            <a:r>
              <a:rPr lang="en-US" sz="1600" dirty="0" err="1"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clase</a:t>
            </a:r>
            <a:endParaRPr lang="en-US" sz="1600" dirty="0" smtClean="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n-US" sz="1600" dirty="0" smtClean="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a:p>
            <a:pPr algn="just"/>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smtClean="0">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4"/>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smtClean="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smtClean="0">
                <a:solidFill>
                  <a:schemeClr val="accent4"/>
                </a:solidFill>
                <a:latin typeface="Fira Sans Condensed Light" panose="020B0604020202020204" charset="0"/>
                <a:cs typeface="Times New Roman" panose="02020603050405020304" pitchFamily="18" charset="0"/>
              </a:rPr>
              <a:t>Git</a:t>
            </a:r>
            <a:r>
              <a:rPr lang="es-ES" sz="1600" dirty="0" smtClean="0">
                <a:solidFill>
                  <a:schemeClr val="accent4"/>
                </a:solidFill>
                <a:latin typeface="Fira Sans Condensed Light" panose="020B0604020202020204" charset="0"/>
                <a:cs typeface="Times New Roman" panose="02020603050405020304" pitchFamily="18" charset="0"/>
              </a:rPr>
              <a:t> fue diseñado por </a:t>
            </a:r>
            <a:r>
              <a:rPr lang="es-ES" sz="1600" dirty="0" err="1" smtClean="0">
                <a:solidFill>
                  <a:schemeClr val="accent4"/>
                </a:solidFill>
                <a:latin typeface="Fira Sans Condensed Light" panose="020B0604020202020204" charset="0"/>
                <a:cs typeface="Times New Roman" panose="02020603050405020304" pitchFamily="18" charset="0"/>
              </a:rPr>
              <a:t>Linus</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Torvalds</a:t>
            </a:r>
            <a:r>
              <a:rPr lang="es-ES" sz="1600" dirty="0" smtClean="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smtClean="0">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smtClean="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smtClean="0">
                <a:solidFill>
                  <a:srgbClr val="F3F3F3"/>
                </a:solidFill>
                <a:latin typeface="Fira Sans Condensed Light"/>
                <a:ea typeface="Fira Sans Condensed Light"/>
                <a:cs typeface="Fira Sans Condensed Light"/>
                <a:sym typeface="Fira Sans Condensed Light"/>
              </a:rPr>
              <a:t>Agregar</a:t>
            </a:r>
            <a:r>
              <a:rPr lang="en-US" sz="1600" dirty="0" smtClean="0">
                <a:solidFill>
                  <a:srgbClr val="F3F3F3"/>
                </a:solidFill>
                <a:latin typeface="Fira Sans Condensed Light"/>
                <a:ea typeface="Fira Sans Condensed Light"/>
                <a:cs typeface="Fira Sans Condensed Light"/>
                <a:sym typeface="Fira Sans Condensed Light"/>
              </a:rPr>
              <a:t> </a:t>
            </a:r>
            <a:r>
              <a:rPr lang="en-US" sz="1600" dirty="0" err="1" smtClean="0">
                <a:solidFill>
                  <a:srgbClr val="F3F3F3"/>
                </a:solidFill>
                <a:latin typeface="Fira Sans Condensed Light"/>
                <a:ea typeface="Fira Sans Condensed Light"/>
                <a:cs typeface="Fira Sans Condensed Light"/>
                <a:sym typeface="Fira Sans Condensed Light"/>
              </a:rPr>
              <a:t>correo</a:t>
            </a:r>
            <a:r>
              <a:rPr lang="en-US" sz="1600" dirty="0" smtClean="0">
                <a:solidFill>
                  <a:srgbClr val="F3F3F3"/>
                </a:solidFill>
                <a:latin typeface="Fira Sans Condensed Light"/>
                <a:ea typeface="Fira Sans Condensed Light"/>
                <a:cs typeface="Fira Sans Condensed Light"/>
                <a:sym typeface="Fira Sans Condensed Light"/>
              </a:rPr>
              <a:t>, </a:t>
            </a:r>
            <a:r>
              <a:rPr lang="en-US" sz="1600" dirty="0" err="1" smtClean="0">
                <a:solidFill>
                  <a:srgbClr val="F3F3F3"/>
                </a:solidFill>
                <a:latin typeface="Fira Sans Condensed Light"/>
                <a:ea typeface="Fira Sans Condensed Light"/>
                <a:cs typeface="Fira Sans Condensed Light"/>
                <a:sym typeface="Fira Sans Condensed Light"/>
              </a:rPr>
              <a:t>crear</a:t>
            </a:r>
            <a:r>
              <a:rPr lang="en-US" sz="1600" dirty="0" smtClean="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smtClean="0">
                <a:solidFill>
                  <a:schemeClr val="accent4"/>
                </a:solidFill>
                <a:latin typeface="Fira Sans Condensed Light" panose="020B0604020202020204" charset="0"/>
                <a:cs typeface="Times New Roman" panose="02020603050405020304" pitchFamily="18" charset="0"/>
              </a:rPr>
              <a:t>Nombre: Analítica de datos </a:t>
            </a:r>
            <a:endParaRPr lang="es-ES" sz="1600" dirty="0" smtClean="0">
              <a:solidFill>
                <a:srgbClr val="F3F3F3"/>
              </a:solidFill>
              <a:latin typeface="Fira Sans Condensed Light"/>
              <a:ea typeface="Fira Sans Condensed Light"/>
              <a:cs typeface="Fira Sans Condensed Light"/>
              <a:sym typeface="Fira Sans Condensed Light"/>
            </a:endParaRP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a:t>
            </a:r>
            <a:r>
              <a:rPr lang="en-US" sz="3000" b="1" dirty="0" smtClean="0">
                <a:solidFill>
                  <a:srgbClr val="F3F3F3"/>
                </a:solidFill>
                <a:latin typeface="Rajdhani"/>
                <a:ea typeface="Rajdhani"/>
                <a:cs typeface="Rajdhani"/>
                <a:sym typeface="Rajdhani"/>
              </a:rPr>
              <a:t>EN ALMACENAMIENTO LOCAL</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smtClean="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smtClean="0">
                <a:solidFill>
                  <a:schemeClr val="accent4"/>
                </a:solidFill>
                <a:latin typeface="Fira Sans Condensed Light" panose="020B0604020202020204" charset="0"/>
                <a:cs typeface="Times New Roman" panose="02020603050405020304" pitchFamily="18" charset="0"/>
              </a:rPr>
              <a:t>Python</a:t>
            </a:r>
            <a:r>
              <a:rPr lang="es-ES" sz="1600" dirty="0" smtClean="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smtClean="0">
                <a:solidFill>
                  <a:schemeClr val="accent4"/>
                </a:solidFill>
                <a:latin typeface="Fira Sans Condensed Light" panose="020B0604020202020204" charset="0"/>
                <a:cs typeface="Times New Roman" panose="02020603050405020304" pitchFamily="18" charset="0"/>
              </a:rPr>
              <a:t>Instagram</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Netflix</a:t>
            </a:r>
            <a:r>
              <a:rPr lang="es-ES" sz="1600" dirty="0" smtClean="0">
                <a:solidFill>
                  <a:schemeClr val="accent4"/>
                </a:solidFill>
                <a:latin typeface="Fira Sans Condensed Light" panose="020B0604020202020204" charset="0"/>
                <a:cs typeface="Times New Roman" panose="02020603050405020304" pitchFamily="18" charset="0"/>
              </a:rPr>
              <a:t>, </a:t>
            </a:r>
            <a:r>
              <a:rPr lang="es-ES" sz="1600" dirty="0" err="1" smtClean="0">
                <a:solidFill>
                  <a:schemeClr val="accent4"/>
                </a:solidFill>
                <a:latin typeface="Fira Sans Condensed Light" panose="020B0604020202020204" charset="0"/>
                <a:cs typeface="Times New Roman" panose="02020603050405020304" pitchFamily="18" charset="0"/>
              </a:rPr>
              <a:t>Spotify</a:t>
            </a:r>
            <a:r>
              <a:rPr lang="es-ES" sz="1600" dirty="0" smtClean="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4"/>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a:t>
            </a:r>
            <a:r>
              <a:rPr lang="en-US" sz="3000" b="1" dirty="0" smtClean="0">
                <a:solidFill>
                  <a:srgbClr val="F3F3F3"/>
                </a:solidFill>
                <a:latin typeface="Rajdhani"/>
                <a:ea typeface="Rajdhani"/>
                <a:cs typeface="Rajdhani"/>
                <a:sym typeface="Rajdhani"/>
              </a:rPr>
              <a:t>EN ALMACENAMIENTO LOCAL</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smtClean="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1. Descargar la versión mas reciente de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smtClean="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smtClean="0">
                <a:solidFill>
                  <a:srgbClr val="F3F3F3"/>
                </a:solidFill>
                <a:latin typeface="Fira Sans Condensed Light"/>
                <a:ea typeface="Fira Sans Condensed Light"/>
                <a:cs typeface="Fira Sans Condensed Light"/>
                <a:sym typeface="Fira Sans Condensed Light"/>
              </a:rPr>
              <a:t>Nombre</a:t>
            </a:r>
            <a:r>
              <a:rPr lang="en-US" sz="1600" dirty="0" smtClean="0">
                <a:solidFill>
                  <a:srgbClr val="F3F3F3"/>
                </a:solidFill>
                <a:latin typeface="Fira Sans Condensed Light"/>
                <a:ea typeface="Fira Sans Condensed Light"/>
                <a:cs typeface="Fira Sans Condensed Light"/>
                <a:sym typeface="Fira Sans Condensed Light"/>
              </a:rPr>
              <a:t> de la </a:t>
            </a:r>
            <a:r>
              <a:rPr lang="en-US" sz="1600" dirty="0" err="1" smtClean="0">
                <a:solidFill>
                  <a:srgbClr val="F3F3F3"/>
                </a:solidFill>
                <a:latin typeface="Fira Sans Condensed Light"/>
                <a:ea typeface="Fira Sans Condensed Light"/>
                <a:cs typeface="Fira Sans Condensed Light"/>
                <a:sym typeface="Fira Sans Condensed Light"/>
              </a:rPr>
              <a:t>carpeta</a:t>
            </a:r>
            <a:r>
              <a:rPr lang="en-US" sz="1600" dirty="0" smtClean="0">
                <a:solidFill>
                  <a:srgbClr val="F3F3F3"/>
                </a:solidFill>
                <a:latin typeface="Fira Sans Condensed Light"/>
                <a:ea typeface="Fira Sans Condensed Light"/>
                <a:cs typeface="Fira Sans Condensed Light"/>
                <a:sym typeface="Fira Sans Condensed Light"/>
              </a:rPr>
              <a:t>: </a:t>
            </a:r>
            <a:r>
              <a:rPr lang="en-US" sz="1600" dirty="0" err="1" smtClean="0">
                <a:solidFill>
                  <a:srgbClr val="F3F3F3"/>
                </a:solidFill>
                <a:latin typeface="Fira Sans Condensed Light"/>
                <a:ea typeface="Fira Sans Condensed Light"/>
                <a:cs typeface="Fira Sans Condensed Light"/>
                <a:sym typeface="Fira Sans Condensed Light"/>
              </a:rPr>
              <a:t>Proyecto</a:t>
            </a:r>
            <a:endParaRPr lang="es-ES" sz="1600" dirty="0" smtClean="0">
              <a:solidFill>
                <a:srgbClr val="F3F3F3"/>
              </a:solidFill>
              <a:latin typeface="Fira Sans Condensed Light"/>
              <a:ea typeface="Fira Sans Condensed Light"/>
              <a:cs typeface="Fira Sans Condensed Light"/>
              <a:sym typeface="Fira Sans Condensed Light"/>
            </a:endParaRPr>
          </a:p>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Bienvenida</a:t>
            </a:r>
            <a:endParaRPr dirty="0"/>
          </a:p>
        </p:txBody>
      </p:sp>
      <p:sp>
        <p:nvSpPr>
          <p:cNvPr id="7" name="6 Subtítulo"/>
          <p:cNvSpPr>
            <a:spLocks noGrp="1"/>
          </p:cNvSpPr>
          <p:nvPr>
            <p:ph type="subTitle" idx="1"/>
          </p:nvPr>
        </p:nvSpPr>
        <p:spPr/>
        <p:txBody>
          <a:bodyPr/>
          <a:lstStyle/>
          <a:p>
            <a:endParaRPr lang="es-ES"/>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a:t>
            </a:r>
            <a:r>
              <a:rPr lang="en-US" sz="3000" b="1" dirty="0" smtClean="0">
                <a:solidFill>
                  <a:srgbClr val="F3F3F3"/>
                </a:solidFill>
                <a:latin typeface="Rajdhani"/>
                <a:ea typeface="Rajdhani"/>
                <a:cs typeface="Rajdhani"/>
                <a:sym typeface="Rajdhani"/>
              </a:rPr>
              <a:t>EN ALMACENAMIENTO LOCAL</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4"/>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smtClean="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smtClean="0">
                <a:solidFill>
                  <a:schemeClr val="accent4"/>
                </a:solidFill>
                <a:latin typeface="Fira Sans Condensed Light" panose="020B0604020202020204" charset="0"/>
                <a:cs typeface="Times New Roman" panose="02020603050405020304" pitchFamily="18" charset="0"/>
              </a:rPr>
              <a:t>macOS</a:t>
            </a:r>
            <a:r>
              <a:rPr lang="es-ES" sz="1600" dirty="0" smtClean="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smtClean="0">
                <a:solidFill>
                  <a:schemeClr val="accent4"/>
                </a:solidFill>
                <a:latin typeface="Fira Sans Condensed Light" panose="020B0604020202020204" charset="0"/>
                <a:cs typeface="Times New Roman" panose="02020603050405020304" pitchFamily="18" charset="0"/>
              </a:rPr>
              <a:t>Git</a:t>
            </a:r>
            <a:r>
              <a:rPr lang="es-ES" sz="1600" dirty="0" smtClean="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a:t>
            </a:r>
            <a:r>
              <a:rPr lang="en-US" sz="3000" b="1" dirty="0" smtClean="0">
                <a:solidFill>
                  <a:srgbClr val="F3F3F3"/>
                </a:solidFill>
                <a:latin typeface="Rajdhani"/>
                <a:ea typeface="Rajdhani"/>
                <a:cs typeface="Rajdhani"/>
                <a:sym typeface="Rajdhani"/>
              </a:rPr>
              <a:t>EN ALMACENAMIENTO LOCAL</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smtClean="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a:t>
            </a:r>
            <a:r>
              <a:rPr lang="en-US" sz="3000" b="1" dirty="0" smtClean="0">
                <a:solidFill>
                  <a:srgbClr val="F3F3F3"/>
                </a:solidFill>
                <a:latin typeface="Rajdhani"/>
                <a:ea typeface="Rajdhani"/>
                <a:cs typeface="Rajdhani"/>
                <a:sym typeface="Rajdhani"/>
              </a:rPr>
              <a:t>EN ALMACENAMIENTO LOCAL</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smtClean="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4"/>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smtClean="0">
                <a:ln>
                  <a:noFill/>
                </a:ln>
                <a:solidFill>
                  <a:srgbClr val="F3F3F3"/>
                </a:solidFill>
                <a:effectLst/>
                <a:uLnTx/>
                <a:uFillTx/>
                <a:latin typeface="Rajdhani"/>
                <a:ea typeface="Rajdhani"/>
                <a:cs typeface="Rajdhani"/>
                <a:sym typeface="Rajdhani"/>
              </a:rPr>
              <a:t>PLATAFORMAS </a:t>
            </a:r>
            <a:r>
              <a:rPr lang="en-US" sz="3000" b="1" dirty="0" smtClean="0">
                <a:solidFill>
                  <a:srgbClr val="F3F3F3"/>
                </a:solidFill>
                <a:latin typeface="Rajdhani"/>
                <a:ea typeface="Rajdhani"/>
                <a:cs typeface="Rajdhani"/>
                <a:sym typeface="Rajdhani"/>
              </a:rPr>
              <a:t>EN ALMACENAMIENTO LOCAL</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smtClean="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smtClean="0">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smtClean="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smtClean="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4"/>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smtClean="0">
                <a:solidFill>
                  <a:schemeClr val="accent4"/>
                </a:solidFill>
                <a:latin typeface="Fira Sans Condensed Light" panose="020B0604020202020204" charset="0"/>
                <a:cs typeface="Times New Roman" panose="02020603050405020304" pitchFamily="18" charset="0"/>
              </a:rPr>
              <a:t>git</a:t>
            </a:r>
            <a:r>
              <a:rPr lang="es-ES" sz="1600" dirty="0" smtClean="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smtClean="0"/>
              <a:t>Fin de la Sesión</a:t>
            </a:r>
            <a:endParaRPr lang="es-ES" dirty="0"/>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smtClean="0">
                <a:hlinkClick r:id="rId4"/>
              </a:rPr>
              <a:t>Alfredo.garcias@tec.mx</a:t>
            </a:r>
            <a:endParaRPr lang="es-ES" dirty="0" smtClean="0"/>
          </a:p>
          <a:p>
            <a:pPr marL="0" indent="0" algn="ctr">
              <a:buClr>
                <a:schemeClr val="dk1"/>
              </a:buClr>
              <a:buFont typeface="Arial"/>
              <a:buNone/>
            </a:pPr>
            <a:r>
              <a:rPr lang="es-ES" smtClean="0"/>
              <a:t>https://itesm.zoom.us/j/9648719322</a:t>
            </a:r>
            <a:endParaRPr lang="es-ES" dirty="0" smtClean="0"/>
          </a:p>
          <a:p>
            <a:pPr marL="0" indent="0" algn="ctr">
              <a:buClr>
                <a:schemeClr val="dk1"/>
              </a:buClr>
              <a:buFont typeface="Arial"/>
              <a:buNone/>
            </a:pPr>
            <a:r>
              <a:rPr lang="es-ES" dirty="0" smtClean="0"/>
              <a:t> </a:t>
            </a:r>
            <a:endParaRPr lang="es-ES" dirty="0"/>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t>     </a:t>
            </a:r>
            <a:r>
              <a:rPr lang="es-ES" b="1" dirty="0" smtClean="0"/>
              <a:t>“Los datos se están convirtiendo en la nueva materia prima de los negocios.”   </a:t>
            </a:r>
          </a:p>
          <a:p>
            <a:pPr algn="l"/>
            <a:r>
              <a:rPr lang="es-ES" dirty="0" smtClean="0"/>
              <a:t>       </a:t>
            </a:r>
          </a:p>
          <a:p>
            <a:pPr algn="l"/>
            <a:r>
              <a:rPr lang="es-ES" dirty="0" smtClean="0"/>
              <a:t>                                               –Craig </a:t>
            </a:r>
            <a:r>
              <a:rPr lang="es-ES" dirty="0" err="1" smtClean="0"/>
              <a:t>Mundie</a:t>
            </a:r>
            <a:endParaRPr lang="es-ES" dirty="0" smtClean="0"/>
          </a:p>
          <a:p>
            <a:pPr algn="l"/>
            <a:r>
              <a:rPr lang="es-ES" dirty="0" smtClean="0"/>
              <a:t/>
            </a:r>
            <a:br>
              <a:rPr lang="es-ES" dirty="0" smtClean="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970033"/>
            <a:ext cx="5967741" cy="1182341"/>
          </a:xfrm>
          <a:prstGeom prst="rect">
            <a:avLst/>
          </a:prstGeom>
          <a:noFill/>
          <a:ln>
            <a:noFill/>
          </a:ln>
        </p:spPr>
        <p:txBody>
          <a:bodyPr spcFirstLastPara="1" wrap="square" lIns="91425" tIns="182875" rIns="91425" bIns="0" anchor="t" anchorCtr="0">
            <a:noAutofit/>
          </a:bodyPr>
          <a:lstStyle/>
          <a:p>
            <a:pPr algn="just"/>
            <a:r>
              <a:rPr lang="es-ES" sz="1600" dirty="0" smtClean="0">
                <a:solidFill>
                  <a:schemeClr val="accent4"/>
                </a:solidFill>
                <a:latin typeface="Fira Sans Condensed Light" panose="020B0604020202020204" charset="0"/>
                <a:cs typeface="Times New Roman" panose="02020603050405020304" pitchFamily="18" charset="0"/>
              </a:rPr>
              <a:t>Podrás gestionar las plataformas tecnológicas de analítica de negocios que apoyen a la organización en el proceso de transformación digital, utilizando</a:t>
            </a:r>
            <a:r>
              <a:rPr lang="en-US" sz="1600" dirty="0" smtClean="0">
                <a:solidFill>
                  <a:schemeClr val="accent4"/>
                </a:solidFill>
                <a:latin typeface="Fira Sans Condensed Light" panose="020B0604020202020204" charset="0"/>
                <a:cs typeface="Times New Roman" panose="02020603050405020304" pitchFamily="18" charset="0"/>
              </a:rPr>
              <a:t> </a:t>
            </a:r>
            <a:r>
              <a:rPr lang="es-ES" sz="1600" dirty="0" smtClean="0">
                <a:solidFill>
                  <a:schemeClr val="accent4"/>
                </a:solidFill>
                <a:latin typeface="Fira Sans Condensed Light" panose="020B0604020202020204" charset="0"/>
                <a:cs typeface="Times New Roman" panose="02020603050405020304" pitchFamily="18" charset="0"/>
              </a:rPr>
              <a:t>la programación de algoritmos de extracción, limpieza, e imputación de datos, así como modelos de bases de datos y las interfaces de conexiones entre diferentes fuentes.</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smtClean="0">
                <a:solidFill>
                  <a:srgbClr val="F3F3F3"/>
                </a:solidFill>
                <a:latin typeface="Rajdhani"/>
                <a:ea typeface="Rajdhani"/>
                <a:cs typeface="Rajdhani"/>
                <a:sym typeface="Rajdhani"/>
              </a:rPr>
              <a:t>Objetivo principal del Curso</a:t>
            </a:r>
            <a:endParaRPr sz="2200" b="1" dirty="0">
              <a:solidFill>
                <a:srgbClr val="F3F3F3"/>
              </a:solidFill>
              <a:latin typeface="Rajdhani"/>
              <a:ea typeface="Rajdhani"/>
              <a:cs typeface="Rajdhani"/>
              <a:sym typeface="Rajdhani"/>
            </a:endParaRPr>
          </a:p>
        </p:txBody>
      </p:sp>
      <p:pic>
        <p:nvPicPr>
          <p:cNvPr id="37"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pic>
        <p:nvPicPr>
          <p:cNvPr id="28674" name="Picture 2" descr="Idea y objetivo concepto | Vector Premium"/>
          <p:cNvPicPr>
            <a:picLocks noChangeAspect="1" noChangeArrowheads="1"/>
          </p:cNvPicPr>
          <p:nvPr/>
        </p:nvPicPr>
        <p:blipFill>
          <a:blip r:embed="rId4"/>
          <a:srcRect b="4570"/>
          <a:stretch>
            <a:fillRect/>
          </a:stretch>
        </p:blipFill>
        <p:spPr bwMode="auto">
          <a:xfrm>
            <a:off x="884583" y="1794008"/>
            <a:ext cx="958465" cy="914664"/>
          </a:xfrm>
          <a:prstGeom prst="rect">
            <a:avLst/>
          </a:prstGeom>
          <a:noFill/>
        </p:spPr>
      </p:pic>
      <p:sp>
        <p:nvSpPr>
          <p:cNvPr id="7"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xmlns="" val="73512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smtClean="0">
                <a:solidFill>
                  <a:schemeClr val="accent4"/>
                </a:solidFill>
                <a:latin typeface="Fira Sans Condensed Light" panose="020B0604020202020204" charset="0"/>
                <a:cs typeface="Times New Roman" panose="02020603050405020304" pitchFamily="18" charset="0"/>
              </a:rPr>
              <a:t>Conocerás las distintas plataformas </a:t>
            </a:r>
            <a:r>
              <a:rPr lang="es-ES" sz="1600" b="1" dirty="0" smtClean="0">
                <a:solidFill>
                  <a:schemeClr val="accent4"/>
                </a:solidFill>
                <a:latin typeface="Fira Sans Condensed Light" panose="020B0604020202020204" charset="0"/>
                <a:cs typeface="Times New Roman" panose="02020603050405020304" pitchFamily="18" charset="0"/>
              </a:rPr>
              <a:t>en la nube y de almacenamiento local </a:t>
            </a:r>
            <a:r>
              <a:rPr lang="es-ES" sz="1600" dirty="0" smtClean="0">
                <a:solidFill>
                  <a:schemeClr val="accent4"/>
                </a:solidFill>
                <a:latin typeface="Fira Sans Condensed Light" panose="020B0604020202020204" charset="0"/>
                <a:cs typeface="Times New Roman" panose="02020603050405020304" pitchFamily="18" charset="0"/>
              </a:rPr>
              <a:t>que permiten desplegar en tus proyectos en </a:t>
            </a:r>
            <a:r>
              <a:rPr lang="es-ES" sz="1600" dirty="0" err="1" smtClean="0">
                <a:solidFill>
                  <a:schemeClr val="accent4"/>
                </a:solidFill>
                <a:latin typeface="Fira Sans Condensed Light" panose="020B0604020202020204" charset="0"/>
                <a:cs typeface="Times New Roman" panose="02020603050405020304" pitchFamily="18" charset="0"/>
              </a:rPr>
              <a:t>Python</a:t>
            </a:r>
            <a:r>
              <a:rPr lang="es-ES" sz="1600" dirty="0" smtClean="0">
                <a:solidFill>
                  <a:schemeClr val="accent4"/>
                </a:solidFill>
                <a:latin typeface="Fira Sans Condensed Light" panose="020B0604020202020204" charset="0"/>
                <a:cs typeface="Times New Roman" panose="02020603050405020304" pitchFamily="18" charset="0"/>
              </a:rPr>
              <a:t> y en otros lenguajes de programación.</a:t>
            </a:r>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smtClean="0">
                <a:solidFill>
                  <a:srgbClr val="F3F3F3"/>
                </a:solidFill>
                <a:latin typeface="Rajdhani"/>
                <a:ea typeface="Rajdhani"/>
                <a:cs typeface="Rajdhani"/>
                <a:sym typeface="Rajdhani"/>
              </a:rPr>
              <a:t>Objetivos particulares de la sesión</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38469" y="2788357"/>
            <a:ext cx="5967741" cy="882497"/>
          </a:xfrm>
          <a:prstGeom prst="rect">
            <a:avLst/>
          </a:prstGeom>
          <a:noFill/>
          <a:ln>
            <a:noFill/>
          </a:ln>
        </p:spPr>
        <p:txBody>
          <a:bodyPr spcFirstLastPara="1" wrap="square" lIns="91425" tIns="182875" rIns="91425" bIns="0" anchor="t" anchorCtr="0">
            <a:noAutofit/>
          </a:bodyPr>
          <a:lstStyle/>
          <a:p>
            <a:pPr algn="just"/>
            <a:r>
              <a:rPr lang="es-ES" sz="1600" dirty="0" smtClean="0">
                <a:solidFill>
                  <a:schemeClr val="accent4"/>
                </a:solidFill>
                <a:latin typeface="Fira Sans Condensed Light" panose="020B0604020202020204" charset="0"/>
                <a:cs typeface="Times New Roman" panose="02020603050405020304" pitchFamily="18" charset="0"/>
              </a:rPr>
              <a:t>Aprenderás a </a:t>
            </a:r>
            <a:r>
              <a:rPr lang="es-ES" sz="1600" b="1" dirty="0" smtClean="0">
                <a:solidFill>
                  <a:schemeClr val="accent4"/>
                </a:solidFill>
                <a:latin typeface="Fira Sans Condensed Light" panose="020B0604020202020204" charset="0"/>
                <a:cs typeface="Times New Roman" panose="02020603050405020304" pitchFamily="18" charset="0"/>
              </a:rPr>
              <a:t>extraer datos </a:t>
            </a:r>
            <a:r>
              <a:rPr lang="es-ES" sz="1600" dirty="0" smtClean="0">
                <a:solidFill>
                  <a:schemeClr val="accent4"/>
                </a:solidFill>
                <a:latin typeface="Fira Sans Condensed Light" panose="020B0604020202020204" charset="0"/>
                <a:cs typeface="Times New Roman" panose="02020603050405020304" pitchFamily="18" charset="0"/>
              </a:rPr>
              <a:t>para manipularlos en distintas plataformas en la nube y de almacenamiento local.</a:t>
            </a:r>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25218" y="2940323"/>
            <a:ext cx="557213" cy="531749"/>
          </a:xfrm>
          <a:prstGeom prst="rect">
            <a:avLst/>
          </a:prstGeom>
          <a:noFill/>
        </p:spPr>
      </p:pic>
      <p:sp>
        <p:nvSpPr>
          <p:cNvPr id="8" name="Google Shape;1603;p42"/>
          <p:cNvSpPr txBox="1"/>
          <p:nvPr/>
        </p:nvSpPr>
        <p:spPr>
          <a:xfrm>
            <a:off x="2021904" y="3765704"/>
            <a:ext cx="5967741" cy="882497"/>
          </a:xfrm>
          <a:prstGeom prst="rect">
            <a:avLst/>
          </a:prstGeom>
          <a:noFill/>
          <a:ln>
            <a:noFill/>
          </a:ln>
        </p:spPr>
        <p:txBody>
          <a:bodyPr spcFirstLastPara="1" wrap="square" lIns="91425" tIns="182875" rIns="91425" bIns="0" anchor="t" anchorCtr="0">
            <a:noAutofit/>
          </a:bodyPr>
          <a:lstStyle/>
          <a:p>
            <a:pPr algn="just"/>
            <a:r>
              <a:rPr lang="es-ES" sz="1600" b="1" dirty="0" smtClean="0">
                <a:solidFill>
                  <a:schemeClr val="accent4"/>
                </a:solidFill>
                <a:latin typeface="Fira Sans Condensed Light" panose="020B0604020202020204" charset="0"/>
                <a:cs typeface="Times New Roman" panose="02020603050405020304" pitchFamily="18" charset="0"/>
              </a:rPr>
              <a:t>Depurarás set de datos </a:t>
            </a:r>
            <a:r>
              <a:rPr lang="es-ES" sz="1600" dirty="0" smtClean="0">
                <a:solidFill>
                  <a:schemeClr val="accent4"/>
                </a:solidFill>
                <a:latin typeface="Fira Sans Condensed Light" panose="020B0604020202020204" charset="0"/>
                <a:cs typeface="Times New Roman" panose="02020603050405020304" pitchFamily="18" charset="0"/>
              </a:rPr>
              <a:t>mediante la identificación de inconsistencias de la información, utilizando algoritmos de programación</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9" name="Picture 2" descr="Idea y objetivo concepto | Vector Premium"/>
          <p:cNvPicPr>
            <a:picLocks noChangeAspect="1" noChangeArrowheads="1"/>
          </p:cNvPicPr>
          <p:nvPr/>
        </p:nvPicPr>
        <p:blipFill>
          <a:blip r:embed="rId3"/>
          <a:srcRect b="4570"/>
          <a:stretch>
            <a:fillRect/>
          </a:stretch>
        </p:blipFill>
        <p:spPr bwMode="auto">
          <a:xfrm>
            <a:off x="1308653" y="3917670"/>
            <a:ext cx="557213" cy="531749"/>
          </a:xfrm>
          <a:prstGeom prst="rect">
            <a:avLst/>
          </a:prstGeom>
          <a:noFill/>
        </p:spPr>
      </p:pic>
      <p:pic>
        <p:nvPicPr>
          <p:cNvPr id="1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r>
              <a:rPr kumimoji="0" lang="es-ES"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xmlns="" val="73512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7" y="1017526"/>
            <a:ext cx="161013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AGENDA</a:t>
            </a:r>
            <a:endParaRPr dirty="0"/>
          </a:p>
        </p:txBody>
      </p:sp>
      <p:graphicFrame>
        <p:nvGraphicFramePr>
          <p:cNvPr id="647" name="Google Shape;647;p33"/>
          <p:cNvGraphicFramePr/>
          <p:nvPr>
            <p:extLst>
              <p:ext uri="{D42A27DB-BD31-4B8C-83A1-F6EECF244321}">
                <p14:modId xmlns:p14="http://schemas.microsoft.com/office/powerpoint/2010/main" xmlns="" val="2693215633"/>
              </p:ext>
            </p:extLst>
          </p:nvPr>
        </p:nvGraphicFramePr>
        <p:xfrm>
          <a:off x="1311966" y="2032719"/>
          <a:ext cx="6619460" cy="2651700"/>
        </p:xfrm>
        <a:graphic>
          <a:graphicData uri="http://schemas.openxmlformats.org/drawingml/2006/table">
            <a:tbl>
              <a:tblPr>
                <a:noFill/>
                <a:tableStyleId>{95E397FE-706D-4E7D-AA01-638484C1D090}</a:tableStyleId>
              </a:tblPr>
              <a:tblGrid>
                <a:gridCol w="1323892">
                  <a:extLst>
                    <a:ext uri="{9D8B030D-6E8A-4147-A177-3AD203B41FA5}">
                      <a16:colId xmlns="" xmlns:a16="http://schemas.microsoft.com/office/drawing/2014/main" val="20000"/>
                    </a:ext>
                  </a:extLst>
                </a:gridCol>
                <a:gridCol w="1323892">
                  <a:extLst>
                    <a:ext uri="{9D8B030D-6E8A-4147-A177-3AD203B41FA5}">
                      <a16:colId xmlns="" xmlns:a16="http://schemas.microsoft.com/office/drawing/2014/main" val="20001"/>
                    </a:ext>
                  </a:extLst>
                </a:gridCol>
                <a:gridCol w="1323892">
                  <a:extLst>
                    <a:ext uri="{9D8B030D-6E8A-4147-A177-3AD203B41FA5}">
                      <a16:colId xmlns="" xmlns:a16="http://schemas.microsoft.com/office/drawing/2014/main" val="20002"/>
                    </a:ext>
                  </a:extLst>
                </a:gridCol>
                <a:gridCol w="1323892">
                  <a:extLst>
                    <a:ext uri="{9D8B030D-6E8A-4147-A177-3AD203B41FA5}">
                      <a16:colId xmlns="" xmlns:a16="http://schemas.microsoft.com/office/drawing/2014/main" val="20003"/>
                    </a:ext>
                  </a:extLst>
                </a:gridCol>
                <a:gridCol w="1323892"/>
              </a:tblGrid>
              <a:tr h="371703">
                <a:tc>
                  <a:txBody>
                    <a:bodyPr/>
                    <a:lstStyle/>
                    <a:p>
                      <a:pPr marL="0" lvl="0" indent="0" algn="ctr" rtl="0">
                        <a:spcBef>
                          <a:spcPts val="0"/>
                        </a:spcBef>
                        <a:spcAft>
                          <a:spcPts val="0"/>
                        </a:spcAft>
                        <a:buNone/>
                      </a:pPr>
                      <a:r>
                        <a:rPr lang="en" sz="3000" b="1" dirty="0" smtClean="0">
                          <a:solidFill>
                            <a:srgbClr val="F3F3F3"/>
                          </a:solidFill>
                          <a:latin typeface="Rajdhani"/>
                          <a:ea typeface="Rajdhani"/>
                          <a:cs typeface="Rajdhani"/>
                          <a:sym typeface="Rajdhani"/>
                        </a:rPr>
                        <a:t>M1</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a:t>
                      </a:r>
                      <a:r>
                        <a:rPr lang="en" sz="3000" b="1" dirty="0" smtClean="0">
                          <a:solidFill>
                            <a:srgbClr val="F3F3F3"/>
                          </a:solidFill>
                          <a:latin typeface="Rajdhani"/>
                          <a:ea typeface="Rajdhani"/>
                          <a:cs typeface="Rajdhani"/>
                          <a:sym typeface="Rajdhani"/>
                        </a:rPr>
                        <a:t>2</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a:t>
                      </a:r>
                      <a:r>
                        <a:rPr lang="en" sz="3000" b="1" dirty="0" smtClean="0">
                          <a:solidFill>
                            <a:srgbClr val="F3F3F3"/>
                          </a:solidFill>
                          <a:latin typeface="Rajdhani"/>
                          <a:ea typeface="Rajdhani"/>
                          <a:cs typeface="Rajdhani"/>
                          <a:sym typeface="Rajdhani"/>
                        </a:rPr>
                        <a:t>3</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a:t>
                      </a:r>
                      <a:r>
                        <a:rPr lang="en" sz="3000" b="1" dirty="0" smtClean="0">
                          <a:solidFill>
                            <a:srgbClr val="F3F3F3"/>
                          </a:solidFill>
                          <a:latin typeface="Rajdhani"/>
                          <a:ea typeface="Rajdhani"/>
                          <a:cs typeface="Rajdhani"/>
                          <a:sym typeface="Rajdhani"/>
                        </a:rPr>
                        <a:t>4</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3000" b="1" dirty="0" smtClean="0">
                          <a:solidFill>
                            <a:srgbClr val="F3F3F3"/>
                          </a:solidFill>
                          <a:latin typeface="Rajdhani"/>
                          <a:ea typeface="Rajdhani"/>
                          <a:cs typeface="Rajdhani"/>
                          <a:sym typeface="Rajdhani"/>
                        </a:rPr>
                        <a:t>RETO</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extLst>
                  <a:ext uri="{0D108BD9-81ED-4DB2-BD59-A6C34878D82A}">
                    <a16:rowId xmlns="" xmlns:a16="http://schemas.microsoft.com/office/drawing/2014/main" val="10000"/>
                  </a:ext>
                </a:extLst>
              </a:tr>
              <a:tr h="1907289">
                <a:tc>
                  <a:txBody>
                    <a:bodyPr/>
                    <a:lstStyle/>
                    <a:p>
                      <a:pPr marL="0" lvl="0" indent="0" algn="ctr" rtl="0">
                        <a:spcBef>
                          <a:spcPts val="0"/>
                        </a:spcBef>
                        <a:spcAft>
                          <a:spcPts val="0"/>
                        </a:spcAft>
                        <a:buNone/>
                      </a:pPr>
                      <a:r>
                        <a:rPr lang="en-US" sz="1200" b="1" dirty="0" err="1" smtClean="0">
                          <a:solidFill>
                            <a:srgbClr val="F3F3F3"/>
                          </a:solidFill>
                          <a:latin typeface="Fira Sans Condensed Light"/>
                          <a:ea typeface="Fira Sans Condensed Light"/>
                          <a:cs typeface="Fira Sans Condensed Light"/>
                          <a:sym typeface="Fira Sans Condensed Light"/>
                        </a:rPr>
                        <a:t>Extracción</a:t>
                      </a:r>
                      <a:r>
                        <a:rPr lang="en-US" sz="1200" b="1" baseline="0" dirty="0" smtClean="0">
                          <a:solidFill>
                            <a:srgbClr val="F3F3F3"/>
                          </a:solidFill>
                          <a:latin typeface="Fira Sans Condensed Light"/>
                          <a:ea typeface="Fira Sans Condensed Light"/>
                          <a:cs typeface="Fira Sans Condensed Light"/>
                          <a:sym typeface="Fira Sans Condensed Light"/>
                        </a:rPr>
                        <a:t> de </a:t>
                      </a:r>
                      <a:r>
                        <a:rPr lang="en-US" sz="1200" b="1" baseline="0" dirty="0" err="1" smtClean="0">
                          <a:solidFill>
                            <a:srgbClr val="F3F3F3"/>
                          </a:solidFill>
                          <a:latin typeface="Fira Sans Condensed Light"/>
                          <a:ea typeface="Fira Sans Condensed Light"/>
                          <a:cs typeface="Fira Sans Condensed Light"/>
                          <a:sym typeface="Fira Sans Condensed Light"/>
                        </a:rPr>
                        <a:t>datos</a:t>
                      </a:r>
                      <a:endParaRPr lang="en-US" sz="1200" b="1" baseline="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err="1" smtClean="0">
                          <a:solidFill>
                            <a:srgbClr val="F3F3F3"/>
                          </a:solidFill>
                          <a:latin typeface="Fira Sans Condensed Light"/>
                          <a:ea typeface="Fira Sans Condensed Light"/>
                          <a:cs typeface="Fira Sans Condensed Light"/>
                          <a:sym typeface="Fira Sans Condensed Light"/>
                        </a:rPr>
                        <a:t>Lunes</a:t>
                      </a:r>
                      <a:r>
                        <a:rPr lang="en-US" sz="1200" baseline="0" dirty="0" smtClean="0">
                          <a:solidFill>
                            <a:srgbClr val="F3F3F3"/>
                          </a:solidFill>
                          <a:latin typeface="Fira Sans Condensed Light"/>
                          <a:ea typeface="Fira Sans Condensed Light"/>
                          <a:cs typeface="Fira Sans Condensed Light"/>
                          <a:sym typeface="Fira Sans Condensed Light"/>
                        </a:rPr>
                        <a:t> y </a:t>
                      </a:r>
                      <a:r>
                        <a:rPr lang="en-US" sz="1200" baseline="0" dirty="0" err="1" smtClean="0">
                          <a:solidFill>
                            <a:srgbClr val="F3F3F3"/>
                          </a:solidFill>
                          <a:latin typeface="Fira Sans Condensed Light"/>
                          <a:ea typeface="Fira Sans Condensed Light"/>
                          <a:cs typeface="Fira Sans Condensed Light"/>
                          <a:sym typeface="Fira Sans Condensed Light"/>
                        </a:rPr>
                        <a:t>Jueves</a:t>
                      </a:r>
                      <a:r>
                        <a:rPr lang="en-US" sz="1200" baseline="0" dirty="0" smtClean="0">
                          <a:solidFill>
                            <a:srgbClr val="F3F3F3"/>
                          </a:solidFill>
                          <a:latin typeface="Fira Sans Condensed Light"/>
                          <a:ea typeface="Fira Sans Condensed Light"/>
                          <a:cs typeface="Fira Sans Condensed Light"/>
                          <a:sym typeface="Fira Sans Condensed Light"/>
                        </a:rPr>
                        <a:t> </a:t>
                      </a:r>
                    </a:p>
                    <a:p>
                      <a:pPr marL="0" lvl="0" indent="0" algn="ctr" rtl="0">
                        <a:spcBef>
                          <a:spcPts val="0"/>
                        </a:spcBef>
                        <a:spcAft>
                          <a:spcPts val="0"/>
                        </a:spcAft>
                        <a:buNone/>
                      </a:pPr>
                      <a:r>
                        <a:rPr lang="en-US" sz="1200" baseline="0" dirty="0" smtClean="0">
                          <a:solidFill>
                            <a:srgbClr val="F3F3F3"/>
                          </a:solidFill>
                          <a:latin typeface="Fira Sans Condensed Light"/>
                          <a:ea typeface="Fira Sans Condensed Light"/>
                          <a:cs typeface="Fira Sans Condensed Light"/>
                          <a:sym typeface="Fira Sans Condensed Light"/>
                        </a:rPr>
                        <a:t>15:00 a 19:00</a:t>
                      </a:r>
                    </a:p>
                    <a:p>
                      <a:pPr marL="0" lvl="0" indent="0" algn="ctr" rtl="0">
                        <a:spcBef>
                          <a:spcPts val="0"/>
                        </a:spcBef>
                        <a:spcAft>
                          <a:spcPts val="0"/>
                        </a:spcAft>
                        <a:buNone/>
                      </a:pPr>
                      <a:r>
                        <a:rPr lang="en-US" sz="1200" baseline="0" dirty="0" err="1" smtClean="0">
                          <a:solidFill>
                            <a:srgbClr val="F3F3F3"/>
                          </a:solidFill>
                          <a:latin typeface="Fira Sans Condensed Light"/>
                          <a:ea typeface="Fira Sans Condensed Light"/>
                          <a:cs typeface="Fira Sans Condensed Light"/>
                          <a:sym typeface="Fira Sans Condensed Light"/>
                        </a:rPr>
                        <a:t>Presencial</a:t>
                      </a:r>
                      <a:endParaRPr lang="en-US" sz="1200" baseline="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smtClean="0">
                          <a:solidFill>
                            <a:srgbClr val="F3F3F3"/>
                          </a:solidFill>
                          <a:latin typeface="Fira Sans Condensed Light"/>
                          <a:ea typeface="Fira Sans Condensed Light"/>
                          <a:cs typeface="Fira Sans Condensed Light"/>
                          <a:sym typeface="Fira Sans Condensed Light"/>
                        </a:rPr>
                        <a:t>Facilitador: Alfredo García </a:t>
                      </a: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smtClean="0">
                          <a:solidFill>
                            <a:srgbClr val="F3F3F3"/>
                          </a:solidFill>
                          <a:latin typeface="Fira Sans Condensed Light"/>
                          <a:ea typeface="Fira Sans Condensed Light"/>
                          <a:cs typeface="Fira Sans Condensed Light"/>
                          <a:sym typeface="Fira Sans Condensed Light"/>
                        </a:rPr>
                        <a:t>Limpieza</a:t>
                      </a:r>
                      <a:r>
                        <a:rPr lang="en-US" sz="1200" b="1" baseline="0" dirty="0" smtClean="0">
                          <a:solidFill>
                            <a:srgbClr val="F3F3F3"/>
                          </a:solidFill>
                          <a:latin typeface="Fira Sans Condensed Light"/>
                          <a:ea typeface="Fira Sans Condensed Light"/>
                          <a:cs typeface="Fira Sans Condensed Light"/>
                          <a:sym typeface="Fira Sans Condensed Light"/>
                        </a:rPr>
                        <a:t> y </a:t>
                      </a:r>
                      <a:r>
                        <a:rPr lang="en-US" sz="1200" b="1" baseline="0" dirty="0" err="1" smtClean="0">
                          <a:solidFill>
                            <a:srgbClr val="F3F3F3"/>
                          </a:solidFill>
                          <a:latin typeface="Fira Sans Condensed Light"/>
                          <a:ea typeface="Fira Sans Condensed Light"/>
                          <a:cs typeface="Fira Sans Condensed Light"/>
                          <a:sym typeface="Fira Sans Condensed Light"/>
                        </a:rPr>
                        <a:t>manejo</a:t>
                      </a:r>
                      <a:r>
                        <a:rPr lang="en-US" sz="1200" b="1" baseline="0" dirty="0" smtClean="0">
                          <a:solidFill>
                            <a:srgbClr val="F3F3F3"/>
                          </a:solidFill>
                          <a:latin typeface="Fira Sans Condensed Light"/>
                          <a:ea typeface="Fira Sans Condensed Light"/>
                          <a:cs typeface="Fira Sans Condensed Light"/>
                          <a:sym typeface="Fira Sans Condensed Light"/>
                        </a:rPr>
                        <a:t> de </a:t>
                      </a:r>
                      <a:r>
                        <a:rPr lang="en-US" sz="1200" b="1" baseline="0" dirty="0" err="1" smtClean="0">
                          <a:solidFill>
                            <a:srgbClr val="F3F3F3"/>
                          </a:solidFill>
                          <a:latin typeface="Fira Sans Condensed Light"/>
                          <a:ea typeface="Fira Sans Condensed Light"/>
                          <a:cs typeface="Fira Sans Condensed Light"/>
                          <a:sym typeface="Fira Sans Condensed Light"/>
                        </a:rPr>
                        <a:t>datos</a:t>
                      </a:r>
                      <a:endParaRPr lang="en-US" sz="1200" b="1" baseline="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err="1" smtClean="0">
                          <a:solidFill>
                            <a:srgbClr val="F3F3F3"/>
                          </a:solidFill>
                          <a:latin typeface="Fira Sans Condensed Light"/>
                          <a:ea typeface="Fira Sans Condensed Light"/>
                          <a:cs typeface="Fira Sans Condensed Light"/>
                          <a:sym typeface="Fira Sans Condensed Light"/>
                        </a:rPr>
                        <a:t>Lunes</a:t>
                      </a:r>
                      <a:r>
                        <a:rPr lang="en-US" sz="1200" baseline="0" dirty="0" smtClean="0">
                          <a:solidFill>
                            <a:srgbClr val="F3F3F3"/>
                          </a:solidFill>
                          <a:latin typeface="Fira Sans Condensed Light"/>
                          <a:ea typeface="Fira Sans Condensed Light"/>
                          <a:cs typeface="Fira Sans Condensed Light"/>
                          <a:sym typeface="Fira Sans Condensed Light"/>
                        </a:rPr>
                        <a:t> y </a:t>
                      </a:r>
                      <a:r>
                        <a:rPr lang="en-US" sz="1200" baseline="0" dirty="0" err="1" smtClean="0">
                          <a:solidFill>
                            <a:srgbClr val="F3F3F3"/>
                          </a:solidFill>
                          <a:latin typeface="Fira Sans Condensed Light"/>
                          <a:ea typeface="Fira Sans Condensed Light"/>
                          <a:cs typeface="Fira Sans Condensed Light"/>
                          <a:sym typeface="Fira Sans Condensed Light"/>
                        </a:rPr>
                        <a:t>Jueves</a:t>
                      </a:r>
                      <a:r>
                        <a:rPr lang="en-US" sz="1200" baseline="0" dirty="0" smtClean="0">
                          <a:solidFill>
                            <a:srgbClr val="F3F3F3"/>
                          </a:solidFill>
                          <a:latin typeface="Fira Sans Condensed Light"/>
                          <a:ea typeface="Fira Sans Condensed Light"/>
                          <a:cs typeface="Fira Sans Condensed Light"/>
                          <a:sym typeface="Fira Sans Condensed Light"/>
                        </a:rPr>
                        <a:t> </a:t>
                      </a:r>
                    </a:p>
                    <a:p>
                      <a:pPr marL="0" lvl="0" indent="0" algn="ctr" rtl="0">
                        <a:spcBef>
                          <a:spcPts val="0"/>
                        </a:spcBef>
                        <a:spcAft>
                          <a:spcPts val="0"/>
                        </a:spcAft>
                        <a:buNone/>
                      </a:pPr>
                      <a:r>
                        <a:rPr lang="en-US" sz="1200" baseline="0" dirty="0" smtClean="0">
                          <a:solidFill>
                            <a:srgbClr val="F3F3F3"/>
                          </a:solidFill>
                          <a:latin typeface="Fira Sans Condensed Light"/>
                          <a:ea typeface="Fira Sans Condensed Light"/>
                          <a:cs typeface="Fira Sans Condensed Light"/>
                          <a:sym typeface="Fira Sans Condensed Light"/>
                        </a:rPr>
                        <a:t>15:00 a 19:00</a:t>
                      </a:r>
                    </a:p>
                    <a:p>
                      <a:pPr marL="0" lvl="0" indent="0" algn="ctr" rtl="0">
                        <a:spcBef>
                          <a:spcPts val="0"/>
                        </a:spcBef>
                        <a:spcAft>
                          <a:spcPts val="0"/>
                        </a:spcAft>
                        <a:buNone/>
                      </a:pPr>
                      <a:r>
                        <a:rPr lang="en-US" sz="1200" baseline="0" dirty="0" err="1" smtClean="0">
                          <a:solidFill>
                            <a:srgbClr val="F3F3F3"/>
                          </a:solidFill>
                          <a:latin typeface="Fira Sans Condensed Light"/>
                          <a:ea typeface="Fira Sans Condensed Light"/>
                          <a:cs typeface="Fira Sans Condensed Light"/>
                          <a:sym typeface="Fira Sans Condensed Light"/>
                        </a:rPr>
                        <a:t>Presencial</a:t>
                      </a:r>
                      <a:endParaRPr lang="en-US" sz="1200" baseline="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smtClean="0">
                          <a:solidFill>
                            <a:srgbClr val="F3F3F3"/>
                          </a:solidFill>
                          <a:latin typeface="Fira Sans Condensed Light"/>
                          <a:ea typeface="Fira Sans Condensed Light"/>
                          <a:cs typeface="Fira Sans Condensed Light"/>
                          <a:sym typeface="Fira Sans Condensed Light"/>
                        </a:rPr>
                        <a:t>Facilitador: Alfredo García</a:t>
                      </a: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smtClean="0">
                          <a:solidFill>
                            <a:srgbClr val="F3F3F3"/>
                          </a:solidFill>
                          <a:latin typeface="Fira Sans Condensed Light"/>
                          <a:ea typeface="Fira Sans Condensed Light"/>
                          <a:cs typeface="Fira Sans Condensed Light"/>
                          <a:sym typeface="Fira Sans Condensed Light"/>
                        </a:rPr>
                        <a:t>Modelos</a:t>
                      </a:r>
                      <a:r>
                        <a:rPr lang="en-US" sz="1200" b="1" dirty="0" smtClean="0">
                          <a:solidFill>
                            <a:srgbClr val="F3F3F3"/>
                          </a:solidFill>
                          <a:latin typeface="Fira Sans Condensed Light"/>
                          <a:ea typeface="Fira Sans Condensed Light"/>
                          <a:cs typeface="Fira Sans Condensed Light"/>
                          <a:sym typeface="Fira Sans Condensed Light"/>
                        </a:rPr>
                        <a:t> de bases de </a:t>
                      </a:r>
                      <a:r>
                        <a:rPr lang="en-US" sz="1200" b="1" dirty="0" err="1" smtClean="0">
                          <a:solidFill>
                            <a:srgbClr val="F3F3F3"/>
                          </a:solidFill>
                          <a:latin typeface="Fira Sans Condensed Light"/>
                          <a:ea typeface="Fira Sans Condensed Light"/>
                          <a:cs typeface="Fira Sans Condensed Light"/>
                          <a:sym typeface="Fira Sans Condensed Light"/>
                        </a:rPr>
                        <a:t>datos</a:t>
                      </a:r>
                      <a:endParaRPr lang="en-US" sz="1200" b="1"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err="1" smtClean="0">
                          <a:solidFill>
                            <a:srgbClr val="F3F3F3"/>
                          </a:solidFill>
                          <a:latin typeface="Fira Sans Condensed Light"/>
                          <a:ea typeface="Fira Sans Condensed Light"/>
                          <a:cs typeface="Fira Sans Condensed Light"/>
                          <a:sym typeface="Fira Sans Condensed Light"/>
                        </a:rPr>
                        <a:t>Martes</a:t>
                      </a:r>
                      <a:r>
                        <a:rPr lang="en-US" sz="1200" dirty="0" smtClean="0">
                          <a:solidFill>
                            <a:srgbClr val="F3F3F3"/>
                          </a:solidFill>
                          <a:latin typeface="Fira Sans Condensed Light"/>
                          <a:ea typeface="Fira Sans Condensed Light"/>
                          <a:cs typeface="Fira Sans Condensed Light"/>
                          <a:sym typeface="Fira Sans Condensed Light"/>
                        </a:rPr>
                        <a:t> (</a:t>
                      </a:r>
                      <a:r>
                        <a:rPr lang="en-US" sz="1200" dirty="0" err="1" smtClean="0">
                          <a:solidFill>
                            <a:srgbClr val="F3F3F3"/>
                          </a:solidFill>
                          <a:latin typeface="Fira Sans Condensed Light"/>
                          <a:ea typeface="Fira Sans Condensed Light"/>
                          <a:cs typeface="Fira Sans Condensed Light"/>
                          <a:sym typeface="Fira Sans Condensed Light"/>
                        </a:rPr>
                        <a:t>remoto</a:t>
                      </a:r>
                      <a:r>
                        <a:rPr lang="en-US" sz="1200" dirty="0" smtClean="0">
                          <a:solidFill>
                            <a:srgbClr val="F3F3F3"/>
                          </a:solidFill>
                          <a:latin typeface="Fira Sans Condensed Light"/>
                          <a:ea typeface="Fira Sans Condensed Light"/>
                          <a:cs typeface="Fira Sans Condensed Light"/>
                          <a:sym typeface="Fira Sans Condensed Light"/>
                        </a:rPr>
                        <a:t>) y </a:t>
                      </a:r>
                      <a:r>
                        <a:rPr lang="en-US" sz="1200" dirty="0" err="1" smtClean="0">
                          <a:solidFill>
                            <a:srgbClr val="F3F3F3"/>
                          </a:solidFill>
                          <a:latin typeface="Fira Sans Condensed Light"/>
                          <a:ea typeface="Fira Sans Condensed Light"/>
                          <a:cs typeface="Fira Sans Condensed Light"/>
                          <a:sym typeface="Fira Sans Condensed Light"/>
                        </a:rPr>
                        <a:t>Miércoles</a:t>
                      </a:r>
                      <a:r>
                        <a:rPr lang="en-US" sz="1200" baseline="0" dirty="0" smtClean="0">
                          <a:solidFill>
                            <a:srgbClr val="F3F3F3"/>
                          </a:solidFill>
                          <a:latin typeface="Fira Sans Condensed Light"/>
                          <a:ea typeface="Fira Sans Condensed Light"/>
                          <a:cs typeface="Fira Sans Condensed Light"/>
                          <a:sym typeface="Fira Sans Condensed Light"/>
                        </a:rPr>
                        <a:t> </a:t>
                      </a:r>
                    </a:p>
                    <a:p>
                      <a:pPr marL="0" lvl="0" indent="0" algn="ctr" rtl="0">
                        <a:spcBef>
                          <a:spcPts val="0"/>
                        </a:spcBef>
                        <a:spcAft>
                          <a:spcPts val="0"/>
                        </a:spcAft>
                        <a:buNone/>
                      </a:pPr>
                      <a:r>
                        <a:rPr lang="en-US" sz="1200" baseline="0" dirty="0" smtClean="0">
                          <a:solidFill>
                            <a:srgbClr val="F3F3F3"/>
                          </a:solidFill>
                          <a:latin typeface="Fira Sans Condensed Light"/>
                          <a:ea typeface="Fira Sans Condensed Light"/>
                          <a:cs typeface="Fira Sans Condensed Light"/>
                          <a:sym typeface="Fira Sans Condensed Light"/>
                        </a:rPr>
                        <a:t>15:00 a 19:00</a:t>
                      </a:r>
                    </a:p>
                    <a:p>
                      <a:pPr marL="0" lvl="0" indent="0" algn="ctr" rtl="0">
                        <a:spcBef>
                          <a:spcPts val="0"/>
                        </a:spcBef>
                        <a:spcAft>
                          <a:spcPts val="0"/>
                        </a:spcAft>
                        <a:buNone/>
                      </a:pPr>
                      <a:endParaRPr lang="es-ES" sz="120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smtClean="0">
                          <a:solidFill>
                            <a:srgbClr val="F3F3F3"/>
                          </a:solidFill>
                          <a:latin typeface="Fira Sans Condensed Light"/>
                          <a:ea typeface="Fira Sans Condensed Light"/>
                          <a:cs typeface="Fira Sans Condensed Light"/>
                          <a:sym typeface="Fira Sans Condensed Light"/>
                        </a:rPr>
                        <a:t>Facilitador: Adolfo Centeno</a:t>
                      </a: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smtClean="0">
                          <a:solidFill>
                            <a:srgbClr val="F3F3F3"/>
                          </a:solidFill>
                          <a:latin typeface="Fira Sans Condensed Light"/>
                          <a:ea typeface="Fira Sans Condensed Light"/>
                          <a:cs typeface="Fira Sans Condensed Light"/>
                          <a:sym typeface="Fira Sans Condensed Light"/>
                        </a:rPr>
                        <a:t>Transformación</a:t>
                      </a:r>
                      <a:r>
                        <a:rPr lang="en-US" sz="1200" b="1" dirty="0" smtClean="0">
                          <a:solidFill>
                            <a:srgbClr val="F3F3F3"/>
                          </a:solidFill>
                          <a:latin typeface="Fira Sans Condensed Light"/>
                          <a:ea typeface="Fira Sans Condensed Light"/>
                          <a:cs typeface="Fira Sans Condensed Light"/>
                          <a:sym typeface="Fira Sans Condensed Light"/>
                        </a:rPr>
                        <a:t> digital</a:t>
                      </a:r>
                    </a:p>
                    <a:p>
                      <a:pPr marL="0" lvl="0" indent="0" algn="ctr" rtl="0">
                        <a:spcBef>
                          <a:spcPts val="0"/>
                        </a:spcBef>
                        <a:spcAft>
                          <a:spcPts val="0"/>
                        </a:spcAft>
                        <a:buNone/>
                      </a:pPr>
                      <a:endParaRPr lang="en-US" sz="1200" b="1"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err="1" smtClean="0">
                          <a:solidFill>
                            <a:srgbClr val="F3F3F3"/>
                          </a:solidFill>
                          <a:latin typeface="Fira Sans Condensed Light"/>
                          <a:ea typeface="Fira Sans Condensed Light"/>
                          <a:cs typeface="Fira Sans Condensed Light"/>
                          <a:sym typeface="Fira Sans Condensed Light"/>
                        </a:rPr>
                        <a:t>Martes</a:t>
                      </a:r>
                      <a:r>
                        <a:rPr lang="en-US" sz="1200" dirty="0" smtClean="0">
                          <a:solidFill>
                            <a:srgbClr val="F3F3F3"/>
                          </a:solidFill>
                          <a:latin typeface="Fira Sans Condensed Light"/>
                          <a:ea typeface="Fira Sans Condensed Light"/>
                          <a:cs typeface="Fira Sans Condensed Light"/>
                          <a:sym typeface="Fira Sans Condensed Light"/>
                        </a:rPr>
                        <a:t> (</a:t>
                      </a:r>
                      <a:r>
                        <a:rPr lang="en-US" sz="1200" dirty="0" err="1" smtClean="0">
                          <a:solidFill>
                            <a:srgbClr val="F3F3F3"/>
                          </a:solidFill>
                          <a:latin typeface="Fira Sans Condensed Light"/>
                          <a:ea typeface="Fira Sans Condensed Light"/>
                          <a:cs typeface="Fira Sans Condensed Light"/>
                          <a:sym typeface="Fira Sans Condensed Light"/>
                        </a:rPr>
                        <a:t>remoto</a:t>
                      </a:r>
                      <a:r>
                        <a:rPr lang="en-US" sz="1200" dirty="0" smtClean="0">
                          <a:solidFill>
                            <a:srgbClr val="F3F3F3"/>
                          </a:solidFill>
                          <a:latin typeface="Fira Sans Condensed Light"/>
                          <a:ea typeface="Fira Sans Condensed Light"/>
                          <a:cs typeface="Fira Sans Condensed Light"/>
                          <a:sym typeface="Fira Sans Condensed Light"/>
                        </a:rPr>
                        <a:t>) y </a:t>
                      </a:r>
                      <a:r>
                        <a:rPr lang="en-US" sz="1200" dirty="0" err="1" smtClean="0">
                          <a:solidFill>
                            <a:srgbClr val="F3F3F3"/>
                          </a:solidFill>
                          <a:latin typeface="Fira Sans Condensed Light"/>
                          <a:ea typeface="Fira Sans Condensed Light"/>
                          <a:cs typeface="Fira Sans Condensed Light"/>
                          <a:sym typeface="Fira Sans Condensed Light"/>
                        </a:rPr>
                        <a:t>Miércoles</a:t>
                      </a:r>
                      <a:r>
                        <a:rPr lang="en-US" sz="1200" baseline="0" dirty="0" smtClean="0">
                          <a:solidFill>
                            <a:srgbClr val="F3F3F3"/>
                          </a:solidFill>
                          <a:latin typeface="Fira Sans Condensed Light"/>
                          <a:ea typeface="Fira Sans Condensed Light"/>
                          <a:cs typeface="Fira Sans Condensed Light"/>
                          <a:sym typeface="Fira Sans Condensed Light"/>
                        </a:rPr>
                        <a:t> </a:t>
                      </a:r>
                    </a:p>
                    <a:p>
                      <a:pPr marL="0" lvl="0" indent="0" algn="ctr" rtl="0">
                        <a:spcBef>
                          <a:spcPts val="0"/>
                        </a:spcBef>
                        <a:spcAft>
                          <a:spcPts val="0"/>
                        </a:spcAft>
                        <a:buNone/>
                      </a:pPr>
                      <a:r>
                        <a:rPr lang="en-US" sz="1200" baseline="0" dirty="0" smtClean="0">
                          <a:solidFill>
                            <a:srgbClr val="F3F3F3"/>
                          </a:solidFill>
                          <a:latin typeface="Fira Sans Condensed Light"/>
                          <a:ea typeface="Fira Sans Condensed Light"/>
                          <a:cs typeface="Fira Sans Condensed Light"/>
                          <a:sym typeface="Fira Sans Condensed Light"/>
                        </a:rPr>
                        <a:t>15:00 a 19:00</a:t>
                      </a:r>
                    </a:p>
                    <a:p>
                      <a:pPr marL="0" lvl="0" indent="0" algn="ctr" rtl="0">
                        <a:spcBef>
                          <a:spcPts val="0"/>
                        </a:spcBef>
                        <a:spcAft>
                          <a:spcPts val="0"/>
                        </a:spcAft>
                        <a:buNone/>
                      </a:pPr>
                      <a:endParaRPr lang="es-ES" sz="1200" dirty="0" smtClean="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smtClean="0">
                          <a:solidFill>
                            <a:srgbClr val="F3F3F3"/>
                          </a:solidFill>
                          <a:latin typeface="Fira Sans Condensed Light"/>
                          <a:ea typeface="Fira Sans Condensed Light"/>
                          <a:cs typeface="Fira Sans Condensed Light"/>
                          <a:sym typeface="Fira Sans Condensed Light"/>
                        </a:rPr>
                        <a:t>Facilitador: Adolfo Centeno</a:t>
                      </a: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smtClean="0">
                          <a:solidFill>
                            <a:srgbClr val="F3F3F3"/>
                          </a:solidFill>
                          <a:latin typeface="Fira Sans Condensed Light"/>
                          <a:ea typeface="Fira Sans Condensed Light"/>
                          <a:cs typeface="Fira Sans Condensed Light"/>
                          <a:sym typeface="Fira Sans Condensed Light"/>
                        </a:rPr>
                        <a:t>Extracción, transformación y cargado a base de datos.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s-ES" sz="1200" dirty="0" smtClean="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smtClean="0">
                          <a:solidFill>
                            <a:srgbClr val="F3F3F3"/>
                          </a:solidFill>
                          <a:latin typeface="Fira Sans Condensed Light"/>
                          <a:ea typeface="Fira Sans Condensed Light"/>
                          <a:cs typeface="Fira Sans Condensed Light"/>
                          <a:sym typeface="Fira Sans Condensed Light"/>
                        </a:rPr>
                        <a:t>Facilitadores: Socio  Formador,</a:t>
                      </a:r>
                      <a:r>
                        <a:rPr lang="es-ES" sz="1200" baseline="0" dirty="0" smtClean="0">
                          <a:solidFill>
                            <a:srgbClr val="F3F3F3"/>
                          </a:solidFill>
                          <a:latin typeface="Fira Sans Condensed Light"/>
                          <a:ea typeface="Fira Sans Condensed Light"/>
                          <a:cs typeface="Fira Sans Condensed Light"/>
                          <a:sym typeface="Fira Sans Condensed Light"/>
                        </a:rPr>
                        <a:t> Adolfo Centeno y Alfredo </a:t>
                      </a:r>
                      <a:r>
                        <a:rPr lang="es-ES" sz="1200" dirty="0" smtClean="0">
                          <a:solidFill>
                            <a:srgbClr val="F3F3F3"/>
                          </a:solidFill>
                          <a:latin typeface="Fira Sans Condensed Light"/>
                          <a:ea typeface="Fira Sans Condensed Light"/>
                          <a:cs typeface="Fira Sans Condensed Light"/>
                          <a:sym typeface="Fira Sans Condensed Light"/>
                        </a:rPr>
                        <a:t>García </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 xmlns:a16="http://schemas.microsoft.com/office/drawing/2014/main" val="10001"/>
                  </a:ext>
                </a:extLst>
              </a:tr>
            </a:tbl>
          </a:graphicData>
        </a:graphic>
      </p:graphicFrame>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pic>
        <p:nvPicPr>
          <p:cNvPr id="30722" name="Picture 2" descr="Trucos para organizar mejor la agenda de trabajo | Organizar tareas"/>
          <p:cNvPicPr>
            <a:picLocks noChangeAspect="1" noChangeArrowheads="1"/>
          </p:cNvPicPr>
          <p:nvPr/>
        </p:nvPicPr>
        <p:blipFill>
          <a:blip r:embed="rId4"/>
          <a:srcRect/>
          <a:stretch>
            <a:fillRect/>
          </a:stretch>
        </p:blipFill>
        <p:spPr bwMode="auto">
          <a:xfrm>
            <a:off x="404054" y="898985"/>
            <a:ext cx="1414807" cy="874608"/>
          </a:xfrm>
          <a:prstGeom prst="rect">
            <a:avLst/>
          </a:prstGeom>
          <a:noFill/>
        </p:spPr>
      </p:pic>
      <p:cxnSp>
        <p:nvCxnSpPr>
          <p:cNvPr id="8" name="Google Shape;137;p27"/>
          <p:cNvCxnSpPr/>
          <p:nvPr/>
        </p:nvCxnSpPr>
        <p:spPr>
          <a:xfrm>
            <a:off x="2060232" y="1014863"/>
            <a:ext cx="0" cy="6306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52248"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DINÁMICA DE CLASES </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291044" y="1051034"/>
            <a:ext cx="2410373" cy="1355835"/>
          </a:xfrm>
          <a:prstGeom prst="rect">
            <a:avLst/>
          </a:prstGeom>
          <a:noFill/>
        </p:spPr>
      </p:pic>
      <p:sp>
        <p:nvSpPr>
          <p:cNvPr id="9" name="Google Shape;1762;p45"/>
          <p:cNvSpPr txBox="1">
            <a:spLocks/>
          </p:cNvSpPr>
          <p:nvPr/>
        </p:nvSpPr>
        <p:spPr>
          <a:xfrm>
            <a:off x="1303288" y="2837794"/>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smtClean="0"/>
          </a:p>
          <a:p>
            <a:pPr>
              <a:buNone/>
            </a:pPr>
            <a:endParaRPr lang="es-ES" sz="1400" b="1" dirty="0" smtClean="0"/>
          </a:p>
          <a:p>
            <a:r>
              <a:rPr lang="en-US" sz="1600" b="1" dirty="0" err="1" smtClean="0">
                <a:solidFill>
                  <a:schemeClr val="bg1">
                    <a:lumMod val="60000"/>
                    <a:lumOff val="40000"/>
                  </a:schemeClr>
                </a:solidFill>
              </a:rPr>
              <a:t>Introducción</a:t>
            </a:r>
            <a:r>
              <a:rPr lang="en-US" sz="1600" b="1" dirty="0" smtClean="0">
                <a:solidFill>
                  <a:schemeClr val="bg1">
                    <a:lumMod val="60000"/>
                    <a:lumOff val="40000"/>
                  </a:schemeClr>
                </a:solidFill>
              </a:rPr>
              <a:t>:</a:t>
            </a:r>
            <a:r>
              <a:rPr lang="en-US" sz="1600" b="1" dirty="0" smtClean="0"/>
              <a:t> </a:t>
            </a:r>
            <a:r>
              <a:rPr lang="en-US" sz="1600" dirty="0" err="1" smtClean="0"/>
              <a:t>Teória</a:t>
            </a:r>
            <a:r>
              <a:rPr lang="en-US" sz="1600" dirty="0" smtClean="0"/>
              <a:t> y </a:t>
            </a:r>
            <a:r>
              <a:rPr lang="en-US" sz="1600" dirty="0" err="1" smtClean="0"/>
              <a:t>descripción</a:t>
            </a:r>
            <a:r>
              <a:rPr lang="en-US" sz="1600" dirty="0" smtClean="0"/>
              <a:t> de </a:t>
            </a:r>
            <a:r>
              <a:rPr lang="en-US" sz="1600" dirty="0" err="1" smtClean="0"/>
              <a:t>conceptos</a:t>
            </a:r>
            <a:r>
              <a:rPr lang="en-US" sz="1600" dirty="0" smtClean="0"/>
              <a:t> y </a:t>
            </a:r>
            <a:r>
              <a:rPr lang="en-US" sz="1600" dirty="0" err="1" smtClean="0"/>
              <a:t>procedimientos</a:t>
            </a:r>
            <a:r>
              <a:rPr lang="en-US" sz="1600" dirty="0" smtClean="0"/>
              <a:t>.</a:t>
            </a:r>
            <a:endParaRPr lang="es-ES" sz="1600" dirty="0" smtClean="0"/>
          </a:p>
          <a:p>
            <a:endParaRPr lang="es-ES" sz="1600" b="1" dirty="0" smtClean="0"/>
          </a:p>
          <a:p>
            <a:r>
              <a:rPr lang="es-ES" sz="1600" b="1" dirty="0" smtClean="0">
                <a:solidFill>
                  <a:schemeClr val="bg1">
                    <a:lumMod val="60000"/>
                    <a:lumOff val="40000"/>
                  </a:schemeClr>
                </a:solidFill>
              </a:rPr>
              <a:t>Desarrollo: </a:t>
            </a:r>
            <a:r>
              <a:rPr lang="es-ES" sz="1600" dirty="0" smtClean="0"/>
              <a:t>Aplicación y seguimiento práctico de los conceptos teóricos.</a:t>
            </a:r>
          </a:p>
          <a:p>
            <a:endParaRPr lang="es-ES" sz="1600" b="1" dirty="0" smtClean="0"/>
          </a:p>
          <a:p>
            <a:r>
              <a:rPr lang="es-ES" sz="1600" b="1" dirty="0" smtClean="0">
                <a:solidFill>
                  <a:schemeClr val="bg1">
                    <a:lumMod val="60000"/>
                    <a:lumOff val="40000"/>
                  </a:schemeClr>
                </a:solidFill>
              </a:rPr>
              <a:t>Finalización:  </a:t>
            </a:r>
            <a:r>
              <a:rPr lang="es-ES" sz="1600" dirty="0" smtClean="0"/>
              <a:t>Practica individual o por equipos de retos por sesión. </a:t>
            </a:r>
            <a:endParaRPr lang="en-US" sz="1600" dirty="0" smtClean="0"/>
          </a:p>
          <a:p>
            <a:endParaRPr lang="es-ES" sz="1400" dirty="0"/>
          </a:p>
          <a:p>
            <a:pPr marL="1066800" lvl="2" indent="0">
              <a:buNone/>
            </a:pP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ACERCA DEL FACILITADOR</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pic>
        <p:nvPicPr>
          <p:cNvPr id="34818" name="Picture 2" descr="C:\Users\Alfredo Garcia\Desktop\FaceApp_1659560400894.jpg"/>
          <p:cNvPicPr>
            <a:picLocks noChangeAspect="1" noChangeArrowheads="1"/>
          </p:cNvPicPr>
          <p:nvPr/>
        </p:nvPicPr>
        <p:blipFill>
          <a:blip r:embed="rId4"/>
          <a:srcRect/>
          <a:stretch>
            <a:fillRect/>
          </a:stretch>
        </p:blipFill>
        <p:spPr bwMode="auto">
          <a:xfrm>
            <a:off x="882486" y="927279"/>
            <a:ext cx="894962" cy="1060397"/>
          </a:xfrm>
          <a:prstGeom prst="rect">
            <a:avLst/>
          </a:prstGeom>
          <a:noFill/>
        </p:spPr>
      </p:pic>
      <p:sp>
        <p:nvSpPr>
          <p:cNvPr id="10" name="Google Shape;1762;p45"/>
          <p:cNvSpPr txBox="1">
            <a:spLocks/>
          </p:cNvSpPr>
          <p:nvPr/>
        </p:nvSpPr>
        <p:spPr>
          <a:xfrm>
            <a:off x="2130251" y="469576"/>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smtClean="0"/>
          </a:p>
          <a:p>
            <a:endParaRPr lang="es-ES" sz="1400" b="1" dirty="0" smtClean="0"/>
          </a:p>
          <a:p>
            <a:endParaRPr lang="es-ES" sz="1400" b="1" dirty="0" smtClean="0"/>
          </a:p>
          <a:p>
            <a:endParaRPr lang="es-ES" sz="1400" b="1" dirty="0" smtClean="0"/>
          </a:p>
          <a:p>
            <a:endParaRPr lang="es-ES" sz="1400" b="1" dirty="0" smtClean="0"/>
          </a:p>
          <a:p>
            <a:endParaRPr lang="es-ES" sz="1400" b="1" dirty="0" smtClean="0"/>
          </a:p>
          <a:p>
            <a:endParaRPr lang="es-ES" sz="1400" b="1" dirty="0" smtClean="0"/>
          </a:p>
          <a:p>
            <a:endParaRPr lang="es-ES" sz="1400" b="1" dirty="0" smtClean="0"/>
          </a:p>
          <a:p>
            <a:r>
              <a:rPr lang="es-ES" sz="1400" b="1" dirty="0" smtClean="0"/>
              <a:t>Doctorado en Ingeniería del Lenguaje  y del Conocimiento</a:t>
            </a:r>
          </a:p>
          <a:p>
            <a:endParaRPr lang="es-ES" sz="1400" b="1" dirty="0" smtClean="0"/>
          </a:p>
          <a:p>
            <a:r>
              <a:rPr lang="es-ES" sz="1400" b="1" dirty="0" smtClean="0"/>
              <a:t>Inteligencia Artificial</a:t>
            </a:r>
          </a:p>
          <a:p>
            <a:endParaRPr lang="es-ES" sz="1400" b="1" dirty="0" smtClean="0"/>
          </a:p>
          <a:p>
            <a:r>
              <a:rPr lang="es-ES" sz="1400" b="1" dirty="0" smtClean="0"/>
              <a:t>Desarrollo </a:t>
            </a:r>
            <a:r>
              <a:rPr lang="es-ES" sz="1400" b="1" dirty="0" err="1" smtClean="0"/>
              <a:t>IoT</a:t>
            </a:r>
            <a:endParaRPr lang="es-ES" sz="1400" b="1" dirty="0" smtClean="0"/>
          </a:p>
          <a:p>
            <a:endParaRPr lang="en-US" sz="1400" b="1" dirty="0" smtClean="0"/>
          </a:p>
          <a:p>
            <a:r>
              <a:rPr lang="es-ES" sz="1400" b="1" dirty="0" smtClean="0"/>
              <a:t>Interacción Humano-Computador</a:t>
            </a:r>
          </a:p>
          <a:p>
            <a:endParaRPr lang="en-US" sz="1400" b="1" dirty="0" smtClean="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dirty="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INTRODUCCIÓN</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-Analítica de datos </a:t>
            </a:r>
          </a:p>
          <a:p>
            <a:pPr marL="146050" lvl="0" indent="0">
              <a:buSzPts val="1300"/>
            </a:pPr>
            <a:r>
              <a:rPr lang="es-ES" dirty="0" smtClean="0"/>
              <a:t> -Plataformas en la nube</a:t>
            </a:r>
            <a:endParaRPr lang="es-ES" dirty="0"/>
          </a:p>
          <a:p>
            <a:pPr marL="146050" lvl="0" indent="0">
              <a:buSzPts val="1300"/>
            </a:pPr>
            <a:r>
              <a:rPr lang="es-ES" dirty="0"/>
              <a:t> </a:t>
            </a:r>
            <a:r>
              <a:rPr lang="es-ES" dirty="0" smtClean="0"/>
              <a:t>-Plataformas de almacenamiento local</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xmlns="" val="1648536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5693</TotalTime>
  <Words>1100</Words>
  <Application>Microsoft Office PowerPoint</Application>
  <PresentationFormat>Presentación en pantalla (16:9)</PresentationFormat>
  <Paragraphs>248</Paragraphs>
  <Slides>24</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Fira Sans Condensed Light</vt:lpstr>
      <vt:lpstr>Times New Roman</vt:lpstr>
      <vt:lpstr>Advent Pro Light</vt:lpstr>
      <vt:lpstr>Rajdhani</vt:lpstr>
      <vt:lpstr>Anton</vt:lpstr>
      <vt:lpstr>Ai Tech Agency by Slidesgo</vt:lpstr>
      <vt:lpstr>Diapositiva 1</vt:lpstr>
      <vt:lpstr>Bienvenida</vt:lpstr>
      <vt:lpstr>Diapositiva 3</vt:lpstr>
      <vt:lpstr>Diapositiva 4</vt:lpstr>
      <vt:lpstr>Diapositiva 5</vt:lpstr>
      <vt:lpstr>AGENDA</vt:lpstr>
      <vt:lpstr>DINÁMICA DE CLASES </vt:lpstr>
      <vt:lpstr>ACERCA DEL FACILITADOR</vt:lpstr>
      <vt:lpstr>INTRODUCCIÓN</vt:lpstr>
      <vt:lpstr>ANALÍTICA DE DATOS</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HP</cp:lastModifiedBy>
  <cp:revision>200</cp:revision>
  <dcterms:modified xsi:type="dcterms:W3CDTF">2022-08-09T03:53:27Z</dcterms:modified>
</cp:coreProperties>
</file>