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357" r:id="rId3"/>
    <p:sldId id="358" r:id="rId4"/>
    <p:sldId id="365" r:id="rId5"/>
    <p:sldId id="436" r:id="rId6"/>
    <p:sldId id="364" r:id="rId7"/>
    <p:sldId id="440" r:id="rId8"/>
    <p:sldId id="441" r:id="rId9"/>
    <p:sldId id="446" r:id="rId10"/>
    <p:sldId id="407" r:id="rId11"/>
    <p:sldId id="408" r:id="rId12"/>
    <p:sldId id="425" r:id="rId13"/>
    <p:sldId id="426" r:id="rId14"/>
    <p:sldId id="447" r:id="rId15"/>
    <p:sldId id="280" r:id="rId16"/>
  </p:sldIdLst>
  <p:sldSz cx="9144000" cy="5143500" type="screen16x9"/>
  <p:notesSz cx="6858000" cy="9144000"/>
  <p:embeddedFontLst>
    <p:embeddedFont>
      <p:font typeface="Advent Pro Light" panose="020B0604020202020204" charset="0"/>
      <p:regular r:id="rId18"/>
      <p:bold r:id="rId19"/>
    </p:embeddedFont>
    <p:embeddedFont>
      <p:font typeface="Anton" pitchFamily="2" charset="0"/>
      <p:regular r:id="rId20"/>
    </p:embeddedFont>
    <p:embeddedFont>
      <p:font typeface="Fira Sans Condensed Light" panose="020B0403050000020004" pitchFamily="34" charset="0"/>
      <p:regular r:id="rId21"/>
      <p:bold r:id="rId22"/>
      <p:italic r:id="rId23"/>
      <p:boldItalic r:id="rId24"/>
    </p:embeddedFont>
    <p:embeddedFont>
      <p:font typeface="Rajdhani"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snapToGrid="0">
      <p:cViewPr varScale="1">
        <p:scale>
          <a:sx n="91" d="100"/>
          <a:sy n="91" d="100"/>
        </p:scale>
        <p:origin x="78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878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AADE7E85-1F77-00B1-E552-CAAC07A6089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C8B426-7FE2-5491-C480-5334FC8B56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DF54BE0B-531C-4ED6-F87D-F7957D11B4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9897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80646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130F45F-30C4-3C8C-C653-889F45B708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3848EAE-8DD8-467E-ADD7-1BE882EA3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F8D5514-3443-00A0-4F63-BF3E81E33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970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TI2001B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20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a:solidFill>
                <a:schemeClr val="tx2"/>
              </a:solidFill>
              <a:latin typeface="Fira Sans Condensed Light" panose="020B060402020202020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3.1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3.1”</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3.2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Valores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Gastos y costos 20-23.xslx</a:t>
            </a: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Por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describir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cuales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fueron</a:t>
            </a:r>
            <a:r>
              <a:rPr lang="en-US" sz="1600" dirty="0">
                <a:solidFill>
                  <a:schemeClr val="tx2"/>
                </a:solidFill>
                <a:latin typeface="Fira Sans Condensed Light" panose="020B0604020202020204" charset="0"/>
                <a:cs typeface="Times New Roman" panose="02020603050405020304" pitchFamily="18" charset="0"/>
              </a:rPr>
              <a:t> las </a:t>
            </a:r>
            <a:r>
              <a:rPr lang="en-US" sz="1600" dirty="0" err="1">
                <a:solidFill>
                  <a:schemeClr val="tx2"/>
                </a:solidFill>
                <a:latin typeface="Fira Sans Condensed Light" panose="020B0604020202020204" charset="0"/>
                <a:cs typeface="Times New Roman" panose="02020603050405020304" pitchFamily="18" charset="0"/>
              </a:rPr>
              <a:t>técnicas</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dataset.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792052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59C4D6BD-3FCC-C1DA-4ACE-7F281441AE05}"/>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DC6D684-ACF7-90C3-DA10-D0DA9F3ABC8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29C9A3C-BE90-EF60-F692-1AA99C12325E}"/>
              </a:ext>
            </a:extLst>
          </p:cNvPr>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3.3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73F5B6C-00AB-BB86-A730-E85DE2528BBE}"/>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D4DA66C9-AAA6-FC45-5C2C-40D163F85189}"/>
              </a:ext>
            </a:extLst>
          </p:cNvPr>
          <p:cNvSpPr txBox="1"/>
          <p:nvPr/>
        </p:nvSpPr>
        <p:spPr>
          <a:xfrm>
            <a:off x="378522" y="1370474"/>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Valores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dentro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3.3”</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Pais.csv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 de cada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dataset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en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En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script </a:t>
            </a:r>
            <a:r>
              <a:rPr lang="en-US" sz="1600" dirty="0" err="1">
                <a:solidFill>
                  <a:schemeClr val="tx2"/>
                </a:solidFill>
                <a:latin typeface="Fira Sans Condensed Light" panose="020B0604020202020204" charset="0"/>
                <a:cs typeface="Times New Roman" panose="02020603050405020304" pitchFamily="18" charset="0"/>
              </a:rPr>
              <a:t>justificar</a:t>
            </a:r>
            <a:r>
              <a:rPr lang="en-US" sz="1600" dirty="0">
                <a:solidFill>
                  <a:schemeClr val="tx2"/>
                </a:solidFill>
                <a:latin typeface="Fira Sans Condensed Light" panose="020B0604020202020204" charset="0"/>
                <a:cs typeface="Times New Roman" panose="02020603050405020304" pitchFamily="18" charset="0"/>
              </a:rPr>
              <a:t> la </a:t>
            </a:r>
            <a:r>
              <a:rPr lang="en-US" sz="1600" dirty="0" err="1">
                <a:solidFill>
                  <a:schemeClr val="tx2"/>
                </a:solidFill>
                <a:latin typeface="Fira Sans Condensed Light" panose="020B0604020202020204" charset="0"/>
                <a:cs typeface="Times New Roman" panose="02020603050405020304" pitchFamily="18" charset="0"/>
              </a:rPr>
              <a:t>técnica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utilizada</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tratamiento</a:t>
            </a:r>
            <a:r>
              <a:rPr lang="en-US" sz="1600" dirty="0">
                <a:solidFill>
                  <a:schemeClr val="tx2"/>
                </a:solidFill>
                <a:latin typeface="Fira Sans Condensed Light" panose="020B0604020202020204" charset="0"/>
                <a:cs typeface="Times New Roman" panose="02020603050405020304" pitchFamily="18" charset="0"/>
              </a:rPr>
              <a:t> de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 para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variable 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final sin </a:t>
            </a:r>
            <a:r>
              <a:rPr lang="en-US" sz="1600" dirty="0" err="1">
                <a:solidFill>
                  <a:schemeClr val="tx2"/>
                </a:solidFill>
                <a:latin typeface="Fira Sans Condensed Light" panose="020B0604020202020204" charset="0"/>
                <a:cs typeface="Times New Roman" panose="02020603050405020304" pitchFamily="18" charset="0"/>
              </a:rPr>
              <a:t>valores</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nulos</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en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3EEC116F-6E66-5708-6B0E-059BE411E0C0}"/>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625181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305" y="-4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Recuperación de varios tipos de datos de una o varias fuentes. Aplicando diversos tipos de herramientas y filtros.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-Entendimiento de los datos</a:t>
            </a:r>
          </a:p>
          <a:p>
            <a:pPr marL="146050" lvl="0" indent="0">
              <a:buSzPts val="1300"/>
            </a:pPr>
            <a:r>
              <a:rPr lang="es-ES" dirty="0"/>
              <a:t> -Extracción de datos</a:t>
            </a:r>
            <a:endParaRPr dirty="0"/>
          </a:p>
        </p:txBody>
      </p:sp>
      <p:sp>
        <p:nvSpPr>
          <p:cNvPr id="176" name="Google Shape;176;p30"/>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026" name="Picture 2" descr="Filtrar datos—ArcGIS Insights | Documentación">
            <a:extLst>
              <a:ext uri="{FF2B5EF4-FFF2-40B4-BE49-F238E27FC236}">
                <a16:creationId xmlns:a16="http://schemas.microsoft.com/office/drawing/2014/main" id="{EBC3BAFE-71F7-6DE9-DB49-A91BDF4A21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041" y="2770696"/>
            <a:ext cx="2876550" cy="2295525"/>
          </a:xfrm>
          <a:prstGeom prst="rect">
            <a:avLst/>
          </a:prstGeom>
          <a:noFill/>
          <a:extLst>
            <a:ext uri="{909E8E84-426E-40DD-AFC4-6F175D3DCCD1}">
              <a14:hiddenFill xmlns:a14="http://schemas.microsoft.com/office/drawing/2010/main">
                <a:solidFill>
                  <a:srgbClr val="FFFFFF"/>
                </a:solidFill>
              </a14:hiddenFill>
            </a:ext>
          </a:extLst>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cxnSp>
        <p:nvCxnSpPr>
          <p:cNvPr id="8" name="7 Conector recto de flecha"/>
          <p:cNvCxnSpPr>
            <a:cxnSpLocks/>
          </p:cNvCxnSpPr>
          <p:nvPr/>
        </p:nvCxnSpPr>
        <p:spPr>
          <a:xfrm>
            <a:off x="2444486" y="4074366"/>
            <a:ext cx="1453662" cy="483623"/>
          </a:xfrm>
          <a:prstGeom prst="straightConnector1">
            <a:avLst/>
          </a:prstGeom>
          <a:ln w="349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Picture 4" descr="The Learning Gate | Tec de Monterrey">
            <a:extLst>
              <a:ext uri="{FF2B5EF4-FFF2-40B4-BE49-F238E27FC236}">
                <a16:creationId xmlns:a16="http://schemas.microsoft.com/office/drawing/2014/main" id="{47B43D3C-C886-D2BF-4BE5-A00114CCC9CC}"/>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Extracción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0898" y="1374732"/>
            <a:ext cx="8297802"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FILTROS DE DATOS</a:t>
            </a:r>
          </a:p>
          <a:p>
            <a:pPr algn="just"/>
            <a:r>
              <a:rPr lang="es-ES" sz="1600" dirty="0">
                <a:solidFill>
                  <a:schemeClr val="accent4"/>
                </a:solidFill>
                <a:latin typeface="Fira Sans Condensed Light" panose="020B0604020202020204" charset="0"/>
                <a:ea typeface="Fira Sans Condensed Light"/>
                <a:cs typeface="Times New Roman" panose="02020603050405020304" pitchFamily="18" charset="0"/>
                <a:sym typeface="Fira Sans Condensed Light"/>
              </a:rPr>
              <a:t>Al consultar un conjunto de datos, como usuario de un portal de datos abiertos, posiblemente busque unos datos concretos acerca del conjunto de datos. Para encontrar esos datos específicos más fácilmente, en lugar de desplazarse por decenas o centenares de registros, dispone de varias opciones de filtro.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0"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Dataset filters">
            <a:extLst>
              <a:ext uri="{FF2B5EF4-FFF2-40B4-BE49-F238E27FC236}">
                <a16:creationId xmlns:a16="http://schemas.microsoft.com/office/drawing/2014/main" id="{C28334A7-4213-BBD8-7767-4CA3CEB8C0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612" b="57248"/>
          <a:stretch/>
        </p:blipFill>
        <p:spPr bwMode="auto">
          <a:xfrm>
            <a:off x="393701" y="3045207"/>
            <a:ext cx="2293937" cy="139596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Dataset filters">
            <a:extLst>
              <a:ext uri="{FF2B5EF4-FFF2-40B4-BE49-F238E27FC236}">
                <a16:creationId xmlns:a16="http://schemas.microsoft.com/office/drawing/2014/main" id="{76106C82-538F-D931-184B-EB991356841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4" t="44078" r="2112" b="23533"/>
          <a:stretch/>
        </p:blipFill>
        <p:spPr bwMode="auto">
          <a:xfrm>
            <a:off x="3406127" y="2944536"/>
            <a:ext cx="2211905" cy="16659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Dataset filters">
            <a:extLst>
              <a:ext uri="{FF2B5EF4-FFF2-40B4-BE49-F238E27FC236}">
                <a16:creationId xmlns:a16="http://schemas.microsoft.com/office/drawing/2014/main" id="{14AA7B78-6B57-55CC-42DC-D7BDB459B6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 t="76389" r="3798" b="678"/>
          <a:stretch/>
        </p:blipFill>
        <p:spPr bwMode="auto">
          <a:xfrm>
            <a:off x="6336522" y="3153403"/>
            <a:ext cx="2211905" cy="11795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The Learning Gate | Tec de Monterrey">
            <a:extLst>
              <a:ext uri="{FF2B5EF4-FFF2-40B4-BE49-F238E27FC236}">
                <a16:creationId xmlns:a16="http://schemas.microsoft.com/office/drawing/2014/main" id="{5D211701-7A0E-2907-CB31-3EB364D32904}"/>
              </a:ext>
            </a:extLst>
          </p:cNvPr>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2903610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4E4FE95-487B-F6E7-B961-92100D7D004E}"/>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EBD0CCD-83FB-0403-AE73-E14D9EFCDA1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691EA877-6D84-9175-24EA-AB3488F9EEAA}"/>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endParaRPr dirty="0"/>
          </a:p>
        </p:txBody>
      </p:sp>
      <p:sp>
        <p:nvSpPr>
          <p:cNvPr id="176" name="Google Shape;176;p30">
            <a:extLst>
              <a:ext uri="{FF2B5EF4-FFF2-40B4-BE49-F238E27FC236}">
                <a16:creationId xmlns:a16="http://schemas.microsoft.com/office/drawing/2014/main" id="{CF426345-2AAF-DDF8-D1A9-02158E008E83}"/>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AAF4F2D-D293-F51C-B7F6-00327F1A9780}"/>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C2445FDD-E26D-F64E-DE79-EFBEB18CE47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06A82DC2-F5D6-F7BF-15AC-C1FDA8585A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21780947"/>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17674</TotalTime>
  <Words>901</Words>
  <Application>Microsoft Office PowerPoint</Application>
  <PresentationFormat>Presentación en pantalla (16:9)</PresentationFormat>
  <Paragraphs>151</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Fira Sans Condensed Light</vt:lpstr>
      <vt:lpstr>Rajdhani</vt:lpstr>
      <vt:lpstr>Arial</vt:lpstr>
      <vt:lpstr>Anton</vt:lpstr>
      <vt:lpstr>Advent Pro Light</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257</cp:revision>
  <dcterms:modified xsi:type="dcterms:W3CDTF">2025-08-19T20:38:01Z</dcterms:modified>
</cp:coreProperties>
</file>