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0"/>
  </p:notesMasterIdLst>
  <p:sldIdLst>
    <p:sldId id="256" r:id="rId2"/>
    <p:sldId id="357" r:id="rId3"/>
    <p:sldId id="358" r:id="rId4"/>
    <p:sldId id="359" r:id="rId5"/>
    <p:sldId id="360" r:id="rId6"/>
    <p:sldId id="391" r:id="rId7"/>
    <p:sldId id="392" r:id="rId8"/>
    <p:sldId id="361" r:id="rId9"/>
    <p:sldId id="363" r:id="rId10"/>
    <p:sldId id="380" r:id="rId11"/>
    <p:sldId id="381" r:id="rId12"/>
    <p:sldId id="362" r:id="rId13"/>
    <p:sldId id="425" r:id="rId14"/>
    <p:sldId id="364" r:id="rId15"/>
    <p:sldId id="366" r:id="rId16"/>
    <p:sldId id="382" r:id="rId17"/>
    <p:sldId id="385" r:id="rId18"/>
    <p:sldId id="383" r:id="rId19"/>
    <p:sldId id="384" r:id="rId20"/>
    <p:sldId id="426" r:id="rId21"/>
    <p:sldId id="365" r:id="rId22"/>
    <p:sldId id="386" r:id="rId23"/>
    <p:sldId id="387" r:id="rId24"/>
    <p:sldId id="388" r:id="rId25"/>
    <p:sldId id="389" r:id="rId26"/>
    <p:sldId id="390" r:id="rId27"/>
    <p:sldId id="394" r:id="rId28"/>
    <p:sldId id="280" r:id="rId29"/>
  </p:sldIdLst>
  <p:sldSz cx="9144000" cy="5143500" type="screen16x9"/>
  <p:notesSz cx="6858000" cy="9144000"/>
  <p:embeddedFontLst>
    <p:embeddedFont>
      <p:font typeface="Advent Pro Light" panose="020B0604020202020204" charset="0"/>
      <p:regular r:id="rId31"/>
      <p:bold r:id="rId32"/>
    </p:embeddedFont>
    <p:embeddedFont>
      <p:font typeface="Anton" pitchFamily="2" charset="0"/>
      <p:regular r:id="rId33"/>
    </p:embeddedFont>
    <p:embeddedFont>
      <p:font typeface="Cambria Math" panose="02040503050406030204" pitchFamily="18" charset="0"/>
      <p:regular r:id="rId34"/>
    </p:embeddedFont>
    <p:embeddedFont>
      <p:font typeface="Fira Sans Condensed Light" panose="020B0403050000020004" pitchFamily="34" charset="0"/>
      <p:regular r:id="rId35"/>
      <p:bold r:id="rId36"/>
      <p:italic r:id="rId37"/>
      <p:boldItalic r:id="rId38"/>
    </p:embeddedFont>
    <p:embeddedFont>
      <p:font typeface="Rajdhani" panose="020B0604020202020204" charset="0"/>
      <p:regular r:id="rId39"/>
      <p:bold r:id="rId40"/>
    </p:embeddedFont>
    <p:embeddedFont>
      <p:font typeface="Segoe UI Semilight" panose="020B0402040204020203" pitchFamily="34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1648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1648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1648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798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308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61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612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612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397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098bb5640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098bb5640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90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098bb5640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098bb5640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90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6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289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1648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164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insideairbnb.com/get-the-data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TC2003B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Gestión de Proyectos de Plataformas Tecnológicas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19 de Septiembre del 2024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3121458" y="1416912"/>
            <a:ext cx="4897589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/>
          <p:nvPr/>
        </p:nvCxnSpPr>
        <p:spPr>
          <a:xfrm>
            <a:off x="2943102" y="140373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6866" name="Picture 2" descr="Carrera de Desarrollo de Software en ISIL - Cuotas desde S/ 54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044" y="1051034"/>
            <a:ext cx="2410373" cy="135583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153" y="2727778"/>
            <a:ext cx="8560932" cy="175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585087" y="622255"/>
            <a:ext cx="4897589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EVALUACIÓN</a:t>
            </a:r>
            <a:endParaRPr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/>
          <p:nvPr/>
        </p:nvCxnSpPr>
        <p:spPr>
          <a:xfrm>
            <a:off x="406731" y="60908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DD46E2-8FE7-4DE2-A00F-E651E91B8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190" y="1205734"/>
            <a:ext cx="5404224" cy="36005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196546" y="1185686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ACERCA DEL FACILITADOR</a:t>
            </a:r>
            <a:endParaRPr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/>
          <p:nvPr/>
        </p:nvCxnSpPr>
        <p:spPr>
          <a:xfrm>
            <a:off x="2060232" y="1183023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4818" name="Picture 2" descr="C:\Users\Alfredo Garcia\Desktop\FaceApp_165956040089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486" y="927279"/>
            <a:ext cx="894962" cy="1060397"/>
          </a:xfrm>
          <a:prstGeom prst="rect">
            <a:avLst/>
          </a:prstGeom>
          <a:noFill/>
        </p:spPr>
      </p:pic>
      <p:sp>
        <p:nvSpPr>
          <p:cNvPr id="10" name="Google Shape;1762;p45"/>
          <p:cNvSpPr txBox="1">
            <a:spLocks/>
          </p:cNvSpPr>
          <p:nvPr/>
        </p:nvSpPr>
        <p:spPr>
          <a:xfrm>
            <a:off x="2060232" y="657489"/>
            <a:ext cx="5186757" cy="382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 lang="es-ES" sz="1400" b="1" dirty="0"/>
          </a:p>
          <a:p>
            <a:endParaRPr lang="es-ES" sz="1400" b="1" dirty="0"/>
          </a:p>
          <a:p>
            <a:endParaRPr lang="es-ES" sz="1400" b="1" dirty="0"/>
          </a:p>
          <a:p>
            <a:endParaRPr lang="es-ES" sz="1400" b="1" dirty="0"/>
          </a:p>
          <a:p>
            <a:endParaRPr lang="es-ES" sz="1400" b="1" dirty="0"/>
          </a:p>
          <a:p>
            <a:endParaRPr lang="es-ES" sz="1400" b="1" dirty="0"/>
          </a:p>
          <a:p>
            <a:endParaRPr lang="es-ES" sz="1400" b="1" dirty="0"/>
          </a:p>
          <a:p>
            <a:endParaRPr lang="es-ES" sz="1400" b="1" dirty="0"/>
          </a:p>
          <a:p>
            <a:r>
              <a:rPr lang="es-ES" sz="1400" b="1" dirty="0"/>
              <a:t>Doctorado en Ingeniería del Lenguaje  y del Conocimiento</a:t>
            </a:r>
          </a:p>
          <a:p>
            <a:endParaRPr lang="es-ES" sz="1400" b="1" dirty="0"/>
          </a:p>
          <a:p>
            <a:r>
              <a:rPr lang="es-ES" sz="1400" b="1" dirty="0"/>
              <a:t>Inteligencia Artificial</a:t>
            </a:r>
          </a:p>
          <a:p>
            <a:endParaRPr lang="es-ES" sz="1400" b="1" dirty="0"/>
          </a:p>
          <a:p>
            <a:r>
              <a:rPr lang="es-ES" sz="1400" b="1" dirty="0"/>
              <a:t>Desarrollo </a:t>
            </a:r>
            <a:r>
              <a:rPr lang="es-ES" sz="1400" b="1" dirty="0" err="1"/>
              <a:t>IoT</a:t>
            </a:r>
            <a:endParaRPr lang="es-ES" sz="1400" b="1" dirty="0"/>
          </a:p>
          <a:p>
            <a:endParaRPr lang="en-US" sz="1400" b="1" dirty="0"/>
          </a:p>
          <a:p>
            <a:r>
              <a:rPr lang="es-ES" sz="1400" b="1" dirty="0"/>
              <a:t>Interacción Humano-Computador</a:t>
            </a:r>
          </a:p>
          <a:p>
            <a:endParaRPr lang="es-ES" sz="1400" b="1" dirty="0"/>
          </a:p>
          <a:p>
            <a:r>
              <a:rPr lang="es-ES" sz="1400" b="1" dirty="0"/>
              <a:t>Adscrito al Sistema Nacional de Investigadores SNII</a:t>
            </a:r>
          </a:p>
          <a:p>
            <a:endParaRPr lang="es-ES" sz="1400" b="1" dirty="0"/>
          </a:p>
          <a:p>
            <a:endParaRPr lang="en-US" sz="1400" b="1" dirty="0"/>
          </a:p>
          <a:p>
            <a:endParaRPr lang="es-ES" sz="1400" dirty="0"/>
          </a:p>
          <a:p>
            <a:pPr marL="1066800" lvl="2" indent="0">
              <a:buNone/>
            </a:pPr>
            <a:endParaRPr lang="en-US"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EN LA NUBE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GitHub del curso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Google Shape;1603;p42"/>
          <p:cNvSpPr txBox="1"/>
          <p:nvPr/>
        </p:nvSpPr>
        <p:spPr>
          <a:xfrm>
            <a:off x="148126" y="2523625"/>
            <a:ext cx="8847747" cy="82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3600" b="1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https://github.com/freddy-7/TC2003B_2024.git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06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INTRODUCCIÓN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70373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-Arquitectura de Tecnología de la Información </a:t>
            </a:r>
          </a:p>
          <a:p>
            <a:pPr marL="146050" lvl="0" indent="0">
              <a:buSzPts val="1300"/>
            </a:pPr>
            <a:r>
              <a:rPr lang="es-ES" dirty="0"/>
              <a:t> -</a:t>
            </a:r>
            <a:r>
              <a:rPr lang="es-ES" dirty="0" err="1"/>
              <a:t>Python</a:t>
            </a:r>
            <a:r>
              <a:rPr lang="es-ES" dirty="0"/>
              <a:t>. Tecnología de acceso libre</a:t>
            </a:r>
          </a:p>
          <a:p>
            <a:pPr marL="146050" lvl="0" indent="0">
              <a:buSzPts val="1300"/>
            </a:pPr>
            <a:r>
              <a:rPr lang="es-ES" dirty="0"/>
              <a:t>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67637" y="901712"/>
            <a:ext cx="76007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Arquitectura de Tecnología de Información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DEFINICIÓN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642" y="1418462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5" name="Google Shape;1603;p42"/>
          <p:cNvSpPr txBox="1"/>
          <p:nvPr/>
        </p:nvSpPr>
        <p:spPr>
          <a:xfrm>
            <a:off x="546277" y="1868295"/>
            <a:ext cx="3281365" cy="258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¿Qué es una arquitectura de la Tecnología de Información?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“la organización fundamental de un sistema. Comprendida por sus componentes, las relaciones entre ellos y el medio ambiente y los principios que gobiernan su diseño y evolución”</a:t>
            </a: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603;p42"/>
          <p:cNvSpPr txBox="1"/>
          <p:nvPr/>
        </p:nvSpPr>
        <p:spPr>
          <a:xfrm>
            <a:off x="4835248" y="1879178"/>
            <a:ext cx="3281365" cy="159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“La descripción formal de un sistema de información, organizada de manera que permite el razonamiento acerca de sus propiedades estructurales.”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>
              <a:buFont typeface="Arial" pitchFamily="34" charset="0"/>
              <a:buChar char="•"/>
            </a:pP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8" name="Google Shape;1603;p42"/>
          <p:cNvSpPr txBox="1"/>
          <p:nvPr/>
        </p:nvSpPr>
        <p:spPr>
          <a:xfrm>
            <a:off x="4900562" y="3517478"/>
            <a:ext cx="3281365" cy="138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“Sistema que guía la selección, modificación y uso de los recursos de TI de forma que cumple con las necesidades del negocio”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67637" y="901712"/>
            <a:ext cx="76007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Arquitectura de Tecnología de Información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DOMINIOS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642" y="1418462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5" name="Google Shape;1603;p42"/>
          <p:cNvSpPr txBox="1"/>
          <p:nvPr/>
        </p:nvSpPr>
        <p:spPr>
          <a:xfrm>
            <a:off x="546277" y="1770321"/>
            <a:ext cx="3281365" cy="258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Resumen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arquitectura de TI se compone de dominios tecnológicos que facilitan su estudio, aplicación y análisis estructurado. </a:t>
            </a: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603;p42"/>
          <p:cNvSpPr txBox="1"/>
          <p:nvPr/>
        </p:nvSpPr>
        <p:spPr>
          <a:xfrm>
            <a:off x="4835248" y="1879178"/>
            <a:ext cx="3281365" cy="258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Dominios: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Aplicativo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Colaboración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Datos y Data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Warehouse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Telecomunicaciones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Cómputo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Seguridad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Internet/Extranet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Administración de Sistemas</a:t>
            </a:r>
          </a:p>
          <a:p>
            <a:pPr algn="just">
              <a:buFont typeface="Arial" pitchFamily="34" charset="0"/>
              <a:buChar char="•"/>
            </a:pP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>
              <a:buFont typeface="Arial" pitchFamily="34" charset="0"/>
              <a:buChar char="•"/>
            </a:pP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9 Flecha derecha"/>
          <p:cNvSpPr/>
          <p:nvPr/>
        </p:nvSpPr>
        <p:spPr>
          <a:xfrm>
            <a:off x="4582885" y="2329542"/>
            <a:ext cx="239486" cy="1741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derecha"/>
          <p:cNvSpPr/>
          <p:nvPr/>
        </p:nvSpPr>
        <p:spPr>
          <a:xfrm>
            <a:off x="4582885" y="2569028"/>
            <a:ext cx="239486" cy="1741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derecha"/>
          <p:cNvSpPr/>
          <p:nvPr/>
        </p:nvSpPr>
        <p:spPr>
          <a:xfrm>
            <a:off x="4593771" y="2841171"/>
            <a:ext cx="239486" cy="1741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>
            <a:off x="4582885" y="3091542"/>
            <a:ext cx="239486" cy="1741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derecha"/>
          <p:cNvSpPr/>
          <p:nvPr/>
        </p:nvSpPr>
        <p:spPr>
          <a:xfrm>
            <a:off x="4582884" y="3320142"/>
            <a:ext cx="239486" cy="1741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>
            <a:off x="4582884" y="3559627"/>
            <a:ext cx="239486" cy="1741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lecha derecha"/>
          <p:cNvSpPr/>
          <p:nvPr/>
        </p:nvSpPr>
        <p:spPr>
          <a:xfrm>
            <a:off x="4571998" y="3799113"/>
            <a:ext cx="239486" cy="1741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derecha"/>
          <p:cNvSpPr/>
          <p:nvPr/>
        </p:nvSpPr>
        <p:spPr>
          <a:xfrm>
            <a:off x="4571998" y="4038599"/>
            <a:ext cx="239486" cy="1741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67637" y="901712"/>
            <a:ext cx="76007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Arquitectura de Tecnología de Información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DISEÑO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642" y="1418462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5" name="Google Shape;1603;p42"/>
          <p:cNvSpPr txBox="1"/>
          <p:nvPr/>
        </p:nvSpPr>
        <p:spPr>
          <a:xfrm>
            <a:off x="557163" y="1879178"/>
            <a:ext cx="3524980" cy="165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Arquitectura de procesos de negocio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Define la estrategia del negocio, sus políticas, organizaciones y procesos clave. La Arquitectura de TI necesita sustentar los objetivos de la Institución</a:t>
            </a: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562" name="Picture 2" descr="La Gestión por Procesos de Negocio (Business Process Managament – BPM) |  Collell &amp; Asociados, C.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8832" y="1714046"/>
            <a:ext cx="3012168" cy="29908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67637" y="901712"/>
            <a:ext cx="76007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Arquitectura de Tecnología de Información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DISEÑO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642" y="1418462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603;p42"/>
          <p:cNvSpPr txBox="1"/>
          <p:nvPr/>
        </p:nvSpPr>
        <p:spPr>
          <a:xfrm>
            <a:off x="348345" y="1933604"/>
            <a:ext cx="3091541" cy="223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Arquitectura de aplicaciones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Define el diseño de los sistemas y aplicaciones que serán desarrolladas, sus interacciones y sus relaciones con los procesos de organización •Las aplicaciones usan los servicios de la arquitectura de TI para lograr características tales como interoperabilidad, seguridad, etc.</a:t>
            </a:r>
          </a:p>
          <a:p>
            <a:pPr algn="just">
              <a:buFont typeface="Arial" pitchFamily="34" charset="0"/>
              <a:buChar char="•"/>
            </a:pP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70658" name="AutoShape 2" descr="Arquitectura de aplicación Web centrada en el usuario por capas. | Download 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0660" name="Picture 4" descr="Arquitectura de aplicación Web centrada en el usuario por capas. | Download  Scientific Diagra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77" y="2013857"/>
            <a:ext cx="5484823" cy="26778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67637" y="901712"/>
            <a:ext cx="76007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Arquitectura de Tecnología de Información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DISEÑO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642" y="1418462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603;p42"/>
          <p:cNvSpPr txBox="1"/>
          <p:nvPr/>
        </p:nvSpPr>
        <p:spPr>
          <a:xfrm>
            <a:off x="380998" y="1900949"/>
            <a:ext cx="2960915" cy="255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Arquitectura de datos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Describe la estructura de datos física y lógica de una organización y los recursos para administrar los datos La arquitectura de TI deberá sustentar requerimientos tales como de almacenamiento, acceso, procesamiento, distribución y seguridad</a:t>
            </a:r>
          </a:p>
          <a:p>
            <a:pPr algn="just">
              <a:buFont typeface="Arial" pitchFamily="34" charset="0"/>
              <a:buChar char="•"/>
            </a:pP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68610" name="Picture 2" descr="2.4 Inteligencia de negocios | Gestión de la información cuantitativa en  las universidad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5204" y="1861458"/>
            <a:ext cx="5069711" cy="30935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5019262" y="2454286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997243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2" y="1013958"/>
            <a:ext cx="2173638" cy="145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Qué es Power BI de Office 36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088" y="2775165"/>
            <a:ext cx="2206624" cy="1241662"/>
          </a:xfrm>
          <a:prstGeom prst="rect">
            <a:avLst/>
          </a:prstGeom>
          <a:noFill/>
        </p:spPr>
      </p:pic>
      <p:pic>
        <p:nvPicPr>
          <p:cNvPr id="1033" name="Picture 9" descr="Qlik: ¿qué es y cómo funciona esta herramienta de BI?"/>
          <p:cNvPicPr>
            <a:picLocks noChangeAspect="1" noChangeArrowheads="1"/>
          </p:cNvPicPr>
          <p:nvPr/>
        </p:nvPicPr>
        <p:blipFill>
          <a:blip r:embed="rId6"/>
          <a:srcRect l="3401"/>
          <a:stretch>
            <a:fillRect/>
          </a:stretch>
        </p:blipFill>
        <p:spPr bwMode="auto">
          <a:xfrm>
            <a:off x="2373086" y="1072226"/>
            <a:ext cx="2325655" cy="1324142"/>
          </a:xfrm>
          <a:prstGeom prst="rect">
            <a:avLst/>
          </a:prstGeom>
          <a:noFill/>
        </p:spPr>
      </p:pic>
      <p:pic>
        <p:nvPicPr>
          <p:cNvPr id="1035" name="Picture 11" descr="Las 8 herramientas de Data Analytics más usadas"/>
          <p:cNvPicPr>
            <a:picLocks noChangeAspect="1" noChangeArrowheads="1"/>
          </p:cNvPicPr>
          <p:nvPr/>
        </p:nvPicPr>
        <p:blipFill>
          <a:blip r:embed="rId7"/>
          <a:srcRect l="23453" r="18783" b="6905"/>
          <a:stretch>
            <a:fillRect/>
          </a:stretch>
        </p:blipFill>
        <p:spPr bwMode="auto">
          <a:xfrm>
            <a:off x="2405743" y="2778351"/>
            <a:ext cx="2318657" cy="124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1960178" y="452645"/>
            <a:ext cx="4897589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 CRISP DM</a:t>
            </a:r>
            <a:endParaRPr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/>
          <p:nvPr/>
        </p:nvCxnSpPr>
        <p:spPr>
          <a:xfrm>
            <a:off x="1972511" y="435546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6866" name="Picture 2" descr="Carrera de Desarrollo de Software en ISIL - Cuotas desde S/ 54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871" y="280386"/>
            <a:ext cx="1608094" cy="904553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93122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907A6B-5948-3048-4E59-27D9DD901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6639"/>
            <a:ext cx="9144000" cy="35464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3773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Analítica de Datos Aplicada a Riesgos Laborales y Seguridad y Salud en el  Trabajo | Universidad de Bogotá Jorge Tadeo Lozan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699" name="Google Shape;699;p36"/>
          <p:cNvSpPr txBox="1">
            <a:spLocks noGrp="1"/>
          </p:cNvSpPr>
          <p:nvPr>
            <p:ph type="title"/>
          </p:nvPr>
        </p:nvSpPr>
        <p:spPr>
          <a:xfrm>
            <a:off x="1066941" y="509825"/>
            <a:ext cx="43248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ANALÍTICA DE DATOS</a:t>
            </a:r>
            <a:endParaRPr dirty="0"/>
          </a:p>
        </p:txBody>
      </p:sp>
      <p:sp>
        <p:nvSpPr>
          <p:cNvPr id="700" name="Google Shape;700;p36"/>
          <p:cNvSpPr txBox="1">
            <a:spLocks noGrp="1"/>
          </p:cNvSpPr>
          <p:nvPr>
            <p:ph type="subTitle" idx="4294967295"/>
          </p:nvPr>
        </p:nvSpPr>
        <p:spPr>
          <a:xfrm>
            <a:off x="409516" y="3551274"/>
            <a:ext cx="2252610" cy="1210527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/>
              <a:t>Consideración de valores atípicos y valores faltantes, así como suavizado de datos para identificar posibles modelos.</a:t>
            </a:r>
          </a:p>
        </p:txBody>
      </p:sp>
      <p:sp>
        <p:nvSpPr>
          <p:cNvPr id="701" name="Google Shape;701;p36"/>
          <p:cNvSpPr txBox="1">
            <a:spLocks noGrp="1"/>
          </p:cNvSpPr>
          <p:nvPr>
            <p:ph type="subTitle" idx="4294967295"/>
          </p:nvPr>
        </p:nvSpPr>
        <p:spPr>
          <a:xfrm>
            <a:off x="3626068" y="3779475"/>
            <a:ext cx="1891861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/>
              <a:t>Cálculo de estadísticas básicas para describir la ubicación, escala y forma generales de los datos.</a:t>
            </a:r>
          </a:p>
        </p:txBody>
      </p:sp>
      <p:sp>
        <p:nvSpPr>
          <p:cNvPr id="702" name="Google Shape;702;p36"/>
          <p:cNvSpPr txBox="1">
            <a:spLocks noGrp="1"/>
          </p:cNvSpPr>
          <p:nvPr>
            <p:ph type="subTitle" idx="4294967295"/>
          </p:nvPr>
        </p:nvSpPr>
        <p:spPr>
          <a:xfrm>
            <a:off x="1387367" y="1125848"/>
            <a:ext cx="3142288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/>
              <a:t>Consideración de valores atípicos y valores faltantes, así como suavizado de datos para identificar posibles modelos.</a:t>
            </a:r>
          </a:p>
        </p:txBody>
      </p:sp>
      <p:sp>
        <p:nvSpPr>
          <p:cNvPr id="703" name="Google Shape;703;p36"/>
          <p:cNvSpPr txBox="1">
            <a:spLocks noGrp="1"/>
          </p:cNvSpPr>
          <p:nvPr>
            <p:ph type="subTitle" idx="4294967295"/>
          </p:nvPr>
        </p:nvSpPr>
        <p:spPr>
          <a:xfrm>
            <a:off x="689740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rgbClr val="F3F3F3"/>
                </a:solidFill>
              </a:rPr>
              <a:t>Busqueda de correlación de los datos.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704" name="Google Shape;704;p36"/>
          <p:cNvSpPr txBox="1">
            <a:spLocks noGrp="1"/>
          </p:cNvSpPr>
          <p:nvPr>
            <p:ph type="subTitle" idx="4294967295"/>
          </p:nvPr>
        </p:nvSpPr>
        <p:spPr>
          <a:xfrm>
            <a:off x="4858350" y="1421791"/>
            <a:ext cx="2574321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/>
              <a:t>Representación gráfica de datos para identificar patrones y tendencias.</a:t>
            </a:r>
          </a:p>
        </p:txBody>
      </p:sp>
      <p:sp>
        <p:nvSpPr>
          <p:cNvPr id="705" name="Google Shape;705;p36"/>
          <p:cNvSpPr txBox="1">
            <a:spLocks noGrp="1"/>
          </p:cNvSpPr>
          <p:nvPr>
            <p:ph type="subTitle" idx="4294967295"/>
          </p:nvPr>
        </p:nvSpPr>
        <p:spPr>
          <a:xfrm>
            <a:off x="1954923" y="2013705"/>
            <a:ext cx="2096586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800" b="1" dirty="0">
                <a:latin typeface="Rajdhani"/>
                <a:ea typeface="Rajdhani"/>
                <a:cs typeface="Rajdhani"/>
                <a:sym typeface="Rajdhani"/>
              </a:rPr>
              <a:t>PRE-PROCESAMIENTO</a:t>
            </a:r>
          </a:p>
        </p:txBody>
      </p:sp>
      <p:sp>
        <p:nvSpPr>
          <p:cNvPr id="706" name="Google Shape;706;p36"/>
          <p:cNvSpPr txBox="1">
            <a:spLocks noGrp="1"/>
          </p:cNvSpPr>
          <p:nvPr>
            <p:ph type="subTitle" idx="4294967295"/>
          </p:nvPr>
        </p:nvSpPr>
        <p:spPr>
          <a:xfrm>
            <a:off x="5288600" y="21258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800" b="1" dirty="0">
                <a:latin typeface="Rajdhani"/>
                <a:ea typeface="Rajdhani"/>
                <a:cs typeface="Rajdhani"/>
                <a:sym typeface="Rajdhani"/>
              </a:rPr>
              <a:t>VISUALIZACIÓN</a:t>
            </a:r>
          </a:p>
        </p:txBody>
      </p:sp>
      <p:sp>
        <p:nvSpPr>
          <p:cNvPr id="707" name="Google Shape;707;p36"/>
          <p:cNvSpPr txBox="1">
            <a:spLocks noGrp="1"/>
          </p:cNvSpPr>
          <p:nvPr>
            <p:ph type="subTitle" idx="4294967295"/>
          </p:nvPr>
        </p:nvSpPr>
        <p:spPr>
          <a:xfrm>
            <a:off x="325821" y="3283565"/>
            <a:ext cx="2378346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EXTRACCIÓN DE DATOS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8" name="Google Shape;708;p36"/>
          <p:cNvSpPr txBox="1">
            <a:spLocks noGrp="1"/>
          </p:cNvSpPr>
          <p:nvPr>
            <p:ph type="subTitle" idx="4294967295"/>
          </p:nvPr>
        </p:nvSpPr>
        <p:spPr>
          <a:xfrm>
            <a:off x="6834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CORRELACIÓN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9" name="Google Shape;709;p36"/>
          <p:cNvSpPr txBox="1">
            <a:spLocks noGrp="1"/>
          </p:cNvSpPr>
          <p:nvPr>
            <p:ph type="subTitle" idx="4294967295"/>
          </p:nvPr>
        </p:nvSpPr>
        <p:spPr>
          <a:xfrm>
            <a:off x="3394842" y="3348462"/>
            <a:ext cx="2280745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800" b="1" dirty="0">
                <a:latin typeface="Rajdhani"/>
                <a:ea typeface="Rajdhani"/>
                <a:cs typeface="Rajdhani"/>
                <a:sym typeface="Rajdhani"/>
              </a:rPr>
              <a:t>Resumen o Extracción de Características</a:t>
            </a:r>
          </a:p>
        </p:txBody>
      </p:sp>
      <p:sp>
        <p:nvSpPr>
          <p:cNvPr id="710" name="Google Shape;710;p36"/>
          <p:cNvSpPr/>
          <p:nvPr/>
        </p:nvSpPr>
        <p:spPr>
          <a:xfrm>
            <a:off x="11942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1" name="Google Shape;711;p36"/>
          <p:cNvSpPr/>
          <p:nvPr/>
        </p:nvSpPr>
        <p:spPr>
          <a:xfrm>
            <a:off x="27399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2" name="Google Shape;712;p36"/>
          <p:cNvSpPr/>
          <p:nvPr/>
        </p:nvSpPr>
        <p:spPr>
          <a:xfrm>
            <a:off x="42856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3" name="Google Shape;713;p36"/>
          <p:cNvSpPr/>
          <p:nvPr/>
        </p:nvSpPr>
        <p:spPr>
          <a:xfrm>
            <a:off x="58313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4" name="Google Shape;714;p36"/>
          <p:cNvSpPr/>
          <p:nvPr/>
        </p:nvSpPr>
        <p:spPr>
          <a:xfrm>
            <a:off x="73770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5" name="Google Shape;715;p36"/>
          <p:cNvCxnSpPr>
            <a:stCxn id="710" idx="6"/>
            <a:endCxn id="711" idx="2"/>
          </p:cNvCxnSpPr>
          <p:nvPr/>
        </p:nvCxnSpPr>
        <p:spPr>
          <a:xfrm>
            <a:off x="17669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6"/>
          <p:cNvCxnSpPr>
            <a:stCxn id="711" idx="6"/>
            <a:endCxn id="712" idx="2"/>
          </p:cNvCxnSpPr>
          <p:nvPr/>
        </p:nvCxnSpPr>
        <p:spPr>
          <a:xfrm>
            <a:off x="33126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6"/>
          <p:cNvCxnSpPr>
            <a:stCxn id="712" idx="6"/>
            <a:endCxn id="713" idx="2"/>
          </p:cNvCxnSpPr>
          <p:nvPr/>
        </p:nvCxnSpPr>
        <p:spPr>
          <a:xfrm>
            <a:off x="48583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6"/>
          <p:cNvCxnSpPr>
            <a:stCxn id="713" idx="6"/>
            <a:endCxn id="714" idx="2"/>
          </p:cNvCxnSpPr>
          <p:nvPr/>
        </p:nvCxnSpPr>
        <p:spPr>
          <a:xfrm>
            <a:off x="64040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719;p36"/>
          <p:cNvGrpSpPr/>
          <p:nvPr/>
        </p:nvGrpSpPr>
        <p:grpSpPr>
          <a:xfrm>
            <a:off x="1332734" y="2826965"/>
            <a:ext cx="288452" cy="275353"/>
            <a:chOff x="4126815" y="2760704"/>
            <a:chExt cx="380393" cy="363118"/>
          </a:xfrm>
        </p:grpSpPr>
        <p:sp>
          <p:nvSpPr>
            <p:cNvPr id="720" name="Google Shape;720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Google Shape;724;p36"/>
          <p:cNvGrpSpPr/>
          <p:nvPr/>
        </p:nvGrpSpPr>
        <p:grpSpPr>
          <a:xfrm>
            <a:off x="2885622" y="2824148"/>
            <a:ext cx="281276" cy="280987"/>
            <a:chOff x="2497275" y="2744159"/>
            <a:chExt cx="370930" cy="370549"/>
          </a:xfrm>
        </p:grpSpPr>
        <p:sp>
          <p:nvSpPr>
            <p:cNvPr id="725" name="Google Shape;725;p3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" name="Google Shape;732;p36"/>
          <p:cNvGrpSpPr/>
          <p:nvPr/>
        </p:nvGrpSpPr>
        <p:grpSpPr>
          <a:xfrm>
            <a:off x="4417196" y="2834313"/>
            <a:ext cx="309505" cy="260656"/>
            <a:chOff x="2171474" y="3369229"/>
            <a:chExt cx="408156" cy="343737"/>
          </a:xfrm>
        </p:grpSpPr>
        <p:sp>
          <p:nvSpPr>
            <p:cNvPr id="733" name="Google Shape;733;p36"/>
            <p:cNvSpPr/>
            <p:nvPr/>
          </p:nvSpPr>
          <p:spPr>
            <a:xfrm>
              <a:off x="2171474" y="3369229"/>
              <a:ext cx="408156" cy="343737"/>
            </a:xfrm>
            <a:custGeom>
              <a:avLst/>
              <a:gdLst/>
              <a:ahLst/>
              <a:cxnLst/>
              <a:rect l="l" t="t" r="r" b="b"/>
              <a:pathLst>
                <a:path w="12824" h="10800" extrusionOk="0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292737" y="3477220"/>
              <a:ext cx="164898" cy="164866"/>
            </a:xfrm>
            <a:custGeom>
              <a:avLst/>
              <a:gdLst/>
              <a:ahLst/>
              <a:cxnLst/>
              <a:rect l="l" t="t" r="r" b="b"/>
              <a:pathLst>
                <a:path w="5181" h="5180" extrusionOk="0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256358" y="3451503"/>
              <a:ext cx="188769" cy="177311"/>
            </a:xfrm>
            <a:custGeom>
              <a:avLst/>
              <a:gdLst/>
              <a:ahLst/>
              <a:cxnLst/>
              <a:rect l="l" t="t" r="r" b="b"/>
              <a:pathLst>
                <a:path w="5931" h="5571" extrusionOk="0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305245" y="3491160"/>
              <a:ext cx="189151" cy="176706"/>
            </a:xfrm>
            <a:custGeom>
              <a:avLst/>
              <a:gdLst/>
              <a:ahLst/>
              <a:cxnLst/>
              <a:rect l="l" t="t" r="r" b="b"/>
              <a:pathLst>
                <a:path w="5943" h="5552" extrusionOk="0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" name="Google Shape;10847;p59"/>
          <p:cNvGrpSpPr/>
          <p:nvPr/>
        </p:nvGrpSpPr>
        <p:grpSpPr>
          <a:xfrm>
            <a:off x="7474663" y="2771373"/>
            <a:ext cx="377474" cy="335748"/>
            <a:chOff x="854261" y="2908813"/>
            <a:chExt cx="377474" cy="335748"/>
          </a:xfrm>
        </p:grpSpPr>
        <p:sp>
          <p:nvSpPr>
            <p:cNvPr id="49" name="Google Shape;10848;p59"/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0849;p59"/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0850;p59"/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0851;p59"/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0852;p59"/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0333;p58"/>
          <p:cNvGrpSpPr/>
          <p:nvPr/>
        </p:nvGrpSpPr>
        <p:grpSpPr>
          <a:xfrm>
            <a:off x="5938210" y="2774479"/>
            <a:ext cx="379489" cy="366046"/>
            <a:chOff x="1284212" y="1963766"/>
            <a:chExt cx="379489" cy="366046"/>
          </a:xfrm>
        </p:grpSpPr>
        <p:sp>
          <p:nvSpPr>
            <p:cNvPr id="55" name="Google Shape;10334;p58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56" name="Google Shape;10335;p58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4"/>
                </a:solidFill>
              </a:endParaRPr>
            </a:p>
          </p:txBody>
        </p:sp>
      </p:grpSp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54" name="Google Shape;258;p31"/>
          <p:cNvCxnSpPr/>
          <p:nvPr/>
        </p:nvCxnSpPr>
        <p:spPr>
          <a:xfrm>
            <a:off x="1029794" y="473489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7" name="Google Shape;260;p31"/>
          <p:cNvGrpSpPr/>
          <p:nvPr/>
        </p:nvGrpSpPr>
        <p:grpSpPr>
          <a:xfrm>
            <a:off x="501355" y="604619"/>
            <a:ext cx="379958" cy="379958"/>
            <a:chOff x="1190625" y="238125"/>
            <a:chExt cx="5219200" cy="5219200"/>
          </a:xfrm>
        </p:grpSpPr>
        <p:sp>
          <p:nvSpPr>
            <p:cNvPr id="58" name="Google Shape;261;p31"/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62;p31"/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263;p31"/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64;p31"/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65;p31"/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66;p31"/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67;p31"/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268;p31"/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269;p31"/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270;p31"/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271;p31"/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72;p31"/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273;p31"/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274;p31"/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75;p31"/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76;p31"/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77;p31"/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78;p31"/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79;p31"/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80;p31"/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81;p31"/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82;p31"/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283;p31"/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84;p31"/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85;p31"/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86;p31"/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87;p31"/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88;p31"/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289;p31"/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290;p31"/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291;p31"/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292;p31"/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293;p31"/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294;p31"/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295;p31"/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296;p31"/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297;p31"/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298;p31"/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299;p31"/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300;p31"/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301;p31"/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302;p31"/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303;p31"/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304;p31"/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305;p31"/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306;p31"/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307;p31"/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308;p31"/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309;p31"/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310;p31"/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311;p31"/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312;p31"/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313;p31"/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314;p31"/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315;p31"/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316;p31"/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317;p31"/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318;p31"/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319;p31"/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320;p31"/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321;p31"/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322;p31"/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323;p31"/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324;p31"/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325;p31"/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326;p31"/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327;p31"/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328;p31"/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329;p31"/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330;p31"/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331;p31"/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332;p31"/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333;p31"/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334;p31"/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335;p31"/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336;p31"/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337;p31"/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338;p31"/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339;p31"/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340;p31"/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341;p31"/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342;p31"/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343;p31"/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344;p31"/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345;p31"/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346;p31"/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347;p31"/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348;p31"/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349;p31"/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350;p31"/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351;p31"/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352;p31"/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0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150 Flecha curvada hacia arriba"/>
          <p:cNvSpPr/>
          <p:nvPr/>
        </p:nvSpPr>
        <p:spPr>
          <a:xfrm>
            <a:off x="6466115" y="3614057"/>
            <a:ext cx="2699657" cy="1186543"/>
          </a:xfrm>
          <a:prstGeom prst="curvedUp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2" name="151 Flecha curvada hacia arriba"/>
          <p:cNvSpPr/>
          <p:nvPr/>
        </p:nvSpPr>
        <p:spPr>
          <a:xfrm rot="10800000">
            <a:off x="6357255" y="2253342"/>
            <a:ext cx="2699657" cy="1186543"/>
          </a:xfrm>
          <a:prstGeom prst="curvedUp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273780" y="509825"/>
            <a:ext cx="33402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Regresión lineal</a:t>
            </a:r>
            <a:endParaRPr dirty="0"/>
          </a:p>
        </p:txBody>
      </p:sp>
      <p:sp>
        <p:nvSpPr>
          <p:cNvPr id="17" name="Google Shape;1603;p42"/>
          <p:cNvSpPr txBox="1"/>
          <p:nvPr/>
        </p:nvSpPr>
        <p:spPr>
          <a:xfrm>
            <a:off x="1382529" y="1120505"/>
            <a:ext cx="7108328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modelo de regresión lineal describe la relación entre una variable dependiente "y" y una o más variables independientes "X". La variable dependiente también se denomina variable de respuesta. Las variables independientes también se denominan variables explicativas o </a:t>
            </a:r>
            <a:r>
              <a:rPr lang="es-ES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predictoras</a:t>
            </a:r>
            <a:r>
              <a:rPr lang="es-ES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La matriz X de observaciones sobre variables </a:t>
            </a:r>
            <a:r>
              <a:rPr lang="es-ES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predictoras</a:t>
            </a:r>
            <a:r>
              <a:rPr lang="es-ES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suele denominarse matriz de diseño..</a:t>
            </a:r>
          </a:p>
          <a:p>
            <a:pPr algn="just"/>
            <a:endParaRPr lang="en-US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lvl="0">
              <a:spcAft>
                <a:spcPts val="1600"/>
              </a:spcAft>
            </a:pP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2" name="Google Shape;1605;p42"/>
          <p:cNvGrpSpPr/>
          <p:nvPr/>
        </p:nvGrpSpPr>
        <p:grpSpPr>
          <a:xfrm>
            <a:off x="619933" y="1326466"/>
            <a:ext cx="635477" cy="633411"/>
            <a:chOff x="6039282" y="1042577"/>
            <a:chExt cx="734315" cy="731929"/>
          </a:xfrm>
        </p:grpSpPr>
        <p:sp>
          <p:nvSpPr>
            <p:cNvPr id="19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/>
              <p:cNvSpPr/>
              <p:nvPr/>
            </p:nvSpPr>
            <p:spPr>
              <a:xfrm>
                <a:off x="2724111" y="2295800"/>
                <a:ext cx="4058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>
                          <a:solidFill>
                            <a:schemeClr val="accent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s-ES" sz="1800" i="1">
                          <a:solidFill>
                            <a:schemeClr val="accent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1800" i="1">
                          <a:solidFill>
                            <a:schemeClr val="accent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800" i="1">
                          <a:solidFill>
                            <a:schemeClr val="accent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800" i="1">
                          <a:solidFill>
                            <a:schemeClr val="accent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800" i="1">
                          <a:solidFill>
                            <a:schemeClr val="accent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800" i="1">
                          <a:solidFill>
                            <a:schemeClr val="accent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+..+</m:t>
                      </m:r>
                      <m:sSub>
                        <m:sSubPr>
                          <m:ctrlP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sz="1800" i="1">
                          <a:solidFill>
                            <a:schemeClr val="accent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chemeClr val="accent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1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2" name="Rectá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11" y="2295800"/>
                <a:ext cx="405874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/>
              <p:cNvSpPr/>
              <p:nvPr/>
            </p:nvSpPr>
            <p:spPr>
              <a:xfrm>
                <a:off x="238623" y="2937315"/>
                <a:ext cx="2962799" cy="1403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sz="1400" i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400" i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400" i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400" i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400" i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  <m:r>
                                <a:rPr lang="es-ES" sz="1400" i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400" i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400" i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ES" sz="1400" i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400" i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s-ES" sz="1400" i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400" i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s-ES" sz="1400" i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400" i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  <m:r>
                                <a:rPr lang="es-ES" sz="1400" i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s-ES" sz="1400" i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400" i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s-ES" sz="1400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ES" sz="1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4" name="Rectá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3" y="2937315"/>
                <a:ext cx="2962799" cy="14038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/>
              <p:cNvSpPr/>
              <p:nvPr/>
            </p:nvSpPr>
            <p:spPr>
              <a:xfrm>
                <a:off x="4056574" y="2738405"/>
                <a:ext cx="1031051" cy="1798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sz="1400" i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400" i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es-ES" sz="1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sz="1400" i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eqArr>
                                    <m:eqArrPr>
                                      <m:ctrlPr>
                                        <a:rPr lang="es-ES" sz="14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s-ES" sz="1400" i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sz="1400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sz="1400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1400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sz="1400" i="0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1400" i="0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s-ES" sz="1400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1400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sz="1400" i="0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sz="1400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1400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sz="1400" i="0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  <m:r>
                                        <a:rPr lang="es-ES" sz="1400" i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s-ES" sz="1400" i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sSub>
                                        <m:sSubPr>
                                          <m:ctrlPr>
                                            <a:rPr lang="es-ES" sz="1400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400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ES" sz="1400" i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r>
                                    <a:rPr lang="es-ES" sz="1400" i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s-ES" sz="14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sz="1400" i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ES" sz="1400" i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&amp;.</m:t>
                                  </m:r>
                                </m:e>
                                <m:e>
                                  <m:r>
                                    <a:rPr lang="es-ES" sz="1400" i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&amp;.</m:t>
                                  </m:r>
                                </m:e>
                                <m:e>
                                  <m:r>
                                    <a:rPr lang="es-ES" sz="1400" i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&amp;.</m:t>
                                  </m:r>
                                </m:e>
                              </m:eqArr>
                            </m:e>
                            <m:e>
                              <m:r>
                                <a:rPr lang="es-ES" sz="1400" i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s-ES" sz="1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s-ES" sz="1400" i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6" name="Rectá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574" y="2738405"/>
                <a:ext cx="1031051" cy="17985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/>
              <p:cNvSpPr/>
              <p:nvPr/>
            </p:nvSpPr>
            <p:spPr>
              <a:xfrm>
                <a:off x="7111833" y="2593480"/>
                <a:ext cx="1052339" cy="1975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sz="1400" i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400" i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es-ES" sz="1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sz="1400" i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eqArr>
                                    <m:eqArrPr>
                                      <m:ctrlPr>
                                        <a:rPr lang="es-ES" sz="14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s-ES" sz="1400" i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sz="1400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sz="1400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1400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sz="1400" i="0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1400" i="0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s-ES" sz="1400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1400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sz="1400" i="0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sz="1400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1400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0" smtClean="0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  <m:r>
                                        <a:rPr lang="es-ES" sz="1400" i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s-ES" sz="1400" i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sSub>
                                        <m:sSubPr>
                                          <m:ctrlPr>
                                            <a:rPr lang="es-ES" sz="1400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400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sz="1400" i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r>
                                    <a:rPr lang="es-ES" sz="1400" i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s-ES" sz="14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ES" sz="1400" i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ES" sz="1400" i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&amp;.</m:t>
                                  </m:r>
                                </m:e>
                                <m:e>
                                  <m:r>
                                    <a:rPr lang="es-ES" sz="1400" i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&amp;.</m:t>
                                  </m:r>
                                </m:e>
                                <m:e>
                                  <m:r>
                                    <a:rPr lang="es-ES" sz="1400" i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&amp;.</m:t>
                                  </m:r>
                                </m:e>
                              </m:eqArr>
                            </m:e>
                            <m:e>
                              <m:r>
                                <a:rPr lang="es-ES" sz="1400" i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s-ES" sz="1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s-ES" sz="1400" i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7" name="Rectá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33" y="2593480"/>
                <a:ext cx="1052339" cy="19752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40 CuadroTexto"/>
          <p:cNvSpPr txBox="1"/>
          <p:nvPr/>
        </p:nvSpPr>
        <p:spPr>
          <a:xfrm>
            <a:off x="774001" y="4341875"/>
            <a:ext cx="220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 la matriz de las características independientes. (Variables </a:t>
            </a:r>
            <a:r>
              <a:rPr lang="es-ES" sz="12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predictoras</a:t>
            </a:r>
            <a:r>
              <a:rPr lang="es-ES" sz="12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9" name="40 CuadroTexto"/>
          <p:cNvSpPr txBox="1"/>
          <p:nvPr/>
        </p:nvSpPr>
        <p:spPr>
          <a:xfrm>
            <a:off x="3410314" y="4497169"/>
            <a:ext cx="302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 el vector de la variable dependiente, calculado a partir de la matriz  X. (Variable de respuesta)</a:t>
            </a:r>
          </a:p>
        </p:txBody>
      </p:sp>
      <p:sp>
        <p:nvSpPr>
          <p:cNvPr id="50" name="40 CuadroTexto"/>
          <p:cNvSpPr txBox="1"/>
          <p:nvPr/>
        </p:nvSpPr>
        <p:spPr>
          <a:xfrm>
            <a:off x="6461184" y="4497168"/>
            <a:ext cx="268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solidFill>
                  <a:schemeClr val="accent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 el vector de los coeficientes calculados en la regresión lineal para el modelo.</a:t>
            </a:r>
          </a:p>
        </p:txBody>
      </p:sp>
      <p:pic>
        <p:nvPicPr>
          <p:cNvPr id="41" name="Picture 4" descr="The Learning Gate | Tec de Monterrey"/>
          <p:cNvPicPr>
            <a:picLocks noChangeAspect="1" noChangeArrowheads="1"/>
          </p:cNvPicPr>
          <p:nvPr/>
        </p:nvPicPr>
        <p:blipFill>
          <a:blip r:embed="rId7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316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349985" y="869059"/>
            <a:ext cx="65515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Coeficiente de Correlación de Pearson</a:t>
            </a:r>
            <a:endParaRPr dirty="0"/>
          </a:p>
        </p:txBody>
      </p:sp>
      <p:sp>
        <p:nvSpPr>
          <p:cNvPr id="17" name="Google Shape;1603;p42"/>
          <p:cNvSpPr txBox="1"/>
          <p:nvPr/>
        </p:nvSpPr>
        <p:spPr>
          <a:xfrm>
            <a:off x="1371644" y="1523281"/>
            <a:ext cx="7108328" cy="9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>
              <a:spcAft>
                <a:spcPts val="1600"/>
              </a:spcAft>
            </a:pP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</a:rPr>
              <a:t>El coeficiente de correlación de </a:t>
            </a:r>
            <a:r>
              <a:rPr lang="es-ES" sz="1600" dirty="0" err="1">
                <a:solidFill>
                  <a:schemeClr val="tx2"/>
                </a:solidFill>
                <a:latin typeface="Fira Sans Condensed Light" panose="020B0604020202020204" charset="0"/>
              </a:rPr>
              <a:t>Pearson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</a:rPr>
              <a:t> (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</a:rPr>
              <a:t>R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</a:rPr>
              <a:t>) es una prueba estadística que permite analizar la relación entre dos variables medidas en un nivel por intervalos o de razón </a:t>
            </a:r>
            <a:r>
              <a:rPr lang="es-ES" sz="1600" dirty="0" err="1">
                <a:solidFill>
                  <a:schemeClr val="tx2"/>
                </a:solidFill>
                <a:latin typeface="Fira Sans Condensed Light" panose="020B0604020202020204" charset="0"/>
              </a:rPr>
              <a:t>Pearson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</a:rPr>
              <a:t>. </a:t>
            </a:r>
          </a:p>
          <a:p>
            <a:pPr algn="just">
              <a:spcAft>
                <a:spcPts val="1600"/>
              </a:spcAft>
            </a:pPr>
            <a:endParaRPr lang="es-ES" dirty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algn="just">
              <a:spcAft>
                <a:spcPts val="1600"/>
              </a:spcAft>
            </a:pPr>
            <a:endParaRPr lang="en-US" dirty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algn="just"/>
            <a:endParaRPr lang="en-US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lvl="0">
              <a:spcAft>
                <a:spcPts val="1600"/>
              </a:spcAft>
            </a:pP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2" name="Google Shape;1605;p42"/>
          <p:cNvGrpSpPr/>
          <p:nvPr/>
        </p:nvGrpSpPr>
        <p:grpSpPr>
          <a:xfrm>
            <a:off x="619933" y="1707476"/>
            <a:ext cx="635477" cy="633411"/>
            <a:chOff x="6039282" y="1042577"/>
            <a:chExt cx="734315" cy="731929"/>
          </a:xfrm>
        </p:grpSpPr>
        <p:sp>
          <p:nvSpPr>
            <p:cNvPr id="19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1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43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328209" y="2806763"/>
            <a:ext cx="65515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Coeficiente de Determinación</a:t>
            </a:r>
            <a:endParaRPr dirty="0"/>
          </a:p>
        </p:txBody>
      </p:sp>
      <p:sp>
        <p:nvSpPr>
          <p:cNvPr id="45" name="Google Shape;1603;p42"/>
          <p:cNvSpPr txBox="1"/>
          <p:nvPr/>
        </p:nvSpPr>
        <p:spPr>
          <a:xfrm>
            <a:off x="1349868" y="3460985"/>
            <a:ext cx="7108328" cy="9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>
              <a:spcAft>
                <a:spcPts val="1600"/>
              </a:spcAft>
            </a:pP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</a:rPr>
              <a:t>El coeficiente de determinación (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</a:rPr>
              <a:t>R cuadrado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</a:rPr>
              <a:t>) indica la cantidad proporcional de variación en la variable de respuesta y, explicada según las variables independientes X en el modelo de regresión lineal. Cuanto mayor sea el R cuadrado, mayor será la variabilidad explicada por el modelo de regresión lineal.. </a:t>
            </a:r>
          </a:p>
          <a:p>
            <a:pPr algn="just">
              <a:spcAft>
                <a:spcPts val="1600"/>
              </a:spcAft>
            </a:pPr>
            <a:endParaRPr lang="es-ES" dirty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algn="just">
              <a:spcAft>
                <a:spcPts val="1600"/>
              </a:spcAft>
            </a:pPr>
            <a:endParaRPr lang="en-US" dirty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algn="just"/>
            <a:endParaRPr lang="en-US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lvl="0">
              <a:spcAft>
                <a:spcPts val="1600"/>
              </a:spcAft>
            </a:pP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51" name="Google Shape;1605;p42"/>
          <p:cNvGrpSpPr/>
          <p:nvPr/>
        </p:nvGrpSpPr>
        <p:grpSpPr>
          <a:xfrm>
            <a:off x="598157" y="3645180"/>
            <a:ext cx="635477" cy="633411"/>
            <a:chOff x="6039282" y="1042577"/>
            <a:chExt cx="734315" cy="731929"/>
          </a:xfrm>
        </p:grpSpPr>
        <p:sp>
          <p:nvSpPr>
            <p:cNvPr id="52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283164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349985" y="662225"/>
            <a:ext cx="35797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Escala de Correlación</a:t>
            </a:r>
            <a:endParaRPr dirty="0"/>
          </a:p>
        </p:txBody>
      </p:sp>
      <p:sp>
        <p:nvSpPr>
          <p:cNvPr id="17" name="Google Shape;1603;p42"/>
          <p:cNvSpPr txBox="1"/>
          <p:nvPr/>
        </p:nvSpPr>
        <p:spPr>
          <a:xfrm>
            <a:off x="1382529" y="1120505"/>
            <a:ext cx="7108328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>
              <a:spcAft>
                <a:spcPts val="1600"/>
              </a:spcAft>
            </a:pPr>
            <a:r>
              <a:rPr lang="es-ES" dirty="0">
                <a:solidFill>
                  <a:schemeClr val="tx2"/>
                </a:solidFill>
                <a:latin typeface="Fira Sans Condensed Light" panose="020B0604020202020204" charset="0"/>
              </a:rPr>
              <a:t>El coeficiente puede variar de -1 a 1, donde el signo indica la dirección de la correlación y el valor numérico, la magnitud de la correlación. En este contexto se resumen algunos criterios de interpretación:</a:t>
            </a:r>
          </a:p>
          <a:p>
            <a:pPr algn="just">
              <a:spcAft>
                <a:spcPts val="1600"/>
              </a:spcAft>
            </a:pPr>
            <a:endParaRPr lang="es-ES" dirty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algn="just">
              <a:spcAft>
                <a:spcPts val="1600"/>
              </a:spcAft>
            </a:pPr>
            <a:endParaRPr lang="en-US" dirty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algn="just"/>
            <a:endParaRPr lang="en-US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lvl="0">
              <a:spcAft>
                <a:spcPts val="1600"/>
              </a:spcAft>
            </a:pP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2" name="Google Shape;1605;p42"/>
          <p:cNvGrpSpPr/>
          <p:nvPr/>
        </p:nvGrpSpPr>
        <p:grpSpPr>
          <a:xfrm>
            <a:off x="619933" y="1326466"/>
            <a:ext cx="635477" cy="633411"/>
            <a:chOff x="6039282" y="1042577"/>
            <a:chExt cx="734315" cy="731929"/>
          </a:xfrm>
        </p:grpSpPr>
        <p:sp>
          <p:nvSpPr>
            <p:cNvPr id="19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1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graphicFrame>
        <p:nvGraphicFramePr>
          <p:cNvPr id="40" name="Google Shape;8935;p54"/>
          <p:cNvGraphicFramePr/>
          <p:nvPr>
            <p:extLst>
              <p:ext uri="{D42A27DB-BD31-4B8C-83A1-F6EECF244321}">
                <p14:modId xmlns:p14="http://schemas.microsoft.com/office/powerpoint/2010/main" val="2223714566"/>
              </p:ext>
            </p:extLst>
          </p:nvPr>
        </p:nvGraphicFramePr>
        <p:xfrm>
          <a:off x="1778845" y="2002062"/>
          <a:ext cx="2814212" cy="3108780"/>
        </p:xfrm>
        <a:graphic>
          <a:graphicData uri="http://schemas.openxmlformats.org/drawingml/2006/table">
            <a:tbl>
              <a:tblPr>
                <a:noFill/>
                <a:tableStyleId>{95E397FE-706D-4E7D-AA01-638484C1D090}</a:tableStyleId>
              </a:tblPr>
              <a:tblGrid>
                <a:gridCol w="671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3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Fira Sans Condensed Light" panose="020B0604020202020204" charset="0"/>
                        </a:rPr>
                        <a:t>-1</a:t>
                      </a:r>
                      <a:endParaRPr sz="1200" dirty="0">
                        <a:solidFill>
                          <a:srgbClr val="FF0000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chemeClr val="tx2"/>
                          </a:solidFill>
                          <a:latin typeface="Fira Sans Condensed Light" panose="020B0604020202020204" charset="0"/>
                        </a:rPr>
                        <a:t>Correlación negativa perfecta</a:t>
                      </a:r>
                      <a:endParaRPr sz="1200" dirty="0">
                        <a:solidFill>
                          <a:schemeClr val="tx2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0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Fira Sans Condensed Light" panose="020B0604020202020204" charset="0"/>
                        </a:rPr>
                        <a:t>-0,90</a:t>
                      </a:r>
                      <a:endParaRPr sz="1200" dirty="0">
                        <a:solidFill>
                          <a:srgbClr val="FF0000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chemeClr val="tx2"/>
                          </a:solidFill>
                          <a:latin typeface="Fira Sans Condensed Light" panose="020B0604020202020204" charset="0"/>
                        </a:rPr>
                        <a:t>Correlación negativa muy fuerte</a:t>
                      </a:r>
                      <a:endParaRPr sz="1200" dirty="0">
                        <a:solidFill>
                          <a:schemeClr val="tx2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8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Fira Sans Condensed Light" panose="020B0604020202020204" charset="0"/>
                        </a:rPr>
                        <a:t>-0,75</a:t>
                      </a:r>
                      <a:endParaRPr sz="1200" dirty="0">
                        <a:solidFill>
                          <a:srgbClr val="FF0000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2"/>
                          </a:solidFill>
                          <a:latin typeface="Fira Sans Condensed Light" panose="020B0604020202020204" charset="0"/>
                        </a:rPr>
                        <a:t>Correlación negativa considerable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0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Fira Sans Condensed Light" panose="020B0604020202020204" charset="0"/>
                        </a:rPr>
                        <a:t>-0,50</a:t>
                      </a:r>
                      <a:endParaRPr sz="1200" dirty="0">
                        <a:solidFill>
                          <a:srgbClr val="FF0000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2"/>
                          </a:solidFill>
                          <a:latin typeface="Fira Sans Condensed Light" panose="020B0604020202020204" charset="0"/>
                        </a:rPr>
                        <a:t>Correlación negativa media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0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Fira Sans Condensed Light" panose="020B0604020202020204" charset="0"/>
                        </a:rPr>
                        <a:t>-0,10</a:t>
                      </a:r>
                      <a:endParaRPr sz="1200" dirty="0">
                        <a:solidFill>
                          <a:srgbClr val="FF0000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2"/>
                          </a:solidFill>
                          <a:latin typeface="Fira Sans Condensed Light" panose="020B0604020202020204" charset="0"/>
                        </a:rPr>
                        <a:t>Correlación negativa débil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Fira Sans Condensed Light" panose="020B0604020202020204" charset="0"/>
                        </a:rPr>
                        <a:t>0</a:t>
                      </a:r>
                      <a:endParaRPr sz="1200" dirty="0">
                        <a:solidFill>
                          <a:schemeClr val="tx2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2"/>
                          </a:solidFill>
                          <a:latin typeface="Fira Sans Condensed Light" panose="020B0604020202020204" charset="0"/>
                        </a:rPr>
                        <a:t>Correlación nula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2" name="Google Shape;8935;p54"/>
          <p:cNvGraphicFramePr/>
          <p:nvPr>
            <p:extLst>
              <p:ext uri="{D42A27DB-BD31-4B8C-83A1-F6EECF244321}">
                <p14:modId xmlns:p14="http://schemas.microsoft.com/office/powerpoint/2010/main" val="3877050746"/>
              </p:ext>
            </p:extLst>
          </p:nvPr>
        </p:nvGraphicFramePr>
        <p:xfrm>
          <a:off x="4826762" y="2010191"/>
          <a:ext cx="2804845" cy="3071972"/>
        </p:xfrm>
        <a:graphic>
          <a:graphicData uri="http://schemas.openxmlformats.org/drawingml/2006/table">
            <a:tbl>
              <a:tblPr>
                <a:noFill/>
                <a:tableStyleId>{95E397FE-706D-4E7D-AA01-638484C1D090}</a:tableStyleId>
              </a:tblPr>
              <a:tblGrid>
                <a:gridCol w="66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7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  <a:latin typeface="Fira Sans Condensed Light" panose="020B0604020202020204" charset="0"/>
                        </a:rPr>
                        <a:t>+1</a:t>
                      </a:r>
                      <a:endParaRPr sz="1200" dirty="0">
                        <a:solidFill>
                          <a:srgbClr val="00B0F0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chemeClr val="tx2"/>
                          </a:solidFill>
                          <a:latin typeface="Fira Sans Condensed Light" panose="020B0604020202020204" charset="0"/>
                        </a:rPr>
                        <a:t>Correlación positiva perfecta</a:t>
                      </a:r>
                      <a:endParaRPr sz="1200" dirty="0">
                        <a:solidFill>
                          <a:schemeClr val="tx2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  <a:latin typeface="Fira Sans Condensed Light" panose="020B0604020202020204" charset="0"/>
                        </a:rPr>
                        <a:t>+0,90</a:t>
                      </a:r>
                      <a:endParaRPr sz="1200" dirty="0">
                        <a:solidFill>
                          <a:srgbClr val="00B0F0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chemeClr val="tx2"/>
                          </a:solidFill>
                          <a:latin typeface="Fira Sans Condensed Light" panose="020B0604020202020204" charset="0"/>
                        </a:rPr>
                        <a:t>Correlación positiva muy fuerte</a:t>
                      </a:r>
                      <a:endParaRPr sz="1200" dirty="0">
                        <a:solidFill>
                          <a:schemeClr val="tx2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  <a:latin typeface="Fira Sans Condensed Light" panose="020B0604020202020204" charset="0"/>
                        </a:rPr>
                        <a:t>+0,75</a:t>
                      </a:r>
                      <a:endParaRPr sz="1200" dirty="0">
                        <a:solidFill>
                          <a:srgbClr val="00B0F0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2"/>
                          </a:solidFill>
                          <a:latin typeface="Fira Sans Condensed Light" panose="020B0604020202020204" charset="0"/>
                        </a:rPr>
                        <a:t>Correlación positiva considerable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  <a:latin typeface="Fira Sans Condensed Light" panose="020B0604020202020204" charset="0"/>
                        </a:rPr>
                        <a:t>+0,50</a:t>
                      </a:r>
                      <a:endParaRPr sz="1200" dirty="0">
                        <a:solidFill>
                          <a:srgbClr val="00B0F0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2"/>
                          </a:solidFill>
                          <a:latin typeface="Fira Sans Condensed Light" panose="020B0604020202020204" charset="0"/>
                        </a:rPr>
                        <a:t>Correlación positiva media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  <a:latin typeface="Fira Sans Condensed Light" panose="020B0604020202020204" charset="0"/>
                        </a:rPr>
                        <a:t>+0,10</a:t>
                      </a:r>
                      <a:endParaRPr sz="1200" dirty="0">
                        <a:solidFill>
                          <a:srgbClr val="00B0F0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2"/>
                          </a:solidFill>
                          <a:latin typeface="Fira Sans Condensed Light" panose="020B0604020202020204" charset="0"/>
                        </a:rPr>
                        <a:t>Correlación positiva débil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2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Fira Sans Condensed Light" panose="020B0604020202020204" charset="0"/>
                        </a:rPr>
                        <a:t>0</a:t>
                      </a:r>
                      <a:endParaRPr sz="1200" dirty="0">
                        <a:solidFill>
                          <a:schemeClr val="tx2"/>
                        </a:solidFill>
                        <a:latin typeface="Fira Sans Condensed Light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2"/>
                          </a:solidFill>
                          <a:latin typeface="Fira Sans Condensed Light" panose="020B0604020202020204" charset="0"/>
                        </a:rPr>
                        <a:t>Correlación nula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164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M1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Correlación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311709" y="1312811"/>
            <a:ext cx="8662473" cy="360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nuevo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nuevo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1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diamonds.csv 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Aplicar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 acciones de pre-procesamiento pertinentes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“Nulos y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 Studio Code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respaldarlo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GitHub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Encontrar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correlación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que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existe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entre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variables con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columna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precio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</a:t>
            </a:r>
            <a:endParaRPr lang="en-U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121229" y="3849005"/>
          <a:ext cx="7195458" cy="914400"/>
        </p:xfrm>
        <a:graphic>
          <a:graphicData uri="http://schemas.openxmlformats.org/drawingml/2006/table">
            <a:tbl>
              <a:tblPr firstRow="1" bandRow="1">
                <a:tableStyleId>{95E397FE-706D-4E7D-AA01-638484C1D090}</a:tableStyleId>
              </a:tblPr>
              <a:tblGrid>
                <a:gridCol w="2398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a)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 Carat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d)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 Carat y depth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g)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tamaño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 (x, y,</a:t>
                      </a:r>
                      <a:r>
                        <a:rPr lang="en-US" sz="1400" baseline="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 z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)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e)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 Carat y table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h)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tamaño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 carat y depth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c)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f)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 depth y table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i)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tamaño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 carat, depth y table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latin typeface="Fira Sans Condensed Light" panose="020B0604020202020204" charset="0"/>
                          <a:cs typeface="Times New Roman" panose="02020603050405020304" pitchFamily="18" charset="0"/>
                        </a:rPr>
                        <a:t>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M1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Correlación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311709" y="1541417"/>
            <a:ext cx="8662473" cy="360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6.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Graficar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los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diagramas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dispersión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(scatter plot) 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7.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tabla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comparativa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análisis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breve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sobre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los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coeficientes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correlación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obtenidos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8.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Determinar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cuales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son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variables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que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influyen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más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sobre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precio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venta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los diamantes.</a:t>
            </a:r>
            <a:endParaRPr lang="en-U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9.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Subir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CANVAS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226055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81978" y="640600"/>
            <a:ext cx="80703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M1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Preparación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base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13571" y="994585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427443" y="1009918"/>
            <a:ext cx="8662473" cy="360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Utilizar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1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Mexico.csv y los archivos .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csv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otras 2 ciudades de su elección (A partir de las bases de datos listings.csv.gz), ingresar a: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  <a:hlinkClick r:id="rId4"/>
              </a:rPr>
              <a:t>http://insideairbnb.com/get-the-data/</a:t>
            </a:r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Aplicar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 acciones de pre-procesamiento pertinentes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“Nulos y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considerando 3 criterios diferentes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 Studio Code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respaldarlo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GitHub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3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csv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resultantes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correspondientes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la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preparación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base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datos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6.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Describir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cuales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fueron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critérios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procesamiento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variable.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7.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511785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333462" y="1921615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“Si no sabes explicarlo de un modo simple, no lo entiendes bien...”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–Albert Einstein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03;p42"/>
          <p:cNvSpPr txBox="1"/>
          <p:nvPr/>
        </p:nvSpPr>
        <p:spPr>
          <a:xfrm>
            <a:off x="2005338" y="1970033"/>
            <a:ext cx="5967741" cy="118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Podrás Generar soluciones innovadoras y de valor ante las problemáticas del entorno, a través de un proceso sistemático que incorpora la validación y el aprendizaje en situaciones positivas y adversas. </a:t>
            </a:r>
          </a:p>
          <a:p>
            <a:pPr algn="just"/>
            <a:endParaRPr lang="en-US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lvl="0">
              <a:spcAft>
                <a:spcPts val="1600"/>
              </a:spcAft>
            </a:pP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34" name="Google Shape;1711;p42"/>
          <p:cNvSpPr txBox="1"/>
          <p:nvPr/>
        </p:nvSpPr>
        <p:spPr>
          <a:xfrm>
            <a:off x="2076925" y="1684270"/>
            <a:ext cx="6304946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s-ES" sz="2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Objetivo principal del Curso</a:t>
            </a:r>
            <a:endParaRPr sz="22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7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pic>
        <p:nvPicPr>
          <p:cNvPr id="28674" name="Picture 2" descr="Idea y objetivo concepto | Vector Premium"/>
          <p:cNvPicPr>
            <a:picLocks noChangeAspect="1" noChangeArrowheads="1"/>
          </p:cNvPicPr>
          <p:nvPr/>
        </p:nvPicPr>
        <p:blipFill>
          <a:blip r:embed="rId4"/>
          <a:srcRect b="4570"/>
          <a:stretch>
            <a:fillRect/>
          </a:stretch>
        </p:blipFill>
        <p:spPr bwMode="auto">
          <a:xfrm>
            <a:off x="884583" y="1794008"/>
            <a:ext cx="958465" cy="914664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735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03;p42"/>
          <p:cNvSpPr txBox="1"/>
          <p:nvPr/>
        </p:nvSpPr>
        <p:spPr>
          <a:xfrm>
            <a:off x="2005338" y="1848402"/>
            <a:ext cx="5967741" cy="88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Gestionarás la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plataforma tecnológica de Analítica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Negocios de acuerdo a la estrategia de la organización. </a:t>
            </a: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34" name="Google Shape;1711;p42"/>
          <p:cNvSpPr txBox="1"/>
          <p:nvPr/>
        </p:nvSpPr>
        <p:spPr>
          <a:xfrm>
            <a:off x="2076925" y="1415917"/>
            <a:ext cx="6304946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s-ES" sz="2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Objetivos particulares del curso</a:t>
            </a:r>
            <a:endParaRPr sz="22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8674" name="Picture 2" descr="Idea y objetivo concepto | Vector Premium"/>
          <p:cNvPicPr>
            <a:picLocks noChangeAspect="1" noChangeArrowheads="1"/>
          </p:cNvPicPr>
          <p:nvPr/>
        </p:nvPicPr>
        <p:blipFill>
          <a:blip r:embed="rId3"/>
          <a:srcRect b="4570"/>
          <a:stretch>
            <a:fillRect/>
          </a:stretch>
        </p:blipFill>
        <p:spPr bwMode="auto">
          <a:xfrm>
            <a:off x="1302027" y="2050064"/>
            <a:ext cx="557213" cy="531749"/>
          </a:xfrm>
          <a:prstGeom prst="rect">
            <a:avLst/>
          </a:prstGeom>
          <a:noFill/>
        </p:spPr>
      </p:pic>
      <p:sp>
        <p:nvSpPr>
          <p:cNvPr id="6" name="Google Shape;1603;p42"/>
          <p:cNvSpPr txBox="1"/>
          <p:nvPr/>
        </p:nvSpPr>
        <p:spPr>
          <a:xfrm>
            <a:off x="2038469" y="2712155"/>
            <a:ext cx="5967741" cy="88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Propondrás la configuración de las plataformas tecnológicas orientada a la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ejecución eficiente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estrategia de Analítica de Negocios. </a:t>
            </a: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7" name="Picture 2" descr="Idea y objetivo concepto | Vector Premium"/>
          <p:cNvPicPr>
            <a:picLocks noChangeAspect="1" noChangeArrowheads="1"/>
          </p:cNvPicPr>
          <p:nvPr/>
        </p:nvPicPr>
        <p:blipFill>
          <a:blip r:embed="rId3"/>
          <a:srcRect b="4570"/>
          <a:stretch>
            <a:fillRect/>
          </a:stretch>
        </p:blipFill>
        <p:spPr bwMode="auto">
          <a:xfrm>
            <a:off x="1325218" y="2864121"/>
            <a:ext cx="557213" cy="531749"/>
          </a:xfrm>
          <a:prstGeom prst="rect">
            <a:avLst/>
          </a:prstGeom>
          <a:noFill/>
        </p:spPr>
      </p:pic>
      <p:sp>
        <p:nvSpPr>
          <p:cNvPr id="8" name="Google Shape;1603;p42"/>
          <p:cNvSpPr txBox="1"/>
          <p:nvPr/>
        </p:nvSpPr>
        <p:spPr>
          <a:xfrm>
            <a:off x="2021904" y="3591528"/>
            <a:ext cx="5967741" cy="88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Generarás soluciones innovadoras y versátiles en entornos cambiantes que crean valor e impactan positivamente a la sociedad.</a:t>
            </a: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9" name="Picture 2" descr="Idea y objetivo concepto | Vector Premium"/>
          <p:cNvPicPr>
            <a:picLocks noChangeAspect="1" noChangeArrowheads="1"/>
          </p:cNvPicPr>
          <p:nvPr/>
        </p:nvPicPr>
        <p:blipFill>
          <a:blip r:embed="rId3"/>
          <a:srcRect b="4570"/>
          <a:stretch>
            <a:fillRect/>
          </a:stretch>
        </p:blipFill>
        <p:spPr bwMode="auto">
          <a:xfrm>
            <a:off x="1308653" y="3743494"/>
            <a:ext cx="557213" cy="531749"/>
          </a:xfrm>
          <a:prstGeom prst="rect">
            <a:avLst/>
          </a:prstGeom>
          <a:noFill/>
        </p:spPr>
      </p:pic>
      <p:pic>
        <p:nvPicPr>
          <p:cNvPr id="1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2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7351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219543" y="555558"/>
            <a:ext cx="1610139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pic>
        <p:nvPicPr>
          <p:cNvPr id="30722" name="Picture 2" descr="Trucos para organizar mejor la agenda de trabajo | Organizar tarea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777" y="365697"/>
            <a:ext cx="1414807" cy="874608"/>
          </a:xfrm>
          <a:prstGeom prst="rect">
            <a:avLst/>
          </a:prstGeom>
          <a:noFill/>
        </p:spPr>
      </p:pic>
      <p:cxnSp>
        <p:nvCxnSpPr>
          <p:cNvPr id="8" name="Google Shape;137;p27"/>
          <p:cNvCxnSpPr/>
          <p:nvPr/>
        </p:nvCxnSpPr>
        <p:spPr>
          <a:xfrm>
            <a:off x="2025063" y="493156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52248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E73BA0E0-3208-7A85-012D-6F2EB1228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88228"/>
              </p:ext>
            </p:extLst>
          </p:nvPr>
        </p:nvGraphicFramePr>
        <p:xfrm>
          <a:off x="756139" y="1357714"/>
          <a:ext cx="7631721" cy="3346440"/>
        </p:xfrm>
        <a:graphic>
          <a:graphicData uri="http://schemas.openxmlformats.org/drawingml/2006/table">
            <a:tbl>
              <a:tblPr firstRow="1" bandRow="1">
                <a:tableStyleId>{95E397FE-706D-4E7D-AA01-638484C1D090}</a:tableStyleId>
              </a:tblPr>
              <a:tblGrid>
                <a:gridCol w="6295292">
                  <a:extLst>
                    <a:ext uri="{9D8B030D-6E8A-4147-A177-3AD203B41FA5}">
                      <a16:colId xmlns:a16="http://schemas.microsoft.com/office/drawing/2014/main" val="77277633"/>
                    </a:ext>
                  </a:extLst>
                </a:gridCol>
                <a:gridCol w="1336429">
                  <a:extLst>
                    <a:ext uri="{9D8B030D-6E8A-4147-A177-3AD203B41FA5}">
                      <a16:colId xmlns:a16="http://schemas.microsoft.com/office/drawing/2014/main" val="2345045983"/>
                    </a:ext>
                  </a:extLst>
                </a:gridCol>
              </a:tblGrid>
              <a:tr h="334644">
                <a:tc>
                  <a:txBody>
                    <a:bodyPr/>
                    <a:lstStyle/>
                    <a:p>
                      <a:pPr algn="ctr"/>
                      <a:r>
                        <a:rPr lang="es-MX" sz="1400" b="1" i="0" u="none" strike="noStrike" cap="non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 - Identificando Soluciones de Inteligencia de Negocio</a:t>
                      </a:r>
                      <a:endParaRPr lang="es-MX" b="1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02488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1 - Un Marco de Referencia para los Sistemas de Inteligencia de Negocios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Malu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41262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2 - La Tecnología en la Toma de Decisiones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Alfredo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42151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3 - Analítica de Datos en los Negocios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Alfredo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51197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u="none" strike="noStrike" cap="non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II - Valuación y Priorización Proyectos de Inteligencia de Negocios</a:t>
                      </a:r>
                      <a:endParaRPr lang="es-MX" b="1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71450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4 - Análisis de Costos y Beneficios un Proyecto Tecnológico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Martín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77979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5 - Análisis Cuantitativo de Proyectos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Martín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47670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6 - Análisis Cualitativo de Proyectos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Martín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17099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u="none" strike="noStrike" cap="non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III - Desarrollo de Soluciones de Inteligencia de Negocios</a:t>
                      </a:r>
                      <a:endParaRPr lang="es-MX" b="1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8457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7 - Desarrollo y Operación de Soluciones Tecnológicas en la Organización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Alfredo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0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78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219543" y="555558"/>
            <a:ext cx="1610139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pic>
        <p:nvPicPr>
          <p:cNvPr id="30722" name="Picture 2" descr="Trucos para organizar mejor la agenda de trabajo | Organizar tarea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777" y="365697"/>
            <a:ext cx="1414807" cy="874608"/>
          </a:xfrm>
          <a:prstGeom prst="rect">
            <a:avLst/>
          </a:prstGeom>
          <a:noFill/>
        </p:spPr>
      </p:pic>
      <p:cxnSp>
        <p:nvCxnSpPr>
          <p:cNvPr id="8" name="Google Shape;137;p27"/>
          <p:cNvCxnSpPr/>
          <p:nvPr/>
        </p:nvCxnSpPr>
        <p:spPr>
          <a:xfrm>
            <a:off x="2025063" y="493156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52248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E73BA0E0-3208-7A85-012D-6F2EB1228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68131"/>
              </p:ext>
            </p:extLst>
          </p:nvPr>
        </p:nvGraphicFramePr>
        <p:xfrm>
          <a:off x="430353" y="1455032"/>
          <a:ext cx="8388931" cy="3195312"/>
        </p:xfrm>
        <a:graphic>
          <a:graphicData uri="http://schemas.openxmlformats.org/drawingml/2006/table">
            <a:tbl>
              <a:tblPr firstRow="1" bandRow="1">
                <a:tableStyleId>{95E397FE-706D-4E7D-AA01-638484C1D090}</a:tableStyleId>
              </a:tblPr>
              <a:tblGrid>
                <a:gridCol w="7058660">
                  <a:extLst>
                    <a:ext uri="{9D8B030D-6E8A-4147-A177-3AD203B41FA5}">
                      <a16:colId xmlns:a16="http://schemas.microsoft.com/office/drawing/2014/main" val="77277633"/>
                    </a:ext>
                  </a:extLst>
                </a:gridCol>
                <a:gridCol w="1330271">
                  <a:extLst>
                    <a:ext uri="{9D8B030D-6E8A-4147-A177-3AD203B41FA5}">
                      <a16:colId xmlns:a16="http://schemas.microsoft.com/office/drawing/2014/main" val="2345045983"/>
                    </a:ext>
                  </a:extLst>
                </a:gridCol>
              </a:tblGrid>
              <a:tr h="334644">
                <a:tc>
                  <a:txBody>
                    <a:bodyPr/>
                    <a:lstStyle/>
                    <a:p>
                      <a:pPr algn="l"/>
                      <a:r>
                        <a:rPr lang="es-E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8 - Herramientas de Administración de Proyectos y Administración de Riesgos</a:t>
                      </a:r>
                      <a:endParaRPr lang="es-MX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Martín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02488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r>
                        <a:rPr lang="es-MX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9 - Infraestructura Tecnológica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Malu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41262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u="none" strike="noStrike" cap="non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IV - La Industria de la Tecnología de Información</a:t>
                      </a:r>
                      <a:endParaRPr lang="es-MX" b="1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42151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10 - El Proceso de Compra de Tecnología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Malu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51197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l"/>
                      <a:r>
                        <a:rPr lang="es-E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11 - El Papel de los Socios Tecnológicos y las Certificaciones de Calidad en la Operación</a:t>
                      </a:r>
                      <a:endParaRPr lang="es-MX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Martín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71450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12 - Tecnologías Emergentes en Inteligencia de Negocios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Alfredo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77979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u="none" strike="noStrike" cap="non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 - Siguientes Pasos Para la Inteligencia de Negocios</a:t>
                      </a:r>
                      <a:endParaRPr lang="es-MX" b="1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47670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13 - Gestión de la Introducción de Innovaciones Tecnológicas en las Organizaciones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Malu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17099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14 - El Futuro de las Tecnologías de Información y su Impacto en las Empresas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Malu</a:t>
                      </a:r>
                      <a:endParaRPr lang="es-MX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0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4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196547" y="1017526"/>
            <a:ext cx="1610139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aphicFrame>
        <p:nvGraphicFramePr>
          <p:cNvPr id="647" name="Google Shape;647;p33"/>
          <p:cNvGraphicFramePr/>
          <p:nvPr>
            <p:extLst>
              <p:ext uri="{D42A27DB-BD31-4B8C-83A1-F6EECF244321}">
                <p14:modId xmlns:p14="http://schemas.microsoft.com/office/powerpoint/2010/main" val="848631362"/>
              </p:ext>
            </p:extLst>
          </p:nvPr>
        </p:nvGraphicFramePr>
        <p:xfrm>
          <a:off x="808893" y="1958273"/>
          <a:ext cx="7748952" cy="2651700"/>
        </p:xfrm>
        <a:graphic>
          <a:graphicData uri="http://schemas.openxmlformats.org/drawingml/2006/table">
            <a:tbl>
              <a:tblPr>
                <a:noFill/>
                <a:tableStyleId>{95E397FE-706D-4E7D-AA01-638484C1D090}</a:tableStyleId>
              </a:tblPr>
              <a:tblGrid>
                <a:gridCol w="193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7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7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7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F3F3F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M1</a:t>
                      </a:r>
                      <a:endParaRPr sz="30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F3F3F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M3</a:t>
                      </a:r>
                      <a:endParaRPr sz="30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F3F3F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M4</a:t>
                      </a:r>
                      <a:endParaRPr sz="30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dirty="0">
                          <a:solidFill>
                            <a:srgbClr val="F3F3F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RETO</a:t>
                      </a:r>
                      <a:endParaRPr sz="30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2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Identificando</a:t>
                      </a:r>
                      <a:r>
                        <a:rPr lang="en-US" sz="1200" b="1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Soluciones</a:t>
                      </a:r>
                      <a:r>
                        <a:rPr lang="en-US" sz="1200" b="1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de </a:t>
                      </a:r>
                      <a:r>
                        <a:rPr lang="en-US" sz="1200" b="1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Inteligencia</a:t>
                      </a:r>
                      <a:r>
                        <a:rPr lang="en-US" sz="1200" b="1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de </a:t>
                      </a:r>
                      <a:r>
                        <a:rPr lang="en-US" sz="1200" b="1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Negocio</a:t>
                      </a:r>
                      <a:endParaRPr lang="en-US" sz="1200" b="1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Lunes, </a:t>
                      </a:r>
                      <a:r>
                        <a:rPr lang="en-US" sz="1200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jueves</a:t>
                      </a:r>
                      <a:r>
                        <a:rPr lang="en-US" sz="1200" baseline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y </a:t>
                      </a:r>
                      <a:r>
                        <a:rPr lang="en-US" sz="1200" baseline="0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viernes</a:t>
                      </a:r>
                      <a:r>
                        <a:rPr lang="en-US" sz="1200" baseline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aseline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15:00 a 17:00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aseline="0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Presencial</a:t>
                      </a:r>
                      <a:endParaRPr lang="en-US" sz="1200" baseline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aseline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Facilitador: Alfredo García y María Luisa 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baseline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Desarrollo de Soluciones de Inteligencia de Negocios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Lunes, </a:t>
                      </a:r>
                      <a:r>
                        <a:rPr lang="en-US" sz="1200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jueves</a:t>
                      </a:r>
                      <a:r>
                        <a:rPr lang="en-US" sz="1200" baseline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y </a:t>
                      </a:r>
                      <a:r>
                        <a:rPr lang="en-US" sz="1200" baseline="0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viernes</a:t>
                      </a:r>
                      <a:r>
                        <a:rPr lang="en-US" sz="1200" baseline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aseline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15:00 a 17:00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aseline="0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Presencial</a:t>
                      </a:r>
                      <a:endParaRPr lang="en-US" sz="1200" baseline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Facilitador: Alfredo García, Martín y María Luisa 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La Industria de la Tecnología de Información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Lunes, </a:t>
                      </a:r>
                      <a:r>
                        <a:rPr lang="en-US" sz="1200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jueves</a:t>
                      </a:r>
                      <a:r>
                        <a:rPr lang="en-US" sz="1200" baseline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y </a:t>
                      </a:r>
                      <a:r>
                        <a:rPr lang="en-US" sz="1200" baseline="0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viernes</a:t>
                      </a:r>
                      <a:r>
                        <a:rPr lang="en-US" sz="1200" baseline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aseline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15:00 a 17:00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aseline="0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Presencial</a:t>
                      </a:r>
                      <a:endParaRPr lang="en-US" sz="1200" baseline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Facilitador: Alfredo García, Martín y María Luisa 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Etapas del reto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2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Facilitadores: Socio  Formador,</a:t>
                      </a:r>
                      <a:r>
                        <a:rPr lang="es-ES" sz="1200" baseline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Ma. Luisa, Martín y Alfredo </a:t>
                      </a:r>
                      <a:r>
                        <a:rPr lang="es-ES" sz="12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García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pic>
        <p:nvPicPr>
          <p:cNvPr id="30722" name="Picture 2" descr="Trucos para organizar mejor la agenda de trabajo | Organizar tarea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054" y="898985"/>
            <a:ext cx="1414807" cy="874608"/>
          </a:xfrm>
          <a:prstGeom prst="rect">
            <a:avLst/>
          </a:prstGeom>
          <a:noFill/>
        </p:spPr>
      </p:pic>
      <p:cxnSp>
        <p:nvCxnSpPr>
          <p:cNvPr id="8" name="Google Shape;137;p27"/>
          <p:cNvCxnSpPr/>
          <p:nvPr/>
        </p:nvCxnSpPr>
        <p:spPr>
          <a:xfrm>
            <a:off x="2060232" y="1014863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52248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3121458" y="1416912"/>
            <a:ext cx="4897589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DINÁMICA DE CLASES </a:t>
            </a:r>
            <a:endParaRPr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/>
          <p:nvPr/>
        </p:nvCxnSpPr>
        <p:spPr>
          <a:xfrm>
            <a:off x="2943102" y="140373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6866" name="Picture 2" descr="Carrera de Desarrollo de Software en ISIL - Cuotas desde S/ 54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044" y="1051034"/>
            <a:ext cx="2410373" cy="1355835"/>
          </a:xfrm>
          <a:prstGeom prst="rect">
            <a:avLst/>
          </a:prstGeom>
          <a:noFill/>
        </p:spPr>
      </p:pic>
      <p:sp>
        <p:nvSpPr>
          <p:cNvPr id="9" name="Google Shape;1762;p45"/>
          <p:cNvSpPr txBox="1">
            <a:spLocks/>
          </p:cNvSpPr>
          <p:nvPr/>
        </p:nvSpPr>
        <p:spPr>
          <a:xfrm>
            <a:off x="1303288" y="2837794"/>
            <a:ext cx="6654857" cy="169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 lang="es-ES" sz="1400" b="1" dirty="0"/>
          </a:p>
          <a:p>
            <a:pPr>
              <a:buNone/>
            </a:pPr>
            <a:endParaRPr lang="es-ES" sz="1400" b="1" dirty="0"/>
          </a:p>
          <a:p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Introducción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600" b="1" dirty="0"/>
              <a:t> </a:t>
            </a:r>
            <a:r>
              <a:rPr lang="en-US" sz="1600" dirty="0" err="1"/>
              <a:t>Teória</a:t>
            </a:r>
            <a:r>
              <a:rPr lang="en-US" sz="1600" dirty="0"/>
              <a:t> y </a:t>
            </a:r>
            <a:r>
              <a:rPr lang="en-US" sz="1600" dirty="0" err="1"/>
              <a:t>descripción</a:t>
            </a:r>
            <a:r>
              <a:rPr lang="en-US" sz="1600" dirty="0"/>
              <a:t> de </a:t>
            </a:r>
            <a:r>
              <a:rPr lang="en-US" sz="1600" dirty="0" err="1"/>
              <a:t>conceptos</a:t>
            </a:r>
            <a:r>
              <a:rPr lang="en-US" sz="1600" dirty="0"/>
              <a:t> y </a:t>
            </a:r>
            <a:r>
              <a:rPr lang="en-US" sz="1600" dirty="0" err="1"/>
              <a:t>procedimientos</a:t>
            </a:r>
            <a:r>
              <a:rPr lang="en-US" sz="1600" dirty="0"/>
              <a:t>.</a:t>
            </a:r>
            <a:endParaRPr lang="es-ES" sz="1600" dirty="0"/>
          </a:p>
          <a:p>
            <a:endParaRPr lang="es-ES" sz="1600" b="1" dirty="0"/>
          </a:p>
          <a:p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Desarrollo: </a:t>
            </a:r>
            <a:r>
              <a:rPr lang="es-ES" sz="1600" dirty="0"/>
              <a:t>Aplicación y seguimiento práctico de los conceptos teóricos.</a:t>
            </a:r>
          </a:p>
          <a:p>
            <a:endParaRPr lang="es-ES" sz="1600" b="1" dirty="0"/>
          </a:p>
          <a:p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Finalización:  </a:t>
            </a:r>
            <a:r>
              <a:rPr lang="es-ES" sz="1600" dirty="0"/>
              <a:t>Practica individual o por equipos de retos por sesión. </a:t>
            </a:r>
            <a:endParaRPr lang="en-US" sz="1600" dirty="0"/>
          </a:p>
          <a:p>
            <a:endParaRPr lang="es-ES" sz="1400" dirty="0"/>
          </a:p>
          <a:p>
            <a:pPr marL="1066800" lvl="2" indent="0">
              <a:buNone/>
            </a:pPr>
            <a:endParaRPr lang="en-US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8942</TotalTime>
  <Words>1781</Words>
  <Application>Microsoft Office PowerPoint</Application>
  <PresentationFormat>Presentación en pantalla (16:9)</PresentationFormat>
  <Paragraphs>360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Fira Sans Condensed Light</vt:lpstr>
      <vt:lpstr>Advent Pro Light</vt:lpstr>
      <vt:lpstr>Rajdhani</vt:lpstr>
      <vt:lpstr>Segoe UI Semilight</vt:lpstr>
      <vt:lpstr>Cambria Math</vt:lpstr>
      <vt:lpstr>Anton</vt:lpstr>
      <vt:lpstr>Ai Tech Agency by Slidesgo</vt:lpstr>
      <vt:lpstr>Presentación de PowerPoint</vt:lpstr>
      <vt:lpstr>Bienvenida</vt:lpstr>
      <vt:lpstr>Presentación de PowerPoint</vt:lpstr>
      <vt:lpstr>Presentación de PowerPoint</vt:lpstr>
      <vt:lpstr>Presentación de PowerPoint</vt:lpstr>
      <vt:lpstr>AGENDA</vt:lpstr>
      <vt:lpstr>AGENDA</vt:lpstr>
      <vt:lpstr>AGENDA</vt:lpstr>
      <vt:lpstr>DINÁMICA DE CLASES </vt:lpstr>
      <vt:lpstr>METODOLOGÍA</vt:lpstr>
      <vt:lpstr>PLAN DE EVALUACIÓN</vt:lpstr>
      <vt:lpstr>ACERCA DEL FACILITADOR</vt:lpstr>
      <vt:lpstr>Presentación de PowerPoint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METODOLOGÍA CRISP DM</vt:lpstr>
      <vt:lpstr>ANALÍTICA DE DATOS</vt:lpstr>
      <vt:lpstr>Regresión lineal</vt:lpstr>
      <vt:lpstr>Coeficiente de Correlación de Pearson</vt:lpstr>
      <vt:lpstr>Escala de Correlación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241</cp:revision>
  <dcterms:modified xsi:type="dcterms:W3CDTF">2024-09-19T17:14:36Z</dcterms:modified>
</cp:coreProperties>
</file>