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31"/>
  </p:notesMasterIdLst>
  <p:sldIdLst>
    <p:sldId id="256" r:id="rId2"/>
    <p:sldId id="357" r:id="rId3"/>
    <p:sldId id="358" r:id="rId4"/>
    <p:sldId id="364" r:id="rId5"/>
    <p:sldId id="441" r:id="rId6"/>
    <p:sldId id="442" r:id="rId7"/>
    <p:sldId id="443" r:id="rId8"/>
    <p:sldId id="444" r:id="rId9"/>
    <p:sldId id="445" r:id="rId10"/>
    <p:sldId id="440" r:id="rId11"/>
    <p:sldId id="447" r:id="rId12"/>
    <p:sldId id="448" r:id="rId13"/>
    <p:sldId id="449" r:id="rId14"/>
    <p:sldId id="450" r:id="rId15"/>
    <p:sldId id="451" r:id="rId16"/>
    <p:sldId id="454" r:id="rId17"/>
    <p:sldId id="455" r:id="rId18"/>
    <p:sldId id="452" r:id="rId19"/>
    <p:sldId id="456" r:id="rId20"/>
    <p:sldId id="457" r:id="rId21"/>
    <p:sldId id="458" r:id="rId22"/>
    <p:sldId id="459" r:id="rId23"/>
    <p:sldId id="460" r:id="rId24"/>
    <p:sldId id="461" r:id="rId25"/>
    <p:sldId id="462" r:id="rId26"/>
    <p:sldId id="389" r:id="rId27"/>
    <p:sldId id="463" r:id="rId28"/>
    <p:sldId id="439" r:id="rId29"/>
    <p:sldId id="280" r:id="rId30"/>
  </p:sldIdLst>
  <p:sldSz cx="9144000" cy="5143500" type="screen16x9"/>
  <p:notesSz cx="6858000" cy="9144000"/>
  <p:embeddedFontLst>
    <p:embeddedFont>
      <p:font typeface="Advent Pro Light" panose="020B0604020202020204" charset="0"/>
      <p:regular r:id="rId32"/>
      <p:bold r:id="rId33"/>
    </p:embeddedFont>
    <p:embeddedFont>
      <p:font typeface="Anton" pitchFamily="2" charset="0"/>
      <p:regular r:id="rId34"/>
    </p:embeddedFont>
    <p:embeddedFont>
      <p:font typeface="Fira Sans Condensed Light" panose="020B0403050000020004" pitchFamily="34" charset="0"/>
      <p:regular r:id="rId35"/>
      <p:bold r:id="rId36"/>
      <p:italic r:id="rId37"/>
      <p:boldItalic r:id="rId38"/>
    </p:embeddedFont>
    <p:embeddedFont>
      <p:font typeface="Rajdhani" panose="020B0604020202020204"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909" autoAdjust="0"/>
  </p:normalViewPr>
  <p:slideViewPr>
    <p:cSldViewPr snapToGrid="0">
      <p:cViewPr varScale="1">
        <p:scale>
          <a:sx n="82" d="100"/>
          <a:sy n="82" d="100"/>
        </p:scale>
        <p:origin x="10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45206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9831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98882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542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04718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71600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0155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46812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63609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69052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8814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7305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242609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3934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627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23222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03277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92102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7098bb5640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098bb5640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812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0665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88478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07097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49890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84330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3199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extLst>
      <p:ext uri="{BB962C8B-B14F-4D97-AF65-F5344CB8AC3E}">
        <p14:creationId xmlns:p14="http://schemas.microsoft.com/office/powerpoint/2010/main" val="417450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9" r:id="rId4"/>
    <p:sldLayoutId id="2147483666" r:id="rId5"/>
    <p:sldLayoutId id="2147483667" r:id="rId6"/>
    <p:sldLayoutId id="2147483670" r:id="rId7"/>
    <p:sldLayoutId id="2147483671" r:id="rId8"/>
    <p:sldLayoutId id="214748367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9.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mailto:Alfredo.garcias@tec.m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42993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TE3002B</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Implementación de Robótica Inteligente</a:t>
            </a:r>
          </a:p>
          <a:p>
            <a:pPr marL="14105" marR="5642">
              <a:spcBef>
                <a:spcPts val="106"/>
              </a:spcBef>
            </a:pP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10 de Abril del 2024</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4340" name="Picture 4" descr="The Learning Gate | Tec de Monterrey"/>
          <p:cNvPicPr>
            <a:picLocks noChangeAspect="1" noChangeArrowheads="1"/>
          </p:cNvPicPr>
          <p:nvPr/>
        </p:nvPicPr>
        <p:blipFill>
          <a:blip r:embed="rId4">
            <a:lum bright="100000" contrast="100000"/>
          </a:blip>
          <a:srcRect/>
          <a:stretch>
            <a:fillRect/>
          </a:stretch>
        </p:blipFill>
        <p:spPr bwMode="auto">
          <a:xfrm>
            <a:off x="5506277" y="308115"/>
            <a:ext cx="3345621" cy="587367"/>
          </a:xfrm>
          <a:prstGeom prst="rect">
            <a:avLst/>
          </a:prstGeom>
          <a:noFill/>
        </p:spPr>
      </p:pic>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anim calcmode="lin" valueType="num">
                                      <p:cBhvr additive="base">
                                        <p:cTn id="1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anim calcmode="lin" valueType="num">
                                      <p:cBhvr additive="base">
                                        <p:cTn id="25"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Actual</a:t>
            </a:r>
            <a:endParaRPr sz="4000" dirty="0"/>
          </a:p>
        </p:txBody>
      </p:sp>
      <p:sp>
        <p:nvSpPr>
          <p:cNvPr id="175" name="Google Shape;175;p30"/>
          <p:cNvSpPr txBox="1">
            <a:spLocks noGrp="1"/>
          </p:cNvSpPr>
          <p:nvPr>
            <p:ph type="subTitle" idx="1"/>
          </p:nvPr>
        </p:nvSpPr>
        <p:spPr>
          <a:xfrm>
            <a:off x="4917750" y="3290550"/>
            <a:ext cx="3175216" cy="881100"/>
          </a:xfrm>
          <a:prstGeom prst="rect">
            <a:avLst/>
          </a:prstGeom>
        </p:spPr>
        <p:txBody>
          <a:bodyPr spcFirstLastPara="1" wrap="square" lIns="91425" tIns="91425" rIns="91425" bIns="91425" anchor="t" anchorCtr="0">
            <a:noAutofit/>
          </a:bodyPr>
          <a:lstStyle/>
          <a:p>
            <a:pPr marL="146050" lvl="0" indent="0">
              <a:buSzPts val="1300"/>
            </a:pPr>
            <a:r>
              <a:rPr lang="es-ES" dirty="0"/>
              <a:t> -Configuraciones de Robots Móviles con ruedas</a:t>
            </a:r>
            <a:endParaRPr dirty="0"/>
          </a:p>
        </p:txBody>
      </p:sp>
      <p:sp>
        <p:nvSpPr>
          <p:cNvPr id="176" name="Google Shape;176;p30"/>
          <p:cNvSpPr txBox="1">
            <a:spLocks noGrp="1"/>
          </p:cNvSpPr>
          <p:nvPr>
            <p:ph type="title" idx="2"/>
          </p:nvPr>
        </p:nvSpPr>
        <p:spPr>
          <a:xfrm>
            <a:off x="4849170" y="1001125"/>
            <a:ext cx="2184676"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256409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Configuraciones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de robot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móviles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con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ruedas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pic>
        <p:nvPicPr>
          <p:cNvPr id="4" name="Imagen 3">
            <a:extLst>
              <a:ext uri="{FF2B5EF4-FFF2-40B4-BE49-F238E27FC236}">
                <a16:creationId xmlns:a16="http://schemas.microsoft.com/office/drawing/2014/main" id="{C7819766-9088-22DC-563A-0FBE896A6C4A}"/>
              </a:ext>
            </a:extLst>
          </p:cNvPr>
          <p:cNvPicPr>
            <a:picLocks noChangeAspect="1"/>
          </p:cNvPicPr>
          <p:nvPr/>
        </p:nvPicPr>
        <p:blipFill>
          <a:blip r:embed="rId4"/>
          <a:stretch>
            <a:fillRect/>
          </a:stretch>
        </p:blipFill>
        <p:spPr>
          <a:xfrm>
            <a:off x="1356000" y="1664677"/>
            <a:ext cx="6086475" cy="3067050"/>
          </a:xfrm>
          <a:prstGeom prst="rect">
            <a:avLst/>
          </a:prstGeom>
        </p:spPr>
      </p:pic>
    </p:spTree>
    <p:extLst>
      <p:ext uri="{BB962C8B-B14F-4D97-AF65-F5344CB8AC3E}">
        <p14:creationId xmlns:p14="http://schemas.microsoft.com/office/powerpoint/2010/main" val="1294793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Robot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tipo</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ackerman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490385" y="2696278"/>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dirty="0">
                <a:solidFill>
                  <a:schemeClr val="tx2"/>
                </a:solidFill>
              </a:rPr>
              <a:t>La configuración </a:t>
            </a:r>
            <a:r>
              <a:rPr lang="es-ES" sz="1600" b="1" dirty="0">
                <a:solidFill>
                  <a:schemeClr val="tx2"/>
                </a:solidFill>
              </a:rPr>
              <a:t>Ackerman</a:t>
            </a:r>
            <a:r>
              <a:rPr lang="es-ES" sz="1600" dirty="0">
                <a:solidFill>
                  <a:schemeClr val="tx2"/>
                </a:solidFill>
              </a:rPr>
              <a:t> es la utilizada en los vehículos de cuatro ruedas convencionales. Las dos ruedas delanteras giran para controlar la orientación y las traseras se mantienen paralelas. Cuando se efectúa un giro, la rueda interior gira en un ángulo mayor que la exterior para evitar el deslizamiento.</a:t>
            </a:r>
            <a:endParaRPr lang="en-US" sz="1600" b="1" dirty="0"/>
          </a:p>
        </p:txBody>
      </p:sp>
      <p:pic>
        <p:nvPicPr>
          <p:cNvPr id="2050" name="Picture 2" descr="Modelo de vehículo con dirección similar a la de un automóvil - MATLAB -  MathWorks España">
            <a:extLst>
              <a:ext uri="{FF2B5EF4-FFF2-40B4-BE49-F238E27FC236}">
                <a16:creationId xmlns:a16="http://schemas.microsoft.com/office/drawing/2014/main" id="{DE0552B1-6B1F-120A-8FB8-091A4E071F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0017" y="1547387"/>
            <a:ext cx="3352016" cy="3322994"/>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0268EB74-596B-3A1D-FFB0-46D833B21922}"/>
              </a:ext>
            </a:extLst>
          </p:cNvPr>
          <p:cNvSpPr txBox="1"/>
          <p:nvPr/>
        </p:nvSpPr>
        <p:spPr>
          <a:xfrm>
            <a:off x="5777798" y="4519597"/>
            <a:ext cx="1760140" cy="276999"/>
          </a:xfrm>
          <a:prstGeom prst="rect">
            <a:avLst/>
          </a:prstGeom>
          <a:solidFill>
            <a:schemeClr val="tx2"/>
          </a:solidFill>
        </p:spPr>
        <p:txBody>
          <a:bodyPr wrap="square" rtlCol="0">
            <a:spAutoFit/>
          </a:bodyPr>
          <a:lstStyle/>
          <a:p>
            <a:r>
              <a:rPr lang="es-ES" sz="1200" dirty="0"/>
              <a:t>Distancia entre ejes</a:t>
            </a:r>
            <a:endParaRPr lang="es-MX" sz="1200" dirty="0"/>
          </a:p>
        </p:txBody>
      </p:sp>
      <p:sp>
        <p:nvSpPr>
          <p:cNvPr id="9" name="CuadroTexto 8">
            <a:extLst>
              <a:ext uri="{FF2B5EF4-FFF2-40B4-BE49-F238E27FC236}">
                <a16:creationId xmlns:a16="http://schemas.microsoft.com/office/drawing/2014/main" id="{77CAA2AB-819F-31BD-E330-D579FC95EB77}"/>
              </a:ext>
            </a:extLst>
          </p:cNvPr>
          <p:cNvSpPr txBox="1"/>
          <p:nvPr/>
        </p:nvSpPr>
        <p:spPr>
          <a:xfrm rot="16200000">
            <a:off x="4163526" y="2493238"/>
            <a:ext cx="1760140" cy="276999"/>
          </a:xfrm>
          <a:prstGeom prst="rect">
            <a:avLst/>
          </a:prstGeom>
          <a:solidFill>
            <a:schemeClr val="tx2"/>
          </a:solidFill>
        </p:spPr>
        <p:txBody>
          <a:bodyPr wrap="square" rtlCol="0">
            <a:spAutoFit/>
          </a:bodyPr>
          <a:lstStyle/>
          <a:p>
            <a:pPr algn="ctr"/>
            <a:r>
              <a:rPr lang="es-ES" sz="1200" dirty="0"/>
              <a:t>Radio de Giro</a:t>
            </a:r>
            <a:endParaRPr lang="es-MX" sz="1200" dirty="0"/>
          </a:p>
        </p:txBody>
      </p:sp>
    </p:spTree>
    <p:extLst>
      <p:ext uri="{BB962C8B-B14F-4D97-AF65-F5344CB8AC3E}">
        <p14:creationId xmlns:p14="http://schemas.microsoft.com/office/powerpoint/2010/main" val="431841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Robot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tipo</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omnidireccional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501400" y="2447222"/>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dirty="0">
                <a:solidFill>
                  <a:schemeClr val="tx2"/>
                </a:solidFill>
              </a:rPr>
              <a:t>Se definen robots </a:t>
            </a:r>
            <a:r>
              <a:rPr lang="es-ES" sz="1600" b="1" dirty="0">
                <a:solidFill>
                  <a:schemeClr val="tx2"/>
                </a:solidFill>
              </a:rPr>
              <a:t>omnidireccionales</a:t>
            </a:r>
            <a:r>
              <a:rPr lang="es-ES" sz="1600" dirty="0">
                <a:solidFill>
                  <a:schemeClr val="tx2"/>
                </a:solidFill>
              </a:rPr>
              <a:t> a aquellos que cuentan con movilidad en cualquier dirección, desde un punto arbitrario en un plano sin tener que rotar previo al comienzo del desplazamiento</a:t>
            </a:r>
            <a:endParaRPr lang="en-US" sz="1600" b="1" dirty="0"/>
          </a:p>
        </p:txBody>
      </p:sp>
      <p:sp>
        <p:nvSpPr>
          <p:cNvPr id="4" name="CuadroTexto 3">
            <a:extLst>
              <a:ext uri="{FF2B5EF4-FFF2-40B4-BE49-F238E27FC236}">
                <a16:creationId xmlns:a16="http://schemas.microsoft.com/office/drawing/2014/main" id="{D74A93D7-B247-130C-47DD-0773B4227C02}"/>
              </a:ext>
            </a:extLst>
          </p:cNvPr>
          <p:cNvSpPr txBox="1"/>
          <p:nvPr/>
        </p:nvSpPr>
        <p:spPr>
          <a:xfrm>
            <a:off x="4378427" y="1985557"/>
            <a:ext cx="4264173" cy="461665"/>
          </a:xfrm>
          <a:prstGeom prst="rect">
            <a:avLst/>
          </a:prstGeom>
          <a:solidFill>
            <a:schemeClr val="tx2"/>
          </a:solidFill>
        </p:spPr>
        <p:txBody>
          <a:bodyPr wrap="square" rtlCol="0">
            <a:spAutoFit/>
          </a:bodyPr>
          <a:lstStyle/>
          <a:p>
            <a:pPr algn="ctr"/>
            <a:r>
              <a:rPr lang="es-ES" sz="1200" dirty="0"/>
              <a:t>Se adjuntan los giros que deben hacer las ruedas para posibilitar todos los tipos de desplazamiento posibles. </a:t>
            </a:r>
            <a:endParaRPr lang="es-MX" sz="1200" dirty="0"/>
          </a:p>
        </p:txBody>
      </p:sp>
      <p:pic>
        <p:nvPicPr>
          <p:cNvPr id="10" name="Imagen 9">
            <a:extLst>
              <a:ext uri="{FF2B5EF4-FFF2-40B4-BE49-F238E27FC236}">
                <a16:creationId xmlns:a16="http://schemas.microsoft.com/office/drawing/2014/main" id="{B7A9C006-5936-E8F5-AE8D-28E8BC67FC8C}"/>
              </a:ext>
            </a:extLst>
          </p:cNvPr>
          <p:cNvPicPr>
            <a:picLocks noChangeAspect="1"/>
          </p:cNvPicPr>
          <p:nvPr/>
        </p:nvPicPr>
        <p:blipFill>
          <a:blip r:embed="rId4"/>
          <a:stretch>
            <a:fillRect/>
          </a:stretch>
        </p:blipFill>
        <p:spPr>
          <a:xfrm>
            <a:off x="4215895" y="2696278"/>
            <a:ext cx="4772025" cy="1162050"/>
          </a:xfrm>
          <a:prstGeom prst="rect">
            <a:avLst/>
          </a:prstGeom>
        </p:spPr>
      </p:pic>
    </p:spTree>
    <p:extLst>
      <p:ext uri="{BB962C8B-B14F-4D97-AF65-F5344CB8AC3E}">
        <p14:creationId xmlns:p14="http://schemas.microsoft.com/office/powerpoint/2010/main" val="3744135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Robot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tipo</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diferencial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433222" y="2696278"/>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dirty="0">
                <a:solidFill>
                  <a:schemeClr val="tx2"/>
                </a:solidFill>
              </a:rPr>
              <a:t>Un robot con tracción </a:t>
            </a:r>
            <a:r>
              <a:rPr lang="es-ES" sz="1600" b="1" dirty="0">
                <a:solidFill>
                  <a:schemeClr val="tx2"/>
                </a:solidFill>
              </a:rPr>
              <a:t>diferencial</a:t>
            </a:r>
            <a:r>
              <a:rPr lang="es-ES" sz="1600" dirty="0">
                <a:solidFill>
                  <a:schemeClr val="tx2"/>
                </a:solidFill>
              </a:rPr>
              <a:t> es un vehículo que utiliza un sistema de transmisión de dos ruedas independientes, es decir, cada rueda esta unida a su propio motor. En consecuencia, su movimiento (locomoción) se basa en la diferencia de velocidades de las dos ruedas instaladas en un único eje.</a:t>
            </a:r>
            <a:endParaRPr lang="en-US" sz="1600" b="1" dirty="0"/>
          </a:p>
        </p:txBody>
      </p:sp>
      <p:pic>
        <p:nvPicPr>
          <p:cNvPr id="3074" name="Picture 2" descr="Differential wheeled robot - Wikipedia">
            <a:extLst>
              <a:ext uri="{FF2B5EF4-FFF2-40B4-BE49-F238E27FC236}">
                <a16:creationId xmlns:a16="http://schemas.microsoft.com/office/drawing/2014/main" id="{1DF087EB-DBC8-4B65-8AB0-AA118C4C48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9650" y="1512390"/>
            <a:ext cx="3223733" cy="3223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079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Sistema de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coordenadas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polares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433222" y="2332862"/>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dirty="0">
                <a:solidFill>
                  <a:schemeClr val="tx2"/>
                </a:solidFill>
              </a:rPr>
              <a:t>Las </a:t>
            </a:r>
            <a:r>
              <a:rPr lang="es-ES" sz="1600" b="1" dirty="0">
                <a:solidFill>
                  <a:schemeClr val="tx2"/>
                </a:solidFill>
              </a:rPr>
              <a:t>coordenadas polares </a:t>
            </a:r>
            <a:r>
              <a:rPr lang="es-ES" sz="1600" dirty="0">
                <a:solidFill>
                  <a:schemeClr val="tx2"/>
                </a:solidFill>
              </a:rPr>
              <a:t>o sistema de coordenadas polares son un sistema de coordenadas bidimensional en el que cada punto del plano se determina por una distancia y un ángulo.</a:t>
            </a:r>
            <a:endParaRPr lang="en-US" sz="1600" b="1" dirty="0"/>
          </a:p>
        </p:txBody>
      </p:sp>
      <p:pic>
        <p:nvPicPr>
          <p:cNvPr id="5122" name="Picture 2" descr="El sistema de coordenadas polares y las gráficas polares | CK-12 Foundation">
            <a:extLst>
              <a:ext uri="{FF2B5EF4-FFF2-40B4-BE49-F238E27FC236}">
                <a16:creationId xmlns:a16="http://schemas.microsoft.com/office/drawing/2014/main" id="{C67E3A48-5066-EBB7-B1F7-9C7B8D46BC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4795" y="1753706"/>
            <a:ext cx="3053159" cy="3187013"/>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A3F62ABC-0A60-DFBE-12BA-01A4D52FB040}"/>
              </a:ext>
            </a:extLst>
          </p:cNvPr>
          <p:cNvSpPr txBox="1"/>
          <p:nvPr/>
        </p:nvSpPr>
        <p:spPr>
          <a:xfrm>
            <a:off x="5270157" y="4161692"/>
            <a:ext cx="762895" cy="461665"/>
          </a:xfrm>
          <a:prstGeom prst="rect">
            <a:avLst/>
          </a:prstGeom>
          <a:solidFill>
            <a:schemeClr val="tx2"/>
          </a:solidFill>
        </p:spPr>
        <p:txBody>
          <a:bodyPr wrap="square" rtlCol="0">
            <a:spAutoFit/>
          </a:bodyPr>
          <a:lstStyle/>
          <a:p>
            <a:r>
              <a:rPr lang="es-ES" sz="1200" b="1" i="1" dirty="0"/>
              <a:t>Origen o polo</a:t>
            </a:r>
            <a:endParaRPr lang="es-MX" sz="1200" b="1" i="1" dirty="0"/>
          </a:p>
        </p:txBody>
      </p:sp>
      <p:cxnSp>
        <p:nvCxnSpPr>
          <p:cNvPr id="9" name="Conector recto de flecha 8">
            <a:extLst>
              <a:ext uri="{FF2B5EF4-FFF2-40B4-BE49-F238E27FC236}">
                <a16:creationId xmlns:a16="http://schemas.microsoft.com/office/drawing/2014/main" id="{F9F38F29-125F-3871-A74C-91B972FF30D2}"/>
              </a:ext>
            </a:extLst>
          </p:cNvPr>
          <p:cNvCxnSpPr>
            <a:cxnSpLocks/>
          </p:cNvCxnSpPr>
          <p:nvPr/>
        </p:nvCxnSpPr>
        <p:spPr>
          <a:xfrm flipV="1">
            <a:off x="5892375" y="3347212"/>
            <a:ext cx="629497" cy="814480"/>
          </a:xfrm>
          <a:prstGeom prst="straightConnector1">
            <a:avLst/>
          </a:prstGeom>
          <a:ln w="38100">
            <a:solidFill>
              <a:schemeClr val="accent6">
                <a:lumMod val="50000"/>
              </a:schemeClr>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654418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Sistema de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coordenadas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polares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433222" y="2039037"/>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dirty="0">
                <a:solidFill>
                  <a:schemeClr val="tx2"/>
                </a:solidFill>
              </a:rPr>
              <a:t>Con </a:t>
            </a:r>
            <a:r>
              <a:rPr lang="es-ES" sz="1600" b="1" dirty="0">
                <a:solidFill>
                  <a:schemeClr val="tx2"/>
                </a:solidFill>
              </a:rPr>
              <a:t>coordenadas polares </a:t>
            </a:r>
            <a:r>
              <a:rPr lang="es-ES" sz="1600" dirty="0">
                <a:solidFill>
                  <a:schemeClr val="tx2"/>
                </a:solidFill>
              </a:rPr>
              <a:t>señalas un punto diciendo la distancia y el ángulo que se forma:</a:t>
            </a:r>
            <a:endParaRPr lang="en-US" sz="1600" b="1" dirty="0"/>
          </a:p>
        </p:txBody>
      </p:sp>
      <p:pic>
        <p:nvPicPr>
          <p:cNvPr id="10" name="Imagen 9">
            <a:extLst>
              <a:ext uri="{FF2B5EF4-FFF2-40B4-BE49-F238E27FC236}">
                <a16:creationId xmlns:a16="http://schemas.microsoft.com/office/drawing/2014/main" id="{5C8D5892-4D0D-3E30-F74D-78DDB28B3DD6}"/>
              </a:ext>
            </a:extLst>
          </p:cNvPr>
          <p:cNvPicPr>
            <a:picLocks noChangeAspect="1"/>
          </p:cNvPicPr>
          <p:nvPr/>
        </p:nvPicPr>
        <p:blipFill>
          <a:blip r:embed="rId4"/>
          <a:stretch>
            <a:fillRect/>
          </a:stretch>
        </p:blipFill>
        <p:spPr>
          <a:xfrm>
            <a:off x="4268587" y="1903153"/>
            <a:ext cx="4048125" cy="2733675"/>
          </a:xfrm>
          <a:prstGeom prst="rect">
            <a:avLst/>
          </a:prstGeom>
        </p:spPr>
      </p:pic>
    </p:spTree>
    <p:extLst>
      <p:ext uri="{BB962C8B-B14F-4D97-AF65-F5344CB8AC3E}">
        <p14:creationId xmlns:p14="http://schemas.microsoft.com/office/powerpoint/2010/main" val="1800012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Sistema de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coordenadas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cartesianas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433222" y="2039037"/>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dirty="0">
                <a:solidFill>
                  <a:schemeClr val="tx2"/>
                </a:solidFill>
              </a:rPr>
              <a:t>Con </a:t>
            </a:r>
            <a:r>
              <a:rPr lang="es-ES" sz="1600" b="1" dirty="0">
                <a:solidFill>
                  <a:schemeClr val="tx2"/>
                </a:solidFill>
              </a:rPr>
              <a:t>coordenadas cartesianas </a:t>
            </a:r>
            <a:r>
              <a:rPr lang="es-ES" sz="1600" dirty="0">
                <a:solidFill>
                  <a:schemeClr val="tx2"/>
                </a:solidFill>
              </a:rPr>
              <a:t>se indica un punto diciendo la distancia de lado horizontal y la distancia vertical:</a:t>
            </a:r>
            <a:endParaRPr lang="en-US" sz="1600" b="1" dirty="0"/>
          </a:p>
        </p:txBody>
      </p:sp>
      <p:pic>
        <p:nvPicPr>
          <p:cNvPr id="5" name="Imagen 4">
            <a:extLst>
              <a:ext uri="{FF2B5EF4-FFF2-40B4-BE49-F238E27FC236}">
                <a16:creationId xmlns:a16="http://schemas.microsoft.com/office/drawing/2014/main" id="{98BF7854-5CB5-42AE-3CA9-38C43A9C3EA7}"/>
              </a:ext>
            </a:extLst>
          </p:cNvPr>
          <p:cNvPicPr>
            <a:picLocks noChangeAspect="1"/>
          </p:cNvPicPr>
          <p:nvPr/>
        </p:nvPicPr>
        <p:blipFill>
          <a:blip r:embed="rId4"/>
          <a:stretch>
            <a:fillRect/>
          </a:stretch>
        </p:blipFill>
        <p:spPr>
          <a:xfrm>
            <a:off x="4378427" y="1930259"/>
            <a:ext cx="3924300" cy="2905125"/>
          </a:xfrm>
          <a:prstGeom prst="rect">
            <a:avLst/>
          </a:prstGeom>
        </p:spPr>
      </p:pic>
    </p:spTree>
    <p:extLst>
      <p:ext uri="{BB962C8B-B14F-4D97-AF65-F5344CB8AC3E}">
        <p14:creationId xmlns:p14="http://schemas.microsoft.com/office/powerpoint/2010/main" val="3844277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Conversion de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cartesianas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polares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459358" y="2489628"/>
            <a:ext cx="3001640"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dirty="0">
                <a:solidFill>
                  <a:schemeClr val="tx2"/>
                </a:solidFill>
              </a:rPr>
              <a:t>Si se tiene un punto </a:t>
            </a:r>
            <a:r>
              <a:rPr lang="es-ES" sz="1600" b="1" dirty="0">
                <a:solidFill>
                  <a:schemeClr val="bg1">
                    <a:lumMod val="60000"/>
                    <a:lumOff val="40000"/>
                  </a:schemeClr>
                </a:solidFill>
              </a:rPr>
              <a:t>en coordenadas cartesianas (</a:t>
            </a:r>
            <a:r>
              <a:rPr lang="es-ES" sz="1600" b="1" dirty="0" err="1">
                <a:solidFill>
                  <a:schemeClr val="bg1">
                    <a:lumMod val="60000"/>
                    <a:lumOff val="40000"/>
                  </a:schemeClr>
                </a:solidFill>
              </a:rPr>
              <a:t>x,y</a:t>
            </a:r>
            <a:r>
              <a:rPr lang="es-ES" sz="1600" b="1" dirty="0">
                <a:solidFill>
                  <a:schemeClr val="bg1">
                    <a:lumMod val="60000"/>
                    <a:lumOff val="40000"/>
                  </a:schemeClr>
                </a:solidFill>
              </a:rPr>
              <a:t>)</a:t>
            </a:r>
            <a:r>
              <a:rPr lang="es-ES" sz="1600" dirty="0">
                <a:solidFill>
                  <a:schemeClr val="tx2"/>
                </a:solidFill>
              </a:rPr>
              <a:t> y se desea convertir en </a:t>
            </a:r>
            <a:r>
              <a:rPr lang="es-ES" sz="1600" b="1" dirty="0">
                <a:solidFill>
                  <a:schemeClr val="bg1">
                    <a:lumMod val="60000"/>
                    <a:lumOff val="40000"/>
                  </a:schemeClr>
                </a:solidFill>
              </a:rPr>
              <a:t>coordenadas polares (</a:t>
            </a:r>
            <a:r>
              <a:rPr lang="es-ES" sz="1600" b="1" dirty="0" err="1">
                <a:solidFill>
                  <a:schemeClr val="bg1">
                    <a:lumMod val="60000"/>
                    <a:lumOff val="40000"/>
                  </a:schemeClr>
                </a:solidFill>
              </a:rPr>
              <a:t>r,θ</a:t>
            </a:r>
            <a:r>
              <a:rPr lang="es-ES" sz="1600" b="1" dirty="0">
                <a:solidFill>
                  <a:schemeClr val="bg1">
                    <a:lumMod val="60000"/>
                    <a:lumOff val="40000"/>
                  </a:schemeClr>
                </a:solidFill>
              </a:rPr>
              <a:t>), </a:t>
            </a:r>
            <a:r>
              <a:rPr lang="es-ES" sz="1600" dirty="0">
                <a:solidFill>
                  <a:schemeClr val="tx2"/>
                </a:solidFill>
              </a:rPr>
              <a:t>necesitamos resolver un triángulo del que conoces dos lados.</a:t>
            </a:r>
            <a:endParaRPr lang="en-US" sz="1600" b="1" dirty="0"/>
          </a:p>
        </p:txBody>
      </p:sp>
      <p:sp>
        <p:nvSpPr>
          <p:cNvPr id="14" name="Google Shape;1762;p45">
            <a:extLst>
              <a:ext uri="{FF2B5EF4-FFF2-40B4-BE49-F238E27FC236}">
                <a16:creationId xmlns:a16="http://schemas.microsoft.com/office/drawing/2014/main" id="{B4AD7F3A-D79E-62BE-7751-80571F8899BF}"/>
              </a:ext>
            </a:extLst>
          </p:cNvPr>
          <p:cNvSpPr txBox="1">
            <a:spLocks/>
          </p:cNvSpPr>
          <p:nvPr/>
        </p:nvSpPr>
        <p:spPr>
          <a:xfrm>
            <a:off x="4264081" y="1774550"/>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Ejemplo: </a:t>
            </a:r>
            <a:r>
              <a:rPr lang="es-ES" sz="1600" dirty="0">
                <a:solidFill>
                  <a:schemeClr val="tx2"/>
                </a:solidFill>
              </a:rPr>
              <a:t>¿qué es (12,5) en coordenadas polares?</a:t>
            </a:r>
            <a:endParaRPr lang="en-US" sz="1600" b="1" dirty="0"/>
          </a:p>
        </p:txBody>
      </p:sp>
      <p:pic>
        <p:nvPicPr>
          <p:cNvPr id="16" name="Imagen 15">
            <a:extLst>
              <a:ext uri="{FF2B5EF4-FFF2-40B4-BE49-F238E27FC236}">
                <a16:creationId xmlns:a16="http://schemas.microsoft.com/office/drawing/2014/main" id="{A6E06F8B-DAE3-5A90-0B16-8DA575DD5174}"/>
              </a:ext>
            </a:extLst>
          </p:cNvPr>
          <p:cNvPicPr>
            <a:picLocks noChangeAspect="1"/>
          </p:cNvPicPr>
          <p:nvPr/>
        </p:nvPicPr>
        <p:blipFill>
          <a:blip r:embed="rId4"/>
          <a:stretch>
            <a:fillRect/>
          </a:stretch>
        </p:blipFill>
        <p:spPr>
          <a:xfrm>
            <a:off x="4572000" y="2635109"/>
            <a:ext cx="3533775" cy="2200275"/>
          </a:xfrm>
          <a:prstGeom prst="rect">
            <a:avLst/>
          </a:prstGeom>
        </p:spPr>
      </p:pic>
    </p:spTree>
    <p:extLst>
      <p:ext uri="{BB962C8B-B14F-4D97-AF65-F5344CB8AC3E}">
        <p14:creationId xmlns:p14="http://schemas.microsoft.com/office/powerpoint/2010/main" val="247456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Conversion de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cartesianas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polares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14" name="Google Shape;1762;p45">
            <a:extLst>
              <a:ext uri="{FF2B5EF4-FFF2-40B4-BE49-F238E27FC236}">
                <a16:creationId xmlns:a16="http://schemas.microsoft.com/office/drawing/2014/main" id="{B4AD7F3A-D79E-62BE-7751-80571F8899BF}"/>
              </a:ext>
            </a:extLst>
          </p:cNvPr>
          <p:cNvSpPr txBox="1">
            <a:spLocks/>
          </p:cNvSpPr>
          <p:nvPr/>
        </p:nvSpPr>
        <p:spPr>
          <a:xfrm>
            <a:off x="534853" y="1706301"/>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Ejemplo: </a:t>
            </a:r>
            <a:r>
              <a:rPr lang="es-ES" sz="1600" dirty="0">
                <a:solidFill>
                  <a:schemeClr val="tx2"/>
                </a:solidFill>
              </a:rPr>
              <a:t>¿qué es (12,5) en coordenadas polares?</a:t>
            </a:r>
            <a:endParaRPr lang="en-US" sz="1600" b="1" dirty="0"/>
          </a:p>
        </p:txBody>
      </p:sp>
      <p:pic>
        <p:nvPicPr>
          <p:cNvPr id="16" name="Imagen 15">
            <a:extLst>
              <a:ext uri="{FF2B5EF4-FFF2-40B4-BE49-F238E27FC236}">
                <a16:creationId xmlns:a16="http://schemas.microsoft.com/office/drawing/2014/main" id="{A6E06F8B-DAE3-5A90-0B16-8DA575DD5174}"/>
              </a:ext>
            </a:extLst>
          </p:cNvPr>
          <p:cNvPicPr>
            <a:picLocks noChangeAspect="1"/>
          </p:cNvPicPr>
          <p:nvPr/>
        </p:nvPicPr>
        <p:blipFill>
          <a:blip r:embed="rId4"/>
          <a:stretch>
            <a:fillRect/>
          </a:stretch>
        </p:blipFill>
        <p:spPr>
          <a:xfrm>
            <a:off x="715109" y="2468301"/>
            <a:ext cx="3533775" cy="2200275"/>
          </a:xfrm>
          <a:prstGeom prst="rect">
            <a:avLst/>
          </a:prstGeom>
        </p:spPr>
      </p:pic>
      <p:sp>
        <p:nvSpPr>
          <p:cNvPr id="4" name="Google Shape;1762;p45">
            <a:extLst>
              <a:ext uri="{FF2B5EF4-FFF2-40B4-BE49-F238E27FC236}">
                <a16:creationId xmlns:a16="http://schemas.microsoft.com/office/drawing/2014/main" id="{A1E585D2-F581-5C98-A62F-0383FDCBB822}"/>
              </a:ext>
            </a:extLst>
          </p:cNvPr>
          <p:cNvSpPr txBox="1">
            <a:spLocks/>
          </p:cNvSpPr>
          <p:nvPr/>
        </p:nvSpPr>
        <p:spPr>
          <a:xfrm>
            <a:off x="4895118" y="1783095"/>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Usamos el teorema de Pitágoras para calcular el lado largo (la hipotenusa):</a:t>
            </a:r>
            <a:endParaRPr lang="en-US" sz="1600" b="1" dirty="0"/>
          </a:p>
        </p:txBody>
      </p:sp>
      <p:pic>
        <p:nvPicPr>
          <p:cNvPr id="9" name="Imagen 8">
            <a:extLst>
              <a:ext uri="{FF2B5EF4-FFF2-40B4-BE49-F238E27FC236}">
                <a16:creationId xmlns:a16="http://schemas.microsoft.com/office/drawing/2014/main" id="{B8EDFABE-5A0B-9C8B-657C-509EF74E2EBA}"/>
              </a:ext>
            </a:extLst>
          </p:cNvPr>
          <p:cNvPicPr>
            <a:picLocks noChangeAspect="1"/>
          </p:cNvPicPr>
          <p:nvPr/>
        </p:nvPicPr>
        <p:blipFill>
          <a:blip r:embed="rId5"/>
          <a:stretch>
            <a:fillRect/>
          </a:stretch>
        </p:blipFill>
        <p:spPr>
          <a:xfrm>
            <a:off x="5040651" y="2902173"/>
            <a:ext cx="3541522" cy="1458929"/>
          </a:xfrm>
          <a:prstGeom prst="rect">
            <a:avLst/>
          </a:prstGeom>
        </p:spPr>
      </p:pic>
    </p:spTree>
    <p:extLst>
      <p:ext uri="{BB962C8B-B14F-4D97-AF65-F5344CB8AC3E}">
        <p14:creationId xmlns:p14="http://schemas.microsoft.com/office/powerpoint/2010/main" val="2600000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4" descr="Análisis del papel de la automatización de procesos industriales hoy y  mañana">
            <a:extLst>
              <a:ext uri="{FF2B5EF4-FFF2-40B4-BE49-F238E27FC236}">
                <a16:creationId xmlns:a16="http://schemas.microsoft.com/office/drawing/2014/main" id="{AC008B2B-6883-2457-17DE-D01F4ACEF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565" y="1264349"/>
            <a:ext cx="3931839" cy="28152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Conversion de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cartesianas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polares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14" name="Google Shape;1762;p45">
            <a:extLst>
              <a:ext uri="{FF2B5EF4-FFF2-40B4-BE49-F238E27FC236}">
                <a16:creationId xmlns:a16="http://schemas.microsoft.com/office/drawing/2014/main" id="{B4AD7F3A-D79E-62BE-7751-80571F8899BF}"/>
              </a:ext>
            </a:extLst>
          </p:cNvPr>
          <p:cNvSpPr txBox="1">
            <a:spLocks/>
          </p:cNvSpPr>
          <p:nvPr/>
        </p:nvSpPr>
        <p:spPr>
          <a:xfrm>
            <a:off x="534853" y="1706301"/>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Ejemplo: </a:t>
            </a:r>
            <a:r>
              <a:rPr lang="es-ES" sz="1600" dirty="0">
                <a:solidFill>
                  <a:schemeClr val="tx2"/>
                </a:solidFill>
              </a:rPr>
              <a:t>¿qué es (12,5) en coordenadas polares?</a:t>
            </a:r>
            <a:endParaRPr lang="en-US" sz="1600" b="1" dirty="0"/>
          </a:p>
        </p:txBody>
      </p:sp>
      <p:pic>
        <p:nvPicPr>
          <p:cNvPr id="16" name="Imagen 15">
            <a:extLst>
              <a:ext uri="{FF2B5EF4-FFF2-40B4-BE49-F238E27FC236}">
                <a16:creationId xmlns:a16="http://schemas.microsoft.com/office/drawing/2014/main" id="{A6E06F8B-DAE3-5A90-0B16-8DA575DD5174}"/>
              </a:ext>
            </a:extLst>
          </p:cNvPr>
          <p:cNvPicPr>
            <a:picLocks noChangeAspect="1"/>
          </p:cNvPicPr>
          <p:nvPr/>
        </p:nvPicPr>
        <p:blipFill>
          <a:blip r:embed="rId4"/>
          <a:stretch>
            <a:fillRect/>
          </a:stretch>
        </p:blipFill>
        <p:spPr>
          <a:xfrm>
            <a:off x="715109" y="2468301"/>
            <a:ext cx="3533775" cy="2200275"/>
          </a:xfrm>
          <a:prstGeom prst="rect">
            <a:avLst/>
          </a:prstGeom>
        </p:spPr>
      </p:pic>
      <p:sp>
        <p:nvSpPr>
          <p:cNvPr id="4" name="Google Shape;1762;p45">
            <a:extLst>
              <a:ext uri="{FF2B5EF4-FFF2-40B4-BE49-F238E27FC236}">
                <a16:creationId xmlns:a16="http://schemas.microsoft.com/office/drawing/2014/main" id="{A1E585D2-F581-5C98-A62F-0383FDCBB822}"/>
              </a:ext>
            </a:extLst>
          </p:cNvPr>
          <p:cNvSpPr txBox="1">
            <a:spLocks/>
          </p:cNvSpPr>
          <p:nvPr/>
        </p:nvSpPr>
        <p:spPr>
          <a:xfrm>
            <a:off x="4830383" y="1823073"/>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Usa la función tangente para calcular el ángulo:</a:t>
            </a:r>
            <a:endParaRPr lang="en-US" sz="1600" b="1" dirty="0"/>
          </a:p>
        </p:txBody>
      </p:sp>
      <p:pic>
        <p:nvPicPr>
          <p:cNvPr id="5" name="Imagen 4">
            <a:extLst>
              <a:ext uri="{FF2B5EF4-FFF2-40B4-BE49-F238E27FC236}">
                <a16:creationId xmlns:a16="http://schemas.microsoft.com/office/drawing/2014/main" id="{3D77CE9D-B36D-48FE-559D-4AFAC8568A25}"/>
              </a:ext>
            </a:extLst>
          </p:cNvPr>
          <p:cNvPicPr>
            <a:picLocks noChangeAspect="1"/>
          </p:cNvPicPr>
          <p:nvPr/>
        </p:nvPicPr>
        <p:blipFill>
          <a:blip r:embed="rId5"/>
          <a:stretch>
            <a:fillRect/>
          </a:stretch>
        </p:blipFill>
        <p:spPr>
          <a:xfrm>
            <a:off x="5123637" y="2825857"/>
            <a:ext cx="3098364" cy="1052726"/>
          </a:xfrm>
          <a:prstGeom prst="rect">
            <a:avLst/>
          </a:prstGeom>
        </p:spPr>
      </p:pic>
    </p:spTree>
    <p:extLst>
      <p:ext uri="{BB962C8B-B14F-4D97-AF65-F5344CB8AC3E}">
        <p14:creationId xmlns:p14="http://schemas.microsoft.com/office/powerpoint/2010/main" val="903451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Conversion de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cartesianas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polares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14" name="Google Shape;1762;p45">
            <a:extLst>
              <a:ext uri="{FF2B5EF4-FFF2-40B4-BE49-F238E27FC236}">
                <a16:creationId xmlns:a16="http://schemas.microsoft.com/office/drawing/2014/main" id="{B4AD7F3A-D79E-62BE-7751-80571F8899BF}"/>
              </a:ext>
            </a:extLst>
          </p:cNvPr>
          <p:cNvSpPr txBox="1">
            <a:spLocks/>
          </p:cNvSpPr>
          <p:nvPr/>
        </p:nvSpPr>
        <p:spPr>
          <a:xfrm>
            <a:off x="534853" y="1706301"/>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Ejemplo: </a:t>
            </a:r>
            <a:r>
              <a:rPr lang="es-ES" sz="1600" dirty="0">
                <a:solidFill>
                  <a:schemeClr val="tx2"/>
                </a:solidFill>
              </a:rPr>
              <a:t>¿qué es (12,5) en coordenadas polares?</a:t>
            </a:r>
            <a:endParaRPr lang="en-US" sz="1600" b="1" dirty="0"/>
          </a:p>
        </p:txBody>
      </p:sp>
      <p:pic>
        <p:nvPicPr>
          <p:cNvPr id="16" name="Imagen 15">
            <a:extLst>
              <a:ext uri="{FF2B5EF4-FFF2-40B4-BE49-F238E27FC236}">
                <a16:creationId xmlns:a16="http://schemas.microsoft.com/office/drawing/2014/main" id="{A6E06F8B-DAE3-5A90-0B16-8DA575DD5174}"/>
              </a:ext>
            </a:extLst>
          </p:cNvPr>
          <p:cNvPicPr>
            <a:picLocks noChangeAspect="1"/>
          </p:cNvPicPr>
          <p:nvPr/>
        </p:nvPicPr>
        <p:blipFill>
          <a:blip r:embed="rId4"/>
          <a:stretch>
            <a:fillRect/>
          </a:stretch>
        </p:blipFill>
        <p:spPr>
          <a:xfrm>
            <a:off x="715109" y="2468301"/>
            <a:ext cx="3533775" cy="2200275"/>
          </a:xfrm>
          <a:prstGeom prst="rect">
            <a:avLst/>
          </a:prstGeom>
        </p:spPr>
      </p:pic>
      <p:sp>
        <p:nvSpPr>
          <p:cNvPr id="4" name="Google Shape;1762;p45">
            <a:extLst>
              <a:ext uri="{FF2B5EF4-FFF2-40B4-BE49-F238E27FC236}">
                <a16:creationId xmlns:a16="http://schemas.microsoft.com/office/drawing/2014/main" id="{A1E585D2-F581-5C98-A62F-0383FDCBB822}"/>
              </a:ext>
            </a:extLst>
          </p:cNvPr>
          <p:cNvSpPr txBox="1">
            <a:spLocks/>
          </p:cNvSpPr>
          <p:nvPr/>
        </p:nvSpPr>
        <p:spPr>
          <a:xfrm>
            <a:off x="4806937" y="1940304"/>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Así que las fórmulas para convertir coordenadas cartesianas (</a:t>
            </a:r>
            <a:r>
              <a:rPr lang="es-ES" sz="1600" b="1" dirty="0" err="1">
                <a:solidFill>
                  <a:schemeClr val="tx2"/>
                </a:solidFill>
              </a:rPr>
              <a:t>x,y</a:t>
            </a:r>
            <a:r>
              <a:rPr lang="es-ES" sz="1600" b="1" dirty="0">
                <a:solidFill>
                  <a:schemeClr val="tx2"/>
                </a:solidFill>
              </a:rPr>
              <a:t>) a polares (</a:t>
            </a:r>
            <a:r>
              <a:rPr lang="es-ES" sz="1600" b="1" dirty="0" err="1">
                <a:solidFill>
                  <a:schemeClr val="tx2"/>
                </a:solidFill>
              </a:rPr>
              <a:t>r,θ</a:t>
            </a:r>
            <a:r>
              <a:rPr lang="es-ES" sz="1600" b="1" dirty="0">
                <a:solidFill>
                  <a:schemeClr val="tx2"/>
                </a:solidFill>
              </a:rPr>
              <a:t>) son:</a:t>
            </a:r>
            <a:endParaRPr lang="en-US" sz="1600" b="1" dirty="0"/>
          </a:p>
        </p:txBody>
      </p:sp>
      <p:pic>
        <p:nvPicPr>
          <p:cNvPr id="9" name="Imagen 8">
            <a:extLst>
              <a:ext uri="{FF2B5EF4-FFF2-40B4-BE49-F238E27FC236}">
                <a16:creationId xmlns:a16="http://schemas.microsoft.com/office/drawing/2014/main" id="{1B8E8AB6-77D3-54AD-CCEB-E3738DBD84DD}"/>
              </a:ext>
            </a:extLst>
          </p:cNvPr>
          <p:cNvPicPr>
            <a:picLocks noChangeAspect="1"/>
          </p:cNvPicPr>
          <p:nvPr/>
        </p:nvPicPr>
        <p:blipFill>
          <a:blip r:embed="rId5"/>
          <a:stretch>
            <a:fillRect/>
          </a:stretch>
        </p:blipFill>
        <p:spPr>
          <a:xfrm>
            <a:off x="5141088" y="3149338"/>
            <a:ext cx="2959794" cy="1117862"/>
          </a:xfrm>
          <a:prstGeom prst="rect">
            <a:avLst/>
          </a:prstGeom>
        </p:spPr>
      </p:pic>
    </p:spTree>
    <p:extLst>
      <p:ext uri="{BB962C8B-B14F-4D97-AF65-F5344CB8AC3E}">
        <p14:creationId xmlns:p14="http://schemas.microsoft.com/office/powerpoint/2010/main" val="3080370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Conversion de </a:t>
            </a:r>
            <a:r>
              <a:rPr lang="en-US" sz="3000" b="1" dirty="0" err="1">
                <a:solidFill>
                  <a:schemeClr val="bg1">
                    <a:lumMod val="60000"/>
                    <a:lumOff val="40000"/>
                  </a:schemeClr>
                </a:solidFill>
                <a:latin typeface="Rajdhani"/>
                <a:ea typeface="Rajdhani"/>
                <a:cs typeface="Rajdhani"/>
                <a:sym typeface="Rajdhani"/>
              </a:rPr>
              <a:t>polares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 </a:t>
            </a:r>
            <a:r>
              <a:rPr lang="en-US" sz="3000" b="1" dirty="0" err="1">
                <a:solidFill>
                  <a:schemeClr val="bg1">
                    <a:lumMod val="60000"/>
                    <a:lumOff val="40000"/>
                  </a:schemeClr>
                </a:solidFill>
                <a:latin typeface="Rajdhani"/>
                <a:ea typeface="Rajdhani"/>
                <a:cs typeface="Rajdhani"/>
                <a:sym typeface="Rajdhani"/>
              </a:rPr>
              <a:t>cartesianas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459358" y="2489628"/>
            <a:ext cx="3001640"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dirty="0">
                <a:solidFill>
                  <a:schemeClr val="tx2"/>
                </a:solidFill>
              </a:rPr>
              <a:t>Si tienes un punto en </a:t>
            </a:r>
            <a:r>
              <a:rPr lang="es-ES" sz="1600" b="1" dirty="0">
                <a:solidFill>
                  <a:schemeClr val="bg1">
                    <a:lumMod val="60000"/>
                    <a:lumOff val="40000"/>
                  </a:schemeClr>
                </a:solidFill>
              </a:rPr>
              <a:t>coordenadas polares (r, θ)</a:t>
            </a:r>
            <a:r>
              <a:rPr lang="es-ES" sz="1600" dirty="0">
                <a:solidFill>
                  <a:schemeClr val="tx2"/>
                </a:solidFill>
              </a:rPr>
              <a:t> y lo quieres en </a:t>
            </a:r>
            <a:r>
              <a:rPr lang="es-ES" sz="1600" b="1" dirty="0">
                <a:solidFill>
                  <a:schemeClr val="bg1">
                    <a:lumMod val="60000"/>
                    <a:lumOff val="40000"/>
                  </a:schemeClr>
                </a:solidFill>
              </a:rPr>
              <a:t>coordenadas cartesianas (</a:t>
            </a:r>
            <a:r>
              <a:rPr lang="es-ES" sz="1600" b="1" dirty="0" err="1">
                <a:solidFill>
                  <a:schemeClr val="bg1">
                    <a:lumMod val="60000"/>
                    <a:lumOff val="40000"/>
                  </a:schemeClr>
                </a:solidFill>
              </a:rPr>
              <a:t>x,y</a:t>
            </a:r>
            <a:r>
              <a:rPr lang="es-ES" sz="1600" b="1" dirty="0">
                <a:solidFill>
                  <a:schemeClr val="bg1">
                    <a:lumMod val="60000"/>
                    <a:lumOff val="40000"/>
                  </a:schemeClr>
                </a:solidFill>
              </a:rPr>
              <a:t>)</a:t>
            </a:r>
            <a:r>
              <a:rPr lang="es-ES" sz="1600" dirty="0">
                <a:solidFill>
                  <a:schemeClr val="tx2"/>
                </a:solidFill>
              </a:rPr>
              <a:t> necesitas resolver un triángulo del que conoces el lado largo y un ángulo:</a:t>
            </a:r>
            <a:endParaRPr lang="en-US" sz="1600" b="1" dirty="0"/>
          </a:p>
        </p:txBody>
      </p:sp>
      <p:sp>
        <p:nvSpPr>
          <p:cNvPr id="14" name="Google Shape;1762;p45">
            <a:extLst>
              <a:ext uri="{FF2B5EF4-FFF2-40B4-BE49-F238E27FC236}">
                <a16:creationId xmlns:a16="http://schemas.microsoft.com/office/drawing/2014/main" id="{B4AD7F3A-D79E-62BE-7751-80571F8899BF}"/>
              </a:ext>
            </a:extLst>
          </p:cNvPr>
          <p:cNvSpPr txBox="1">
            <a:spLocks/>
          </p:cNvSpPr>
          <p:nvPr/>
        </p:nvSpPr>
        <p:spPr>
          <a:xfrm>
            <a:off x="4264081" y="1774550"/>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Ejemplo: </a:t>
            </a:r>
            <a:r>
              <a:rPr lang="es-ES" sz="1600" dirty="0">
                <a:solidFill>
                  <a:schemeClr val="tx2"/>
                </a:solidFill>
              </a:rPr>
              <a:t>¿qué es (13, 23 °) en coordenadas cartesianas?</a:t>
            </a:r>
            <a:endParaRPr lang="en-US" sz="1600" dirty="0"/>
          </a:p>
        </p:txBody>
      </p:sp>
      <p:pic>
        <p:nvPicPr>
          <p:cNvPr id="5" name="Imagen 4">
            <a:extLst>
              <a:ext uri="{FF2B5EF4-FFF2-40B4-BE49-F238E27FC236}">
                <a16:creationId xmlns:a16="http://schemas.microsoft.com/office/drawing/2014/main" id="{11CD58B5-E885-B4CF-8CD6-455F2DFE2E0E}"/>
              </a:ext>
            </a:extLst>
          </p:cNvPr>
          <p:cNvPicPr>
            <a:picLocks noChangeAspect="1"/>
          </p:cNvPicPr>
          <p:nvPr/>
        </p:nvPicPr>
        <p:blipFill>
          <a:blip r:embed="rId4"/>
          <a:stretch>
            <a:fillRect/>
          </a:stretch>
        </p:blipFill>
        <p:spPr>
          <a:xfrm>
            <a:off x="4572000" y="2602726"/>
            <a:ext cx="3509470" cy="2280664"/>
          </a:xfrm>
          <a:prstGeom prst="rect">
            <a:avLst/>
          </a:prstGeom>
        </p:spPr>
      </p:pic>
    </p:spTree>
    <p:extLst>
      <p:ext uri="{BB962C8B-B14F-4D97-AF65-F5344CB8AC3E}">
        <p14:creationId xmlns:p14="http://schemas.microsoft.com/office/powerpoint/2010/main" val="2447631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Conversion de </a:t>
            </a:r>
            <a:r>
              <a:rPr lang="en-US" sz="3000" b="1" dirty="0" err="1">
                <a:solidFill>
                  <a:schemeClr val="bg1">
                    <a:lumMod val="60000"/>
                    <a:lumOff val="40000"/>
                  </a:schemeClr>
                </a:solidFill>
                <a:latin typeface="Rajdhani"/>
                <a:ea typeface="Rajdhani"/>
                <a:cs typeface="Rajdhani"/>
                <a:sym typeface="Rajdhani"/>
              </a:rPr>
              <a:t>polares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 </a:t>
            </a:r>
            <a:r>
              <a:rPr lang="en-US" sz="3000" b="1" dirty="0" err="1">
                <a:solidFill>
                  <a:schemeClr val="bg1">
                    <a:lumMod val="60000"/>
                    <a:lumOff val="40000"/>
                  </a:schemeClr>
                </a:solidFill>
                <a:latin typeface="Rajdhani"/>
                <a:ea typeface="Rajdhani"/>
                <a:cs typeface="Rajdhani"/>
                <a:sym typeface="Rajdhani"/>
              </a:rPr>
              <a:t>cartesianas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14" name="Google Shape;1762;p45">
            <a:extLst>
              <a:ext uri="{FF2B5EF4-FFF2-40B4-BE49-F238E27FC236}">
                <a16:creationId xmlns:a16="http://schemas.microsoft.com/office/drawing/2014/main" id="{B4AD7F3A-D79E-62BE-7751-80571F8899BF}"/>
              </a:ext>
            </a:extLst>
          </p:cNvPr>
          <p:cNvSpPr txBox="1">
            <a:spLocks/>
          </p:cNvSpPr>
          <p:nvPr/>
        </p:nvSpPr>
        <p:spPr>
          <a:xfrm>
            <a:off x="618204" y="1636030"/>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Ejemplo: </a:t>
            </a:r>
            <a:r>
              <a:rPr lang="es-ES" sz="1600" dirty="0">
                <a:solidFill>
                  <a:schemeClr val="tx2"/>
                </a:solidFill>
              </a:rPr>
              <a:t>¿qué es (13, 23 °) en coordenadas cartesianas?</a:t>
            </a:r>
            <a:endParaRPr lang="en-US" sz="1600" dirty="0"/>
          </a:p>
        </p:txBody>
      </p:sp>
      <p:pic>
        <p:nvPicPr>
          <p:cNvPr id="5" name="Imagen 4">
            <a:extLst>
              <a:ext uri="{FF2B5EF4-FFF2-40B4-BE49-F238E27FC236}">
                <a16:creationId xmlns:a16="http://schemas.microsoft.com/office/drawing/2014/main" id="{11CD58B5-E885-B4CF-8CD6-455F2DFE2E0E}"/>
              </a:ext>
            </a:extLst>
          </p:cNvPr>
          <p:cNvPicPr>
            <a:picLocks noChangeAspect="1"/>
          </p:cNvPicPr>
          <p:nvPr/>
        </p:nvPicPr>
        <p:blipFill>
          <a:blip r:embed="rId4"/>
          <a:stretch>
            <a:fillRect/>
          </a:stretch>
        </p:blipFill>
        <p:spPr>
          <a:xfrm>
            <a:off x="868957" y="2502490"/>
            <a:ext cx="3509470" cy="2280664"/>
          </a:xfrm>
          <a:prstGeom prst="rect">
            <a:avLst/>
          </a:prstGeom>
        </p:spPr>
      </p:pic>
      <p:sp>
        <p:nvSpPr>
          <p:cNvPr id="4" name="Google Shape;1762;p45">
            <a:extLst>
              <a:ext uri="{FF2B5EF4-FFF2-40B4-BE49-F238E27FC236}">
                <a16:creationId xmlns:a16="http://schemas.microsoft.com/office/drawing/2014/main" id="{2E30C6BF-C909-C316-131C-362ACFCCD0FA}"/>
              </a:ext>
            </a:extLst>
          </p:cNvPr>
          <p:cNvSpPr txBox="1">
            <a:spLocks/>
          </p:cNvSpPr>
          <p:nvPr/>
        </p:nvSpPr>
        <p:spPr>
          <a:xfrm>
            <a:off x="5070100" y="1859738"/>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Usamos la función coseno para x:</a:t>
            </a:r>
            <a:endParaRPr lang="en-US" sz="1600" dirty="0"/>
          </a:p>
        </p:txBody>
      </p:sp>
      <p:pic>
        <p:nvPicPr>
          <p:cNvPr id="10" name="Imagen 9">
            <a:extLst>
              <a:ext uri="{FF2B5EF4-FFF2-40B4-BE49-F238E27FC236}">
                <a16:creationId xmlns:a16="http://schemas.microsoft.com/office/drawing/2014/main" id="{6D40F8AE-854A-8459-1C6F-9DF639CE28A8}"/>
              </a:ext>
            </a:extLst>
          </p:cNvPr>
          <p:cNvPicPr>
            <a:picLocks noChangeAspect="1"/>
          </p:cNvPicPr>
          <p:nvPr/>
        </p:nvPicPr>
        <p:blipFill>
          <a:blip r:embed="rId5"/>
          <a:stretch>
            <a:fillRect/>
          </a:stretch>
        </p:blipFill>
        <p:spPr>
          <a:xfrm>
            <a:off x="4986406" y="2586569"/>
            <a:ext cx="3705331" cy="1426898"/>
          </a:xfrm>
          <a:prstGeom prst="rect">
            <a:avLst/>
          </a:prstGeom>
        </p:spPr>
      </p:pic>
    </p:spTree>
    <p:extLst>
      <p:ext uri="{BB962C8B-B14F-4D97-AF65-F5344CB8AC3E}">
        <p14:creationId xmlns:p14="http://schemas.microsoft.com/office/powerpoint/2010/main" val="2345379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Conversion de </a:t>
            </a:r>
            <a:r>
              <a:rPr lang="en-US" sz="3000" b="1" dirty="0" err="1">
                <a:solidFill>
                  <a:schemeClr val="bg1">
                    <a:lumMod val="60000"/>
                    <a:lumOff val="40000"/>
                  </a:schemeClr>
                </a:solidFill>
                <a:latin typeface="Rajdhani"/>
                <a:ea typeface="Rajdhani"/>
                <a:cs typeface="Rajdhani"/>
                <a:sym typeface="Rajdhani"/>
              </a:rPr>
              <a:t>polares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 </a:t>
            </a:r>
            <a:r>
              <a:rPr lang="en-US" sz="3000" b="1" dirty="0" err="1">
                <a:solidFill>
                  <a:schemeClr val="bg1">
                    <a:lumMod val="60000"/>
                    <a:lumOff val="40000"/>
                  </a:schemeClr>
                </a:solidFill>
                <a:latin typeface="Rajdhani"/>
                <a:ea typeface="Rajdhani"/>
                <a:cs typeface="Rajdhani"/>
                <a:sym typeface="Rajdhani"/>
              </a:rPr>
              <a:t>cartesianas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14" name="Google Shape;1762;p45">
            <a:extLst>
              <a:ext uri="{FF2B5EF4-FFF2-40B4-BE49-F238E27FC236}">
                <a16:creationId xmlns:a16="http://schemas.microsoft.com/office/drawing/2014/main" id="{B4AD7F3A-D79E-62BE-7751-80571F8899BF}"/>
              </a:ext>
            </a:extLst>
          </p:cNvPr>
          <p:cNvSpPr txBox="1">
            <a:spLocks/>
          </p:cNvSpPr>
          <p:nvPr/>
        </p:nvSpPr>
        <p:spPr>
          <a:xfrm>
            <a:off x="618204" y="1636030"/>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Ejemplo: </a:t>
            </a:r>
            <a:r>
              <a:rPr lang="es-ES" sz="1600" dirty="0">
                <a:solidFill>
                  <a:schemeClr val="tx2"/>
                </a:solidFill>
              </a:rPr>
              <a:t>¿qué es (13, 23 °) en coordenadas cartesianas?</a:t>
            </a:r>
            <a:endParaRPr lang="en-US" sz="1600" dirty="0"/>
          </a:p>
        </p:txBody>
      </p:sp>
      <p:pic>
        <p:nvPicPr>
          <p:cNvPr id="5" name="Imagen 4">
            <a:extLst>
              <a:ext uri="{FF2B5EF4-FFF2-40B4-BE49-F238E27FC236}">
                <a16:creationId xmlns:a16="http://schemas.microsoft.com/office/drawing/2014/main" id="{11CD58B5-E885-B4CF-8CD6-455F2DFE2E0E}"/>
              </a:ext>
            </a:extLst>
          </p:cNvPr>
          <p:cNvPicPr>
            <a:picLocks noChangeAspect="1"/>
          </p:cNvPicPr>
          <p:nvPr/>
        </p:nvPicPr>
        <p:blipFill>
          <a:blip r:embed="rId4"/>
          <a:stretch>
            <a:fillRect/>
          </a:stretch>
        </p:blipFill>
        <p:spPr>
          <a:xfrm>
            <a:off x="868957" y="2502490"/>
            <a:ext cx="3509470" cy="2280664"/>
          </a:xfrm>
          <a:prstGeom prst="rect">
            <a:avLst/>
          </a:prstGeom>
        </p:spPr>
      </p:pic>
      <p:sp>
        <p:nvSpPr>
          <p:cNvPr id="4" name="Google Shape;1762;p45">
            <a:extLst>
              <a:ext uri="{FF2B5EF4-FFF2-40B4-BE49-F238E27FC236}">
                <a16:creationId xmlns:a16="http://schemas.microsoft.com/office/drawing/2014/main" id="{2E30C6BF-C909-C316-131C-362ACFCCD0FA}"/>
              </a:ext>
            </a:extLst>
          </p:cNvPr>
          <p:cNvSpPr txBox="1">
            <a:spLocks/>
          </p:cNvSpPr>
          <p:nvPr/>
        </p:nvSpPr>
        <p:spPr>
          <a:xfrm>
            <a:off x="5070100" y="1859738"/>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Usamos la función seno para y:</a:t>
            </a:r>
            <a:endParaRPr lang="en-US" sz="1600" dirty="0"/>
          </a:p>
        </p:txBody>
      </p:sp>
      <p:pic>
        <p:nvPicPr>
          <p:cNvPr id="9" name="Imagen 8">
            <a:extLst>
              <a:ext uri="{FF2B5EF4-FFF2-40B4-BE49-F238E27FC236}">
                <a16:creationId xmlns:a16="http://schemas.microsoft.com/office/drawing/2014/main" id="{D3DC414B-32ED-FC38-0034-58DC6F43801F}"/>
              </a:ext>
            </a:extLst>
          </p:cNvPr>
          <p:cNvPicPr>
            <a:picLocks noChangeAspect="1"/>
          </p:cNvPicPr>
          <p:nvPr/>
        </p:nvPicPr>
        <p:blipFill>
          <a:blip r:embed="rId5"/>
          <a:stretch>
            <a:fillRect/>
          </a:stretch>
        </p:blipFill>
        <p:spPr>
          <a:xfrm>
            <a:off x="4765575" y="2781299"/>
            <a:ext cx="4116340" cy="1392115"/>
          </a:xfrm>
          <a:prstGeom prst="rect">
            <a:avLst/>
          </a:prstGeom>
        </p:spPr>
      </p:pic>
    </p:spTree>
    <p:extLst>
      <p:ext uri="{BB962C8B-B14F-4D97-AF65-F5344CB8AC3E}">
        <p14:creationId xmlns:p14="http://schemas.microsoft.com/office/powerpoint/2010/main" val="1244185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Conversion de </a:t>
            </a:r>
            <a:r>
              <a:rPr lang="en-US" sz="3000" b="1" dirty="0" err="1">
                <a:solidFill>
                  <a:schemeClr val="bg1">
                    <a:lumMod val="60000"/>
                    <a:lumOff val="40000"/>
                  </a:schemeClr>
                </a:solidFill>
                <a:latin typeface="Rajdhani"/>
                <a:ea typeface="Rajdhani"/>
                <a:cs typeface="Rajdhani"/>
                <a:sym typeface="Rajdhani"/>
              </a:rPr>
              <a:t>polares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 </a:t>
            </a:r>
            <a:r>
              <a:rPr lang="en-US" sz="3000" b="1" dirty="0" err="1">
                <a:solidFill>
                  <a:schemeClr val="bg1">
                    <a:lumMod val="60000"/>
                    <a:lumOff val="40000"/>
                  </a:schemeClr>
                </a:solidFill>
                <a:latin typeface="Rajdhani"/>
                <a:ea typeface="Rajdhani"/>
                <a:cs typeface="Rajdhani"/>
                <a:sym typeface="Rajdhani"/>
              </a:rPr>
              <a:t>cartesianas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14" name="Google Shape;1762;p45">
            <a:extLst>
              <a:ext uri="{FF2B5EF4-FFF2-40B4-BE49-F238E27FC236}">
                <a16:creationId xmlns:a16="http://schemas.microsoft.com/office/drawing/2014/main" id="{B4AD7F3A-D79E-62BE-7751-80571F8899BF}"/>
              </a:ext>
            </a:extLst>
          </p:cNvPr>
          <p:cNvSpPr txBox="1">
            <a:spLocks/>
          </p:cNvSpPr>
          <p:nvPr/>
        </p:nvSpPr>
        <p:spPr>
          <a:xfrm>
            <a:off x="618204" y="1636030"/>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Ejemplo: </a:t>
            </a:r>
            <a:r>
              <a:rPr lang="es-ES" sz="1600" dirty="0">
                <a:solidFill>
                  <a:schemeClr val="tx2"/>
                </a:solidFill>
              </a:rPr>
              <a:t>¿qué es (13, 23 °) en coordenadas cartesianas?</a:t>
            </a:r>
            <a:endParaRPr lang="en-US" sz="1600" dirty="0"/>
          </a:p>
        </p:txBody>
      </p:sp>
      <p:pic>
        <p:nvPicPr>
          <p:cNvPr id="5" name="Imagen 4">
            <a:extLst>
              <a:ext uri="{FF2B5EF4-FFF2-40B4-BE49-F238E27FC236}">
                <a16:creationId xmlns:a16="http://schemas.microsoft.com/office/drawing/2014/main" id="{11CD58B5-E885-B4CF-8CD6-455F2DFE2E0E}"/>
              </a:ext>
            </a:extLst>
          </p:cNvPr>
          <p:cNvPicPr>
            <a:picLocks noChangeAspect="1"/>
          </p:cNvPicPr>
          <p:nvPr/>
        </p:nvPicPr>
        <p:blipFill>
          <a:blip r:embed="rId4"/>
          <a:stretch>
            <a:fillRect/>
          </a:stretch>
        </p:blipFill>
        <p:spPr>
          <a:xfrm>
            <a:off x="868957" y="2502490"/>
            <a:ext cx="3509470" cy="2280664"/>
          </a:xfrm>
          <a:prstGeom prst="rect">
            <a:avLst/>
          </a:prstGeom>
        </p:spPr>
      </p:pic>
      <p:sp>
        <p:nvSpPr>
          <p:cNvPr id="4" name="Google Shape;1762;p45">
            <a:extLst>
              <a:ext uri="{FF2B5EF4-FFF2-40B4-BE49-F238E27FC236}">
                <a16:creationId xmlns:a16="http://schemas.microsoft.com/office/drawing/2014/main" id="{2E30C6BF-C909-C316-131C-362ACFCCD0FA}"/>
              </a:ext>
            </a:extLst>
          </p:cNvPr>
          <p:cNvSpPr txBox="1">
            <a:spLocks/>
          </p:cNvSpPr>
          <p:nvPr/>
        </p:nvSpPr>
        <p:spPr>
          <a:xfrm>
            <a:off x="4987855" y="1945226"/>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Así que las fórmulas para convertir coordenadas polares (r, θ) a cartesianas (x, y) son:</a:t>
            </a:r>
            <a:endParaRPr lang="en-US" sz="1600" dirty="0"/>
          </a:p>
        </p:txBody>
      </p:sp>
      <p:pic>
        <p:nvPicPr>
          <p:cNvPr id="10" name="Imagen 9">
            <a:extLst>
              <a:ext uri="{FF2B5EF4-FFF2-40B4-BE49-F238E27FC236}">
                <a16:creationId xmlns:a16="http://schemas.microsoft.com/office/drawing/2014/main" id="{D219CC46-5C75-C66D-7A85-5F58D23381F6}"/>
              </a:ext>
            </a:extLst>
          </p:cNvPr>
          <p:cNvPicPr>
            <a:picLocks noChangeAspect="1"/>
          </p:cNvPicPr>
          <p:nvPr/>
        </p:nvPicPr>
        <p:blipFill>
          <a:blip r:embed="rId5"/>
          <a:stretch>
            <a:fillRect/>
          </a:stretch>
        </p:blipFill>
        <p:spPr>
          <a:xfrm>
            <a:off x="5535856" y="3175310"/>
            <a:ext cx="2246096" cy="986381"/>
          </a:xfrm>
          <a:prstGeom prst="rect">
            <a:avLst/>
          </a:prstGeom>
        </p:spPr>
      </p:pic>
    </p:spTree>
    <p:extLst>
      <p:ext uri="{BB962C8B-B14F-4D97-AF65-F5344CB8AC3E}">
        <p14:creationId xmlns:p14="http://schemas.microsoft.com/office/powerpoint/2010/main" val="1964383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1" y="768707"/>
            <a:ext cx="766351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1.3</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err="1">
                <a:solidFill>
                  <a:srgbClr val="F3F3F3"/>
                </a:solidFill>
                <a:latin typeface="Rajdhani"/>
                <a:ea typeface="Rajdhani"/>
                <a:cs typeface="Rajdhani"/>
                <a:sym typeface="Rajdhani"/>
              </a:rPr>
              <a:t>Parametrización</a:t>
            </a:r>
            <a:r>
              <a:rPr lang="en-US" sz="3000" b="1" dirty="0">
                <a:solidFill>
                  <a:srgbClr val="F3F3F3"/>
                </a:solidFill>
                <a:latin typeface="Rajdhani"/>
                <a:ea typeface="Rajdhani"/>
                <a:cs typeface="Rajdhani"/>
                <a:sym typeface="Rajdhani"/>
              </a:rPr>
              <a:t> de </a:t>
            </a:r>
            <a:r>
              <a:rPr lang="en-US" sz="3000" b="1" dirty="0" err="1">
                <a:solidFill>
                  <a:srgbClr val="F3F3F3"/>
                </a:solidFill>
                <a:latin typeface="Rajdhani"/>
                <a:ea typeface="Rajdhani"/>
                <a:cs typeface="Rajdhani"/>
                <a:sym typeface="Rajdhani"/>
              </a:rPr>
              <a:t>trayectorias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293077" y="1263592"/>
            <a:ext cx="8763167" cy="3350105"/>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nuevo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1.3 (</a:t>
            </a:r>
            <a:r>
              <a:rPr lang="en-US" sz="1600" b="1" dirty="0" err="1">
                <a:solidFill>
                  <a:schemeClr val="tx2"/>
                </a:solidFill>
                <a:latin typeface="Fira Sans Condensed Light" panose="020B0604020202020204" charset="0"/>
                <a:cs typeface="Times New Roman" panose="02020603050405020304" pitchFamily="18" charset="0"/>
              </a:rPr>
              <a:t>Parametrización</a:t>
            </a:r>
            <a:r>
              <a:rPr lang="en-US" sz="1600" b="1" dirty="0">
                <a:solidFill>
                  <a:schemeClr val="tx2"/>
                </a:solidFill>
                <a:latin typeface="Fira Sans Condensed Light" panose="020B0604020202020204" charset="0"/>
                <a:cs typeface="Times New Roman" panose="02020603050405020304" pitchFamily="18" charset="0"/>
              </a:rPr>
              <a:t>)</a:t>
            </a:r>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Implementar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código requerido para generar la parametrización de las siguientes trayectorias en un plano 2D.</a:t>
            </a:r>
            <a:endParaRPr lang="es-ES" sz="1600" dirty="0">
              <a:solidFill>
                <a:schemeClr val="tx2"/>
              </a:solidFill>
              <a:latin typeface="Fira Sans Condensed Light" panose="020B0604020202020204" charset="0"/>
              <a:cs typeface="Times New Roman" panose="02020603050405020304" pitchFamily="18" charset="0"/>
            </a:endParaRP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3" name="Imagen 2">
            <a:extLst>
              <a:ext uri="{FF2B5EF4-FFF2-40B4-BE49-F238E27FC236}">
                <a16:creationId xmlns:a16="http://schemas.microsoft.com/office/drawing/2014/main" id="{1E1EA7DF-9CB1-715B-6646-445EE9B7C1C9}"/>
              </a:ext>
            </a:extLst>
          </p:cNvPr>
          <p:cNvPicPr>
            <a:picLocks noChangeAspect="1"/>
          </p:cNvPicPr>
          <p:nvPr/>
        </p:nvPicPr>
        <p:blipFill>
          <a:blip r:embed="rId4"/>
          <a:stretch>
            <a:fillRect/>
          </a:stretch>
        </p:blipFill>
        <p:spPr>
          <a:xfrm>
            <a:off x="393701" y="2604404"/>
            <a:ext cx="2662378" cy="2110154"/>
          </a:xfrm>
          <a:prstGeom prst="rect">
            <a:avLst/>
          </a:prstGeom>
        </p:spPr>
      </p:pic>
      <p:pic>
        <p:nvPicPr>
          <p:cNvPr id="7" name="Imagen 6">
            <a:extLst>
              <a:ext uri="{FF2B5EF4-FFF2-40B4-BE49-F238E27FC236}">
                <a16:creationId xmlns:a16="http://schemas.microsoft.com/office/drawing/2014/main" id="{5C517FAB-9287-36E9-98CE-32123B55B5D7}"/>
              </a:ext>
            </a:extLst>
          </p:cNvPr>
          <p:cNvPicPr>
            <a:picLocks noChangeAspect="1"/>
          </p:cNvPicPr>
          <p:nvPr/>
        </p:nvPicPr>
        <p:blipFill>
          <a:blip r:embed="rId5"/>
          <a:stretch>
            <a:fillRect/>
          </a:stretch>
        </p:blipFill>
        <p:spPr>
          <a:xfrm>
            <a:off x="3343471" y="2604404"/>
            <a:ext cx="2662378" cy="2070335"/>
          </a:xfrm>
          <a:prstGeom prst="rect">
            <a:avLst/>
          </a:prstGeom>
        </p:spPr>
      </p:pic>
      <p:pic>
        <p:nvPicPr>
          <p:cNvPr id="12" name="Imagen 11">
            <a:extLst>
              <a:ext uri="{FF2B5EF4-FFF2-40B4-BE49-F238E27FC236}">
                <a16:creationId xmlns:a16="http://schemas.microsoft.com/office/drawing/2014/main" id="{DD2E0FB2-55B8-7D10-BC1A-EE0926162B3A}"/>
              </a:ext>
            </a:extLst>
          </p:cNvPr>
          <p:cNvPicPr>
            <a:picLocks noChangeAspect="1"/>
          </p:cNvPicPr>
          <p:nvPr/>
        </p:nvPicPr>
        <p:blipFill>
          <a:blip r:embed="rId6"/>
          <a:stretch>
            <a:fillRect/>
          </a:stretch>
        </p:blipFill>
        <p:spPr>
          <a:xfrm>
            <a:off x="6293241" y="2585606"/>
            <a:ext cx="2630079" cy="207033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1" y="768707"/>
            <a:ext cx="766351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1.3</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err="1">
                <a:solidFill>
                  <a:srgbClr val="F3F3F3"/>
                </a:solidFill>
                <a:latin typeface="Rajdhani"/>
                <a:ea typeface="Rajdhani"/>
                <a:cs typeface="Rajdhani"/>
                <a:sym typeface="Rajdhani"/>
              </a:rPr>
              <a:t>Parametrización</a:t>
            </a:r>
            <a:r>
              <a:rPr lang="en-US" sz="3000" b="1" dirty="0">
                <a:solidFill>
                  <a:srgbClr val="F3F3F3"/>
                </a:solidFill>
                <a:latin typeface="Rajdhani"/>
                <a:ea typeface="Rajdhani"/>
                <a:cs typeface="Rajdhani"/>
                <a:sym typeface="Rajdhani"/>
              </a:rPr>
              <a:t> de </a:t>
            </a:r>
            <a:r>
              <a:rPr lang="en-US" sz="3000" b="1" dirty="0" err="1">
                <a:solidFill>
                  <a:srgbClr val="F3F3F3"/>
                </a:solidFill>
                <a:latin typeface="Rajdhani"/>
                <a:ea typeface="Rajdhani"/>
                <a:cs typeface="Rajdhani"/>
                <a:sym typeface="Rajdhani"/>
              </a:rPr>
              <a:t>trayectorias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293077" y="1263592"/>
            <a:ext cx="8763167" cy="3350105"/>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Implementar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código requerido para generar la parametrización de las siguientes trayectorias en un plano 2D.</a:t>
            </a:r>
            <a:endParaRPr lang="es-ES" sz="1600" dirty="0">
              <a:solidFill>
                <a:schemeClr val="tx2"/>
              </a:solidFill>
              <a:latin typeface="Fira Sans Condensed Light" panose="020B0604020202020204" charset="0"/>
              <a:cs typeface="Times New Roman" panose="02020603050405020304" pitchFamily="18" charset="0"/>
            </a:endParaRP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6" name="Imagen 5">
            <a:extLst>
              <a:ext uri="{FF2B5EF4-FFF2-40B4-BE49-F238E27FC236}">
                <a16:creationId xmlns:a16="http://schemas.microsoft.com/office/drawing/2014/main" id="{C4C3F3E5-860C-0245-809A-1A463F6197A5}"/>
              </a:ext>
            </a:extLst>
          </p:cNvPr>
          <p:cNvPicPr>
            <a:picLocks noChangeAspect="1"/>
          </p:cNvPicPr>
          <p:nvPr/>
        </p:nvPicPr>
        <p:blipFill>
          <a:blip r:embed="rId4"/>
          <a:stretch>
            <a:fillRect/>
          </a:stretch>
        </p:blipFill>
        <p:spPr>
          <a:xfrm>
            <a:off x="6163083" y="2205979"/>
            <a:ext cx="2908098" cy="2346029"/>
          </a:xfrm>
          <a:prstGeom prst="rect">
            <a:avLst/>
          </a:prstGeom>
        </p:spPr>
      </p:pic>
      <p:pic>
        <p:nvPicPr>
          <p:cNvPr id="10" name="Imagen 9">
            <a:extLst>
              <a:ext uri="{FF2B5EF4-FFF2-40B4-BE49-F238E27FC236}">
                <a16:creationId xmlns:a16="http://schemas.microsoft.com/office/drawing/2014/main" id="{76E77967-45EF-F37B-CC85-3418A779E6B7}"/>
              </a:ext>
            </a:extLst>
          </p:cNvPr>
          <p:cNvPicPr>
            <a:picLocks noChangeAspect="1"/>
          </p:cNvPicPr>
          <p:nvPr/>
        </p:nvPicPr>
        <p:blipFill>
          <a:blip r:embed="rId5"/>
          <a:stretch>
            <a:fillRect/>
          </a:stretch>
        </p:blipFill>
        <p:spPr>
          <a:xfrm>
            <a:off x="3110853" y="2203894"/>
            <a:ext cx="2992631" cy="2382402"/>
          </a:xfrm>
          <a:prstGeom prst="rect">
            <a:avLst/>
          </a:prstGeom>
        </p:spPr>
      </p:pic>
      <p:pic>
        <p:nvPicPr>
          <p:cNvPr id="14" name="Imagen 13">
            <a:extLst>
              <a:ext uri="{FF2B5EF4-FFF2-40B4-BE49-F238E27FC236}">
                <a16:creationId xmlns:a16="http://schemas.microsoft.com/office/drawing/2014/main" id="{C3405E0C-510D-490F-F32A-D1B86827B256}"/>
              </a:ext>
            </a:extLst>
          </p:cNvPr>
          <p:cNvPicPr>
            <a:picLocks noChangeAspect="1"/>
          </p:cNvPicPr>
          <p:nvPr/>
        </p:nvPicPr>
        <p:blipFill>
          <a:blip r:embed="rId6"/>
          <a:stretch>
            <a:fillRect/>
          </a:stretch>
        </p:blipFill>
        <p:spPr>
          <a:xfrm>
            <a:off x="61096" y="2210960"/>
            <a:ext cx="2969926" cy="2341048"/>
          </a:xfrm>
          <a:prstGeom prst="rect">
            <a:avLst/>
          </a:prstGeom>
        </p:spPr>
      </p:pic>
    </p:spTree>
    <p:extLst>
      <p:ext uri="{BB962C8B-B14F-4D97-AF65-F5344CB8AC3E}">
        <p14:creationId xmlns:p14="http://schemas.microsoft.com/office/powerpoint/2010/main" val="2963050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1" y="768707"/>
            <a:ext cx="7757294"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1.3</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err="1">
                <a:solidFill>
                  <a:srgbClr val="F3F3F3"/>
                </a:solidFill>
                <a:latin typeface="Rajdhani"/>
                <a:ea typeface="Rajdhani"/>
                <a:cs typeface="Rajdhani"/>
                <a:sym typeface="Rajdhani"/>
              </a:rPr>
              <a:t>Parametrización</a:t>
            </a:r>
            <a:r>
              <a:rPr lang="en-US" sz="3000" b="1" dirty="0">
                <a:solidFill>
                  <a:srgbClr val="F3F3F3"/>
                </a:solidFill>
                <a:latin typeface="Rajdhani"/>
                <a:ea typeface="Rajdhani"/>
                <a:cs typeface="Rajdhani"/>
                <a:sym typeface="Rajdhani"/>
              </a:rPr>
              <a:t> de </a:t>
            </a:r>
            <a:r>
              <a:rPr lang="en-US" sz="3000" b="1" dirty="0" err="1">
                <a:solidFill>
                  <a:srgbClr val="F3F3F3"/>
                </a:solidFill>
                <a:latin typeface="Rajdhani"/>
                <a:ea typeface="Rajdhani"/>
                <a:cs typeface="Rajdhani"/>
                <a:sym typeface="Rajdhani"/>
              </a:rPr>
              <a:t>trayectorias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293077" y="1263592"/>
            <a:ext cx="8763167" cy="3350105"/>
          </a:xfrm>
          <a:prstGeom prst="rect">
            <a:avLst/>
          </a:prstGeom>
          <a:noFill/>
          <a:ln>
            <a:noFill/>
          </a:ln>
        </p:spPr>
        <p:txBody>
          <a:bodyPr spcFirstLastPara="1" wrap="square" lIns="91425" tIns="182875" rIns="91425" bIns="0" anchor="t" anchorCtr="0">
            <a:noAutofit/>
          </a:bodyPr>
          <a:lstStyle/>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Generar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un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reporte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pasos para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poder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obtener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las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funciones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graficos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las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trayectorias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parametrizadas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Incluir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Código </a:t>
            </a:r>
            <a:r>
              <a:rPr lang="en-US" sz="1600" b="1" dirty="0" err="1">
                <a:solidFill>
                  <a:schemeClr val="tx2"/>
                </a:solidFill>
                <a:latin typeface="Fira Sans Condensed Light" panose="020B0604020202020204" charset="0"/>
                <a:cs typeface="Times New Roman" panose="02020603050405020304" pitchFamily="18" charset="0"/>
              </a:rPr>
              <a:t>en</a:t>
            </a:r>
            <a:r>
              <a:rPr lang="en-US" sz="1600" b="1" dirty="0">
                <a:solidFill>
                  <a:schemeClr val="tx2"/>
                </a:solidFill>
                <a:latin typeface="Fira Sans Condensed Light" panose="020B0604020202020204" charset="0"/>
                <a:cs typeface="Times New Roman" panose="02020603050405020304" pitchFamily="18" charset="0"/>
              </a:rPr>
              <a:t>    MATLAB</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 Subir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en</a:t>
            </a:r>
            <a:r>
              <a:rPr lang="en-US" sz="1600" dirty="0">
                <a:solidFill>
                  <a:schemeClr val="tx2"/>
                </a:solidFill>
                <a:latin typeface="Fira Sans Condensed Light" panose="020B0604020202020204" charset="0"/>
                <a:cs typeface="Times New Roman" panose="02020603050405020304" pitchFamily="18" charset="0"/>
              </a:rPr>
              <a:t>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r>
              <a:rPr lang="es-ES" sz="1600" b="1" dirty="0">
                <a:solidFill>
                  <a:schemeClr val="tx2"/>
                </a:solidFill>
                <a:latin typeface="Fira Sans Condensed Light" panose="020B0604020202020204" charset="0"/>
                <a:cs typeface="Times New Roman" panose="02020603050405020304" pitchFamily="18" charset="0"/>
              </a:rPr>
              <a:t>                                        </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3998984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8"/>
        <p:cNvGrpSpPr/>
        <p:nvPr/>
      </p:nvGrpSpPr>
      <p:grpSpPr>
        <a:xfrm>
          <a:off x="0" y="0"/>
          <a:ext cx="0" cy="0"/>
          <a:chOff x="0" y="0"/>
          <a:chExt cx="0" cy="0"/>
        </a:xfrm>
      </p:grpSpPr>
      <p:sp>
        <p:nvSpPr>
          <p:cNvPr id="6" name="Google Shape;1768;p46"/>
          <p:cNvSpPr txBox="1">
            <a:spLocks/>
          </p:cNvSpPr>
          <p:nvPr/>
        </p:nvSpPr>
        <p:spPr>
          <a:xfrm>
            <a:off x="2562175" y="725400"/>
            <a:ext cx="4020000" cy="146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9pPr>
          </a:lstStyle>
          <a:p>
            <a:r>
              <a:rPr lang="es-ES" dirty="0"/>
              <a:t>Fin de la Sesión</a:t>
            </a:r>
          </a:p>
        </p:txBody>
      </p:sp>
      <p:sp>
        <p:nvSpPr>
          <p:cNvPr id="7" name="Google Shape;1769;p46"/>
          <p:cNvSpPr txBox="1">
            <a:spLocks/>
          </p:cNvSpPr>
          <p:nvPr/>
        </p:nvSpPr>
        <p:spPr>
          <a:xfrm>
            <a:off x="2561975" y="2105100"/>
            <a:ext cx="4020000" cy="1203900"/>
          </a:xfrm>
          <a:prstGeom prst="rect">
            <a:avLst/>
          </a:prstGeom>
          <a:solidFill>
            <a:srgbClr val="FFFFFF">
              <a:alpha val="4509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Fira Sans Condensed Light"/>
              <a:buAutoNum type="arabicPeriod"/>
              <a:defRPr sz="13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298450" algn="l" rtl="0">
              <a:lnSpc>
                <a:spcPct val="115000"/>
              </a:lnSpc>
              <a:spcBef>
                <a:spcPts val="1600"/>
              </a:spcBef>
              <a:spcAft>
                <a:spcPts val="160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buClr>
                <a:schemeClr val="dk1"/>
              </a:buClr>
              <a:buFont typeface="Arial"/>
              <a:buNone/>
            </a:pPr>
            <a:r>
              <a:rPr lang="es-ES" dirty="0"/>
              <a:t>Preguntas?</a:t>
            </a:r>
          </a:p>
          <a:p>
            <a:pPr marL="0" indent="0" algn="ctr">
              <a:buClr>
                <a:schemeClr val="dk1"/>
              </a:buClr>
              <a:buFont typeface="Arial"/>
              <a:buNone/>
            </a:pPr>
            <a:endParaRPr lang="es-ES" dirty="0"/>
          </a:p>
          <a:p>
            <a:pPr marL="0" indent="0" algn="ctr">
              <a:buClr>
                <a:schemeClr val="dk1"/>
              </a:buClr>
              <a:buFont typeface="Arial"/>
              <a:buNone/>
            </a:pPr>
            <a:r>
              <a:rPr lang="es-ES" dirty="0">
                <a:hlinkClick r:id="rId4"/>
              </a:rPr>
              <a:t>Alfredo.garcias@tec.mx</a:t>
            </a:r>
            <a:endParaRPr lang="es-ES" dirty="0"/>
          </a:p>
          <a:p>
            <a:pPr marL="0" indent="0" algn="ctr">
              <a:buClr>
                <a:schemeClr val="dk1"/>
              </a:buClr>
              <a:buFont typeface="Arial"/>
              <a:buNone/>
            </a:pPr>
            <a:r>
              <a:rPr lang="es-ES"/>
              <a:t>https://itesm.zoom.us/j/9648719322</a:t>
            </a:r>
            <a:endParaRPr lang="es-ES" dirty="0"/>
          </a:p>
          <a:p>
            <a:pPr marL="0" indent="0" algn="ctr">
              <a:buClr>
                <a:schemeClr val="dk1"/>
              </a:buClr>
              <a:buFont typeface="Arial"/>
              <a:buNone/>
            </a:pPr>
            <a:r>
              <a:rPr lang="es-ES" dirty="0"/>
              <a:t> </a:t>
            </a:r>
          </a:p>
        </p:txBody>
      </p:sp>
      <p:grpSp>
        <p:nvGrpSpPr>
          <p:cNvPr id="8" name="Google Shape;1771;p46"/>
          <p:cNvGrpSpPr/>
          <p:nvPr/>
        </p:nvGrpSpPr>
        <p:grpSpPr>
          <a:xfrm>
            <a:off x="3914560" y="3451633"/>
            <a:ext cx="268782" cy="268485"/>
            <a:chOff x="3303268" y="3817349"/>
            <a:chExt cx="346056" cy="345674"/>
          </a:xfrm>
        </p:grpSpPr>
        <p:sp>
          <p:nvSpPr>
            <p:cNvPr id="9" name="Google Shape;1772;p4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3;p4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4;p4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5;p4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776;p46"/>
          <p:cNvGrpSpPr/>
          <p:nvPr/>
        </p:nvGrpSpPr>
        <p:grpSpPr>
          <a:xfrm>
            <a:off x="4263368" y="3451633"/>
            <a:ext cx="268782" cy="268485"/>
            <a:chOff x="3752358" y="3817349"/>
            <a:chExt cx="346056" cy="345674"/>
          </a:xfrm>
        </p:grpSpPr>
        <p:sp>
          <p:nvSpPr>
            <p:cNvPr id="14" name="Google Shape;1777;p4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78;p4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9;p4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0;p4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781;p46"/>
          <p:cNvGrpSpPr/>
          <p:nvPr/>
        </p:nvGrpSpPr>
        <p:grpSpPr>
          <a:xfrm>
            <a:off x="4612176" y="3451633"/>
            <a:ext cx="268757" cy="268485"/>
            <a:chOff x="4201447" y="3817349"/>
            <a:chExt cx="346024" cy="345674"/>
          </a:xfrm>
        </p:grpSpPr>
        <p:sp>
          <p:nvSpPr>
            <p:cNvPr id="19" name="Google Shape;1782;p4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3;p4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784;p46"/>
          <p:cNvGrpSpPr/>
          <p:nvPr/>
        </p:nvGrpSpPr>
        <p:grpSpPr>
          <a:xfrm>
            <a:off x="4960939" y="3451633"/>
            <a:ext cx="268460" cy="268485"/>
            <a:chOff x="5549861" y="3817349"/>
            <a:chExt cx="345642" cy="345674"/>
          </a:xfrm>
        </p:grpSpPr>
        <p:sp>
          <p:nvSpPr>
            <p:cNvPr id="22" name="Google Shape;1785;p46"/>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6;p46"/>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87;p46"/>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3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br>
              <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a:cxnSpLocks/>
          </p:cNvCxnSpPr>
          <p:nvPr/>
        </p:nvCxnSpPr>
        <p:spPr>
          <a:xfrm>
            <a:off x="4594711" y="1828800"/>
            <a:ext cx="0" cy="18288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7" name="Google Shape;136;p27"/>
          <p:cNvSpPr txBox="1">
            <a:spLocks noGrp="1"/>
          </p:cNvSpPr>
          <p:nvPr>
            <p:ph type="subTitle" idx="1"/>
          </p:nvPr>
        </p:nvSpPr>
        <p:spPr>
          <a:xfrm>
            <a:off x="4256213" y="1911729"/>
            <a:ext cx="3527821" cy="2274300"/>
          </a:xfrm>
          <a:prstGeom prst="rect">
            <a:avLst/>
          </a:prstGeom>
        </p:spPr>
        <p:txBody>
          <a:bodyPr spcFirstLastPara="1" wrap="square" lIns="91425" tIns="91425" rIns="91425" bIns="91425" anchor="ctr" anchorCtr="0">
            <a:noAutofit/>
          </a:bodyPr>
          <a:lstStyle/>
          <a:p>
            <a:pPr algn="l"/>
            <a:r>
              <a:rPr lang="es-ES" dirty="0"/>
              <a:t>     </a:t>
            </a:r>
          </a:p>
          <a:p>
            <a:pPr algn="just"/>
            <a:r>
              <a:rPr lang="es-ES" dirty="0"/>
              <a:t>     </a:t>
            </a:r>
            <a:r>
              <a:rPr lang="es-ES" b="1" dirty="0"/>
              <a:t>“La robótica móvil puede definirse como sistemas robóticos que pueden desplazarse en distintos entornos y que cuenta con distintas capacidades que les permiten ejecutar tareas complejas, ya sea de forma autónoma o controlados por un operador humano..”   </a:t>
            </a:r>
          </a:p>
          <a:p>
            <a:pPr algn="l"/>
            <a:r>
              <a:rPr lang="es-ES" dirty="0"/>
              <a:t>       </a:t>
            </a:r>
          </a:p>
          <a:p>
            <a:pPr algn="l"/>
            <a:r>
              <a:rPr lang="es-ES" dirty="0"/>
              <a:t>                                          –</a:t>
            </a:r>
            <a:r>
              <a:rPr lang="es-ES" dirty="0" err="1"/>
              <a:t>Katsuhiko</a:t>
            </a:r>
            <a:r>
              <a:rPr lang="es-ES" dirty="0"/>
              <a:t> Ogata</a:t>
            </a:r>
          </a:p>
          <a:p>
            <a:pPr algn="l"/>
            <a:br>
              <a:rPr lang="es-ES" dirty="0"/>
            </a:br>
            <a:endParaRPr dirty="0"/>
          </a:p>
        </p:txBody>
      </p:sp>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Cinco tendencias esenciales que impulsan el crecimiento de la robótica móvil">
            <a:extLst>
              <a:ext uri="{FF2B5EF4-FFF2-40B4-BE49-F238E27FC236}">
                <a16:creationId xmlns:a16="http://schemas.microsoft.com/office/drawing/2014/main" id="{DFE48314-CCC1-71E9-5268-FDB10F8779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706" y="1567133"/>
            <a:ext cx="3985292" cy="24266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p:cNvSpPr txBox="1">
            <a:spLocks noGrp="1"/>
          </p:cNvSpPr>
          <p:nvPr>
            <p:ph type="subTitle" idx="1"/>
          </p:nvPr>
        </p:nvSpPr>
        <p:spPr>
          <a:xfrm>
            <a:off x="4917750" y="3290550"/>
            <a:ext cx="3175216" cy="881100"/>
          </a:xfrm>
          <a:prstGeom prst="rect">
            <a:avLst/>
          </a:prstGeom>
        </p:spPr>
        <p:txBody>
          <a:bodyPr spcFirstLastPara="1" wrap="square" lIns="91425" tIns="91425" rIns="91425" bIns="91425" anchor="t" anchorCtr="0">
            <a:noAutofit/>
          </a:bodyPr>
          <a:lstStyle/>
          <a:p>
            <a:pPr marL="146050" lvl="0" indent="0">
              <a:buSzPts val="1300"/>
            </a:pPr>
            <a:r>
              <a:rPr lang="es-ES" dirty="0"/>
              <a:t> -Robots Móviles con ruedas</a:t>
            </a:r>
          </a:p>
        </p:txBody>
      </p:sp>
      <p:sp>
        <p:nvSpPr>
          <p:cNvPr id="176" name="Google Shape;176;p30"/>
          <p:cNvSpPr txBox="1">
            <a:spLocks noGrp="1"/>
          </p:cNvSpPr>
          <p:nvPr>
            <p:ph type="title" idx="2"/>
          </p:nvPr>
        </p:nvSpPr>
        <p:spPr>
          <a:xfrm>
            <a:off x="4849170" y="1001125"/>
            <a:ext cx="20268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1648536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56668" y="803001"/>
            <a:ext cx="0" cy="838230"/>
          </a:xfrm>
          <a:prstGeom prst="straightConnector1">
            <a:avLst/>
          </a:prstGeom>
          <a:noFill/>
          <a:ln w="19050" cap="flat" cmpd="sng">
            <a:solidFill>
              <a:srgbClr val="F3F3F3"/>
            </a:solidFill>
            <a:prstDash val="solid"/>
            <a:round/>
            <a:headEnd type="oval" w="med" len="med"/>
            <a:tailEnd type="oval" w="med" len="med"/>
          </a:ln>
        </p:spPr>
      </p:cxnSp>
      <p:sp>
        <p:nvSpPr>
          <p:cNvPr id="9" name="Google Shape;1762;p45"/>
          <p:cNvSpPr txBox="1">
            <a:spLocks/>
          </p:cNvSpPr>
          <p:nvPr/>
        </p:nvSpPr>
        <p:spPr>
          <a:xfrm>
            <a:off x="421499" y="1844919"/>
            <a:ext cx="8156836"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dirty="0" err="1">
                <a:solidFill>
                  <a:schemeClr val="bg1">
                    <a:lumMod val="60000"/>
                    <a:lumOff val="40000"/>
                  </a:schemeClr>
                </a:solidFill>
              </a:rPr>
              <a:t>Odometría</a:t>
            </a:r>
            <a:r>
              <a:rPr lang="es-ES" sz="1800" dirty="0">
                <a:solidFill>
                  <a:schemeClr val="bg1">
                    <a:lumMod val="60000"/>
                    <a:lumOff val="40000"/>
                  </a:schemeClr>
                </a:solidFill>
              </a:rPr>
              <a:t>:</a:t>
            </a:r>
            <a:r>
              <a:rPr lang="es-ES" sz="1800" dirty="0"/>
              <a:t> integración del movimiento de la rueda para estimar la posición</a:t>
            </a:r>
          </a:p>
          <a:p>
            <a:pPr marL="152400" indent="0">
              <a:buNone/>
            </a:pPr>
            <a:r>
              <a:rPr lang="es-ES" sz="1800" dirty="0"/>
              <a:t>del robot.</a:t>
            </a:r>
          </a:p>
          <a:p>
            <a:pPr marL="152400" indent="0">
              <a:buNone/>
            </a:pPr>
            <a:endParaRPr lang="en-US" b="1" dirty="0"/>
          </a:p>
        </p:txBody>
      </p: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0729" y="661197"/>
            <a:ext cx="5682501"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Posición</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orientación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pic>
        <p:nvPicPr>
          <p:cNvPr id="12" name="Imagen 11">
            <a:extLst>
              <a:ext uri="{FF2B5EF4-FFF2-40B4-BE49-F238E27FC236}">
                <a16:creationId xmlns:a16="http://schemas.microsoft.com/office/drawing/2014/main" id="{93A89B79-FF4F-9B36-1684-9EB6235A611E}"/>
              </a:ext>
            </a:extLst>
          </p:cNvPr>
          <p:cNvPicPr>
            <a:picLocks noChangeAspect="1"/>
          </p:cNvPicPr>
          <p:nvPr/>
        </p:nvPicPr>
        <p:blipFill>
          <a:blip r:embed="rId4"/>
          <a:stretch>
            <a:fillRect/>
          </a:stretch>
        </p:blipFill>
        <p:spPr>
          <a:xfrm>
            <a:off x="650264" y="2775438"/>
            <a:ext cx="5816330" cy="1538654"/>
          </a:xfrm>
          <a:prstGeom prst="rect">
            <a:avLst/>
          </a:prstGeom>
        </p:spPr>
      </p:pic>
      <p:pic>
        <p:nvPicPr>
          <p:cNvPr id="3" name="image62.jpeg">
            <a:extLst>
              <a:ext uri="{FF2B5EF4-FFF2-40B4-BE49-F238E27FC236}">
                <a16:creationId xmlns:a16="http://schemas.microsoft.com/office/drawing/2014/main" id="{D8F0E650-2293-A7A4-FD0F-38BDE296D48C}"/>
              </a:ext>
            </a:extLst>
          </p:cNvPr>
          <p:cNvPicPr>
            <a:picLocks noChangeAspect="1"/>
          </p:cNvPicPr>
          <p:nvPr/>
        </p:nvPicPr>
        <p:blipFill>
          <a:blip r:embed="rId5" cstate="print"/>
          <a:stretch>
            <a:fillRect/>
          </a:stretch>
        </p:blipFill>
        <p:spPr>
          <a:xfrm>
            <a:off x="6895658" y="2484504"/>
            <a:ext cx="1682677" cy="1829588"/>
          </a:xfrm>
          <a:prstGeom prst="rect">
            <a:avLst/>
          </a:prstGeom>
        </p:spPr>
      </p:pic>
    </p:spTree>
    <p:extLst>
      <p:ext uri="{BB962C8B-B14F-4D97-AF65-F5344CB8AC3E}">
        <p14:creationId xmlns:p14="http://schemas.microsoft.com/office/powerpoint/2010/main" val="2113997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56668" y="803001"/>
            <a:ext cx="0" cy="838230"/>
          </a:xfrm>
          <a:prstGeom prst="straightConnector1">
            <a:avLst/>
          </a:prstGeom>
          <a:noFill/>
          <a:ln w="19050" cap="flat" cmpd="sng">
            <a:solidFill>
              <a:srgbClr val="F3F3F3"/>
            </a:solidFill>
            <a:prstDash val="solid"/>
            <a:round/>
            <a:headEnd type="oval" w="med" len="med"/>
            <a:tailEnd type="oval" w="med" len="med"/>
          </a:ln>
        </p:spPr>
      </p:cxnSp>
      <p:sp>
        <p:nvSpPr>
          <p:cNvPr id="9" name="Google Shape;1762;p45"/>
          <p:cNvSpPr txBox="1">
            <a:spLocks/>
          </p:cNvSpPr>
          <p:nvPr/>
        </p:nvSpPr>
        <p:spPr>
          <a:xfrm>
            <a:off x="421499" y="1844919"/>
            <a:ext cx="8156836"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dirty="0" err="1">
                <a:solidFill>
                  <a:schemeClr val="bg1">
                    <a:lumMod val="60000"/>
                    <a:lumOff val="40000"/>
                  </a:schemeClr>
                </a:solidFill>
              </a:rPr>
              <a:t>Dead</a:t>
            </a:r>
            <a:r>
              <a:rPr lang="es-ES" sz="1800" dirty="0">
                <a:solidFill>
                  <a:schemeClr val="bg1">
                    <a:lumMod val="60000"/>
                    <a:lumOff val="40000"/>
                  </a:schemeClr>
                </a:solidFill>
              </a:rPr>
              <a:t> </a:t>
            </a:r>
            <a:r>
              <a:rPr lang="es-ES" sz="1800" dirty="0" err="1">
                <a:solidFill>
                  <a:schemeClr val="bg1">
                    <a:lumMod val="60000"/>
                    <a:lumOff val="40000"/>
                  </a:schemeClr>
                </a:solidFill>
              </a:rPr>
              <a:t>reckoning</a:t>
            </a:r>
            <a:r>
              <a:rPr lang="es-ES" sz="1800" dirty="0">
                <a:solidFill>
                  <a:schemeClr val="bg1">
                    <a:lumMod val="60000"/>
                    <a:lumOff val="40000"/>
                  </a:schemeClr>
                </a:solidFill>
              </a:rPr>
              <a:t>:</a:t>
            </a:r>
            <a:r>
              <a:rPr lang="es-ES" sz="1800" dirty="0"/>
              <a:t> Usando sensores de orientación y con información de</a:t>
            </a:r>
          </a:p>
          <a:p>
            <a:pPr marL="152400" indent="0">
              <a:buNone/>
            </a:pPr>
            <a:r>
              <a:rPr lang="es-ES" sz="1800" dirty="0"/>
              <a:t>velocidad, se estima la posición integrando el movimiento</a:t>
            </a:r>
          </a:p>
          <a:p>
            <a:pPr marL="152400" indent="0">
              <a:buNone/>
            </a:pPr>
            <a:endParaRPr lang="en-US" b="1" dirty="0"/>
          </a:p>
        </p:txBody>
      </p: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0729" y="661197"/>
            <a:ext cx="5682501"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Posición</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orientación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pic>
        <p:nvPicPr>
          <p:cNvPr id="1026" name="Picture 2" descr="Qué es un encoder y cómo funciona? - Ingeniería Mecafenix">
            <a:extLst>
              <a:ext uri="{FF2B5EF4-FFF2-40B4-BE49-F238E27FC236}">
                <a16:creationId xmlns:a16="http://schemas.microsoft.com/office/drawing/2014/main" id="{DEE0C48A-EA5F-BEEE-CF0E-672827FF0CA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2955"/>
          <a:stretch/>
        </p:blipFill>
        <p:spPr bwMode="auto">
          <a:xfrm>
            <a:off x="2443755" y="2659743"/>
            <a:ext cx="3898429" cy="1907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594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56668" y="803001"/>
            <a:ext cx="0" cy="838230"/>
          </a:xfrm>
          <a:prstGeom prst="straightConnector1">
            <a:avLst/>
          </a:prstGeom>
          <a:noFill/>
          <a:ln w="19050" cap="flat" cmpd="sng">
            <a:solidFill>
              <a:srgbClr val="F3F3F3"/>
            </a:solidFill>
            <a:prstDash val="solid"/>
            <a:round/>
            <a:headEnd type="oval" w="med" len="med"/>
            <a:tailEnd type="oval" w="med" len="med"/>
          </a:ln>
        </p:spPr>
      </p:cxnSp>
      <p:sp>
        <p:nvSpPr>
          <p:cNvPr id="9" name="Google Shape;1762;p45"/>
          <p:cNvSpPr txBox="1">
            <a:spLocks/>
          </p:cNvSpPr>
          <p:nvPr/>
        </p:nvSpPr>
        <p:spPr>
          <a:xfrm>
            <a:off x="421499" y="1844919"/>
            <a:ext cx="8156836"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tx2"/>
                </a:solidFill>
              </a:rPr>
              <a:t>No es fiable la estimación con sensores propioceptivos </a:t>
            </a:r>
            <a:r>
              <a:rPr lang="es-ES" sz="1800" dirty="0">
                <a:solidFill>
                  <a:schemeClr val="bg1">
                    <a:lumMod val="60000"/>
                    <a:lumOff val="40000"/>
                  </a:schemeClr>
                </a:solidFill>
              </a:rPr>
              <a:t>(suelo irregular,</a:t>
            </a:r>
          </a:p>
          <a:p>
            <a:pPr marL="152400" indent="0">
              <a:buNone/>
            </a:pPr>
            <a:r>
              <a:rPr lang="es-ES" sz="1800" dirty="0">
                <a:solidFill>
                  <a:schemeClr val="bg1">
                    <a:lumMod val="60000"/>
                    <a:lumOff val="40000"/>
                  </a:schemeClr>
                </a:solidFill>
              </a:rPr>
              <a:t>deslizamiento, etc.): se utiliza sensores exteroceptivos (IMU, etc.)</a:t>
            </a:r>
          </a:p>
          <a:p>
            <a:pPr marL="152400" indent="0">
              <a:buNone/>
            </a:pPr>
            <a:endParaRPr lang="en-US" b="1" dirty="0"/>
          </a:p>
        </p:txBody>
      </p: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0729" y="661197"/>
            <a:ext cx="5682501"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Posición</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orientación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pic>
        <p:nvPicPr>
          <p:cNvPr id="2050" name="Picture 2" descr="IMU GY-85 9DOF ITG3205 ADXL345 HMC5883L">
            <a:extLst>
              <a:ext uri="{FF2B5EF4-FFF2-40B4-BE49-F238E27FC236}">
                <a16:creationId xmlns:a16="http://schemas.microsoft.com/office/drawing/2014/main" id="{3EB9A723-023A-E2A0-98C6-7FDF9A9FD8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1969" y="2687316"/>
            <a:ext cx="2780794" cy="185270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ewis Unidad de medición inercial IMU Sensor con giroscopio digital MEMS  IMU50 : Amazon.com.mx: Industria, Empresas y Ciencia">
            <a:extLst>
              <a:ext uri="{FF2B5EF4-FFF2-40B4-BE49-F238E27FC236}">
                <a16:creationId xmlns:a16="http://schemas.microsoft.com/office/drawing/2014/main" id="{D2B3FDDD-6328-FE67-FC2D-A67BF14157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7424" y="2687316"/>
            <a:ext cx="1749204" cy="1852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125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56668" y="803001"/>
            <a:ext cx="0" cy="838230"/>
          </a:xfrm>
          <a:prstGeom prst="straightConnector1">
            <a:avLst/>
          </a:prstGeom>
          <a:noFill/>
          <a:ln w="19050" cap="flat" cmpd="sng">
            <a:solidFill>
              <a:srgbClr val="F3F3F3"/>
            </a:solidFill>
            <a:prstDash val="solid"/>
            <a:round/>
            <a:headEnd type="oval" w="med" len="med"/>
            <a:tailEnd type="oval" w="med" len="med"/>
          </a:ln>
        </p:spPr>
      </p:cxnSp>
      <p:sp>
        <p:nvSpPr>
          <p:cNvPr id="9" name="Google Shape;1762;p45"/>
          <p:cNvSpPr txBox="1">
            <a:spLocks/>
          </p:cNvSpPr>
          <p:nvPr/>
        </p:nvSpPr>
        <p:spPr>
          <a:xfrm>
            <a:off x="295502" y="2784977"/>
            <a:ext cx="3939486"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800" dirty="0">
                <a:solidFill>
                  <a:schemeClr val="tx2"/>
                </a:solidFill>
              </a:rPr>
              <a:t>Para describir la trayectoria de una partícula como una curva en el espacio como la que se muestra en la figura, más que describirla con una expresión que relacione una de sus coordenadas en términos de las otras dos, es necesario expresar cada una de las coordenadas de la partícula como una función del tiempo </a:t>
            </a:r>
            <a:r>
              <a:rPr lang="es-ES" sz="1800" b="1" dirty="0">
                <a:solidFill>
                  <a:schemeClr val="tx2"/>
                </a:solidFill>
              </a:rPr>
              <a:t>t</a:t>
            </a:r>
            <a:r>
              <a:rPr lang="es-ES" sz="1800" dirty="0">
                <a:solidFill>
                  <a:schemeClr val="tx2"/>
                </a:solidFill>
              </a:rPr>
              <a:t>.</a:t>
            </a:r>
            <a:r>
              <a:rPr lang="es-ES" sz="1800" b="1" dirty="0">
                <a:solidFill>
                  <a:schemeClr val="tx2"/>
                </a:solidFill>
              </a:rPr>
              <a:t>.</a:t>
            </a:r>
            <a:endParaRPr lang="en-US" b="1" dirty="0"/>
          </a:p>
        </p:txBody>
      </p: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0729" y="661197"/>
            <a:ext cx="5682501"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Curvas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paramétricas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pic>
        <p:nvPicPr>
          <p:cNvPr id="3" name="Imagen 2">
            <a:extLst>
              <a:ext uri="{FF2B5EF4-FFF2-40B4-BE49-F238E27FC236}">
                <a16:creationId xmlns:a16="http://schemas.microsoft.com/office/drawing/2014/main" id="{28C4A15F-42C3-D9C7-87A8-3C7B7A45F372}"/>
              </a:ext>
            </a:extLst>
          </p:cNvPr>
          <p:cNvPicPr>
            <a:picLocks noChangeAspect="1"/>
          </p:cNvPicPr>
          <p:nvPr/>
        </p:nvPicPr>
        <p:blipFill>
          <a:blip r:embed="rId4"/>
          <a:stretch>
            <a:fillRect/>
          </a:stretch>
        </p:blipFill>
        <p:spPr>
          <a:xfrm>
            <a:off x="4572000" y="1586978"/>
            <a:ext cx="4201628" cy="3194153"/>
          </a:xfrm>
          <a:prstGeom prst="rect">
            <a:avLst/>
          </a:prstGeom>
        </p:spPr>
      </p:pic>
    </p:spTree>
    <p:extLst>
      <p:ext uri="{BB962C8B-B14F-4D97-AF65-F5344CB8AC3E}">
        <p14:creationId xmlns:p14="http://schemas.microsoft.com/office/powerpoint/2010/main" val="3022340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56668" y="803001"/>
            <a:ext cx="0" cy="838230"/>
          </a:xfrm>
          <a:prstGeom prst="straightConnector1">
            <a:avLst/>
          </a:prstGeom>
          <a:noFill/>
          <a:ln w="19050" cap="flat" cmpd="sng">
            <a:solidFill>
              <a:srgbClr val="F3F3F3"/>
            </a:solidFill>
            <a:prstDash val="solid"/>
            <a:round/>
            <a:headEnd type="oval" w="med" len="med"/>
            <a:tailEnd type="oval" w="med" len="med"/>
          </a:ln>
        </p:spPr>
      </p:cxnSp>
      <p:sp>
        <p:nvSpPr>
          <p:cNvPr id="9" name="Google Shape;1762;p45"/>
          <p:cNvSpPr txBox="1">
            <a:spLocks/>
          </p:cNvSpPr>
          <p:nvPr/>
        </p:nvSpPr>
        <p:spPr>
          <a:xfrm>
            <a:off x="251034" y="2351509"/>
            <a:ext cx="3939486"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800" dirty="0">
                <a:solidFill>
                  <a:schemeClr val="tx2"/>
                </a:solidFill>
              </a:rPr>
              <a:t>Para realizar el seguimiento de una partícula que se mueve en el espacio, se tira un vector </a:t>
            </a:r>
            <a:r>
              <a:rPr lang="es-ES" sz="1800" b="1" dirty="0">
                <a:solidFill>
                  <a:schemeClr val="tx2"/>
                </a:solidFill>
              </a:rPr>
              <a:t>r </a:t>
            </a:r>
            <a:r>
              <a:rPr lang="es-ES" sz="1800" dirty="0">
                <a:solidFill>
                  <a:schemeClr val="tx2"/>
                </a:solidFill>
              </a:rPr>
              <a:t>desde el origen del espacio cartesiano hasta la partícula y visualizamos los cambios en </a:t>
            </a:r>
            <a:r>
              <a:rPr lang="es-ES" sz="1800" b="1" dirty="0">
                <a:solidFill>
                  <a:schemeClr val="tx2"/>
                </a:solidFill>
              </a:rPr>
              <a:t>r</a:t>
            </a:r>
          </a:p>
        </p:txBody>
      </p: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0729" y="661197"/>
            <a:ext cx="5682501"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Curvas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paramétricas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pic>
        <p:nvPicPr>
          <p:cNvPr id="5" name="Picture 2" descr="Ecuación paramétrica - Wikipedia, la enciclopedia libre">
            <a:extLst>
              <a:ext uri="{FF2B5EF4-FFF2-40B4-BE49-F238E27FC236}">
                <a16:creationId xmlns:a16="http://schemas.microsoft.com/office/drawing/2014/main" id="{7D55B9D9-9734-BE06-A81D-5B7A88EAEE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586978"/>
            <a:ext cx="4255556" cy="3187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475042"/>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9430</TotalTime>
  <Words>1264</Words>
  <Application>Microsoft Office PowerPoint</Application>
  <PresentationFormat>Presentación en pantalla (16:9)</PresentationFormat>
  <Paragraphs>222</Paragraphs>
  <Slides>29</Slides>
  <Notes>29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29</vt:i4>
      </vt:variant>
    </vt:vector>
  </HeadingPairs>
  <TitlesOfParts>
    <vt:vector size="35" baseType="lpstr">
      <vt:lpstr>Rajdhani</vt:lpstr>
      <vt:lpstr>Advent Pro Light</vt:lpstr>
      <vt:lpstr>Fira Sans Condensed Light</vt:lpstr>
      <vt:lpstr>Arial</vt:lpstr>
      <vt:lpstr>Anton</vt:lpstr>
      <vt:lpstr>Ai Tech Agency by Slidesgo</vt:lpstr>
      <vt:lpstr>Presentación de PowerPoint</vt:lpstr>
      <vt:lpstr>Bienvenida</vt:lpstr>
      <vt:lpstr>Presentación de PowerPoint</vt:lpstr>
      <vt:lpstr>Clase Anterior</vt:lpstr>
      <vt:lpstr>Presentación de PowerPoint</vt:lpstr>
      <vt:lpstr>Presentación de PowerPoint</vt:lpstr>
      <vt:lpstr>Presentación de PowerPoint</vt:lpstr>
      <vt:lpstr>Presentación de PowerPoint</vt:lpstr>
      <vt:lpstr>Presentación de PowerPoint</vt:lpstr>
      <vt:lpstr>Clase Actual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265</cp:revision>
  <dcterms:modified xsi:type="dcterms:W3CDTF">2024-04-10T21:45:09Z</dcterms:modified>
</cp:coreProperties>
</file>