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2"/>
  </p:notesMasterIdLst>
  <p:sldIdLst>
    <p:sldId id="256" r:id="rId2"/>
    <p:sldId id="357" r:id="rId3"/>
    <p:sldId id="358" r:id="rId4"/>
    <p:sldId id="364" r:id="rId5"/>
    <p:sldId id="394" r:id="rId6"/>
    <p:sldId id="423" r:id="rId7"/>
    <p:sldId id="424" r:id="rId8"/>
    <p:sldId id="425" r:id="rId9"/>
    <p:sldId id="426" r:id="rId10"/>
    <p:sldId id="427" r:id="rId11"/>
    <p:sldId id="428" r:id="rId12"/>
    <p:sldId id="429" r:id="rId13"/>
    <p:sldId id="431" r:id="rId14"/>
    <p:sldId id="430" r:id="rId15"/>
    <p:sldId id="432" r:id="rId16"/>
    <p:sldId id="433" r:id="rId17"/>
    <p:sldId id="434" r:id="rId18"/>
    <p:sldId id="435" r:id="rId19"/>
    <p:sldId id="440" r:id="rId20"/>
    <p:sldId id="438" r:id="rId21"/>
    <p:sldId id="447" r:id="rId22"/>
    <p:sldId id="441" r:id="rId23"/>
    <p:sldId id="442" r:id="rId24"/>
    <p:sldId id="443" r:id="rId25"/>
    <p:sldId id="444" r:id="rId26"/>
    <p:sldId id="445" r:id="rId27"/>
    <p:sldId id="389" r:id="rId28"/>
    <p:sldId id="446" r:id="rId29"/>
    <p:sldId id="439" r:id="rId30"/>
    <p:sldId id="280" r:id="rId31"/>
  </p:sldIdLst>
  <p:sldSz cx="9144000" cy="5143500" type="screen16x9"/>
  <p:notesSz cx="6858000" cy="9144000"/>
  <p:embeddedFontLst>
    <p:embeddedFont>
      <p:font typeface="Advent Pro Light" panose="020B0604020202020204" charset="0"/>
      <p:regular r:id="rId33"/>
      <p:bold r:id="rId34"/>
    </p:embeddedFont>
    <p:embeddedFont>
      <p:font typeface="Anton" pitchFamily="2" charset="0"/>
      <p:regular r:id="rId35"/>
    </p:embeddedFont>
    <p:embeddedFont>
      <p:font typeface="Fira Sans Condensed Light" panose="020B0403050000020004" pitchFamily="34" charset="0"/>
      <p:regular r:id="rId36"/>
      <p:bold r:id="rId37"/>
      <p:italic r:id="rId38"/>
      <p:boldItalic r:id="rId39"/>
    </p:embeddedFont>
    <p:embeddedFont>
      <p:font typeface="Rajdhani"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33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8571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7816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512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84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3823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2269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0903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8283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427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2765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4885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4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097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890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330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3199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724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4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74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204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492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6851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5.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2.jpe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05 de Abril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56668" y="1591532"/>
            <a:ext cx="773430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t>robots submarinos: con propulsores. En muchos casos se intenta “imitar” a la naturaleza</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61197"/>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Medio de </a:t>
            </a:r>
            <a:r>
              <a:rPr lang="en-US" sz="3000" b="1" dirty="0" err="1">
                <a:solidFill>
                  <a:srgbClr val="F3F3F3"/>
                </a:solidFill>
                <a:latin typeface="Rajdhani"/>
                <a:ea typeface="Rajdhani"/>
                <a:cs typeface="Rajdhani"/>
                <a:sym typeface="Rajdhani"/>
              </a:rPr>
              <a:t>Navegación</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Agua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5122" name="Picture 2" descr="Robótica submarina para la sostenibilidad y la observación del océano |  I'MNOVATION">
            <a:extLst>
              <a:ext uri="{FF2B5EF4-FFF2-40B4-BE49-F238E27FC236}">
                <a16:creationId xmlns:a16="http://schemas.microsoft.com/office/drawing/2014/main" id="{26D0BCE5-8D10-39A2-A97B-C64ECCAAEB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168" b="14758"/>
          <a:stretch/>
        </p:blipFill>
        <p:spPr bwMode="auto">
          <a:xfrm>
            <a:off x="1045778" y="2399223"/>
            <a:ext cx="3069164" cy="22734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leeper robot de exploracion submarina Hombre y mar actividades y deportes  regatas submarinismo pesca motos surf relatos">
            <a:extLst>
              <a:ext uri="{FF2B5EF4-FFF2-40B4-BE49-F238E27FC236}">
                <a16:creationId xmlns:a16="http://schemas.microsoft.com/office/drawing/2014/main" id="{0516CD01-067B-F509-9AF3-41CEBD93DA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244" y="2422668"/>
            <a:ext cx="3282529" cy="227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142187" y="2208334"/>
            <a:ext cx="734885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aéreo (6D)</a:t>
            </a:r>
          </a:p>
          <a:p>
            <a:pPr marL="152400" indent="0">
              <a:buNone/>
            </a:pPr>
            <a:r>
              <a:rPr lang="es-ES" sz="1800" dirty="0"/>
              <a:t>- Posición </a:t>
            </a:r>
            <a:r>
              <a:rPr lang="es-ES" sz="1800" b="1" dirty="0" err="1"/>
              <a:t>x</a:t>
            </a:r>
            <a:r>
              <a:rPr lang="es-ES" sz="1800" b="1" baseline="-25000" dirty="0" err="1"/>
              <a:t>p</a:t>
            </a:r>
            <a:r>
              <a:rPr lang="es-ES" sz="1800" dirty="0"/>
              <a:t> (3D): coordenadas cartesianas</a:t>
            </a:r>
          </a:p>
          <a:p>
            <a:pPr marL="152400" indent="0">
              <a:buNone/>
            </a:pPr>
            <a:r>
              <a:rPr lang="es-ES" sz="1800" dirty="0"/>
              <a:t>- Orientación </a:t>
            </a:r>
            <a:r>
              <a:rPr lang="es-ES" sz="1800" b="1" dirty="0" err="1"/>
              <a:t>x</a:t>
            </a:r>
            <a:r>
              <a:rPr lang="es-ES" sz="1800" b="1" baseline="-25000" dirty="0" err="1"/>
              <a:t>o</a:t>
            </a:r>
            <a:r>
              <a:rPr lang="es-ES" sz="1800" b="1" dirty="0"/>
              <a:t> </a:t>
            </a:r>
            <a:r>
              <a:rPr lang="es-ES" sz="1800" dirty="0"/>
              <a:t>(3D): Roll-pitch-</a:t>
            </a:r>
            <a:r>
              <a:rPr lang="es-ES" sz="1800" dirty="0" err="1"/>
              <a:t>yaw</a:t>
            </a:r>
            <a:r>
              <a:rPr lang="es-ES" sz="1800" dirty="0"/>
              <a:t>, ángulos de Euler, </a:t>
            </a:r>
            <a:r>
              <a:rPr lang="es-ES" sz="1800" dirty="0" err="1"/>
              <a:t>cuaterniones</a:t>
            </a:r>
            <a:r>
              <a:rPr lang="es-ES" sz="1800" dirty="0"/>
              <a:t>, etc.</a:t>
            </a:r>
          </a:p>
          <a:p>
            <a:pPr marL="152400" indent="0">
              <a:buNone/>
            </a:pPr>
            <a:r>
              <a:rPr lang="es-ES" sz="1800" dirty="0"/>
              <a:t>• Vector de configuración 6D: </a:t>
            </a:r>
            <a:r>
              <a:rPr lang="es-ES" sz="1800" b="1" dirty="0"/>
              <a:t>x</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aéreos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Tree>
    <p:extLst>
      <p:ext uri="{BB962C8B-B14F-4D97-AF65-F5344CB8AC3E}">
        <p14:creationId xmlns:p14="http://schemas.microsoft.com/office/powerpoint/2010/main" val="335559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161367" y="1661237"/>
            <a:ext cx="3210612"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aéreo (6D)</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aéreos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3" name="Imagen 2">
            <a:extLst>
              <a:ext uri="{FF2B5EF4-FFF2-40B4-BE49-F238E27FC236}">
                <a16:creationId xmlns:a16="http://schemas.microsoft.com/office/drawing/2014/main" id="{FE585088-6062-1B12-02C0-CB6CAD938AF0}"/>
              </a:ext>
            </a:extLst>
          </p:cNvPr>
          <p:cNvPicPr>
            <a:picLocks noChangeAspect="1"/>
          </p:cNvPicPr>
          <p:nvPr/>
        </p:nvPicPr>
        <p:blipFill>
          <a:blip r:embed="rId4"/>
          <a:stretch>
            <a:fillRect/>
          </a:stretch>
        </p:blipFill>
        <p:spPr>
          <a:xfrm>
            <a:off x="3636578" y="1392239"/>
            <a:ext cx="5380299" cy="3502270"/>
          </a:xfrm>
          <a:prstGeom prst="rect">
            <a:avLst/>
          </a:prstGeom>
        </p:spPr>
      </p:pic>
      <p:pic>
        <p:nvPicPr>
          <p:cNvPr id="5" name="Imagen 4">
            <a:extLst>
              <a:ext uri="{FF2B5EF4-FFF2-40B4-BE49-F238E27FC236}">
                <a16:creationId xmlns:a16="http://schemas.microsoft.com/office/drawing/2014/main" id="{2F05E45E-86EA-AED0-5B88-139B4F13C2FD}"/>
              </a:ext>
            </a:extLst>
          </p:cNvPr>
          <p:cNvPicPr>
            <a:picLocks noChangeAspect="1"/>
          </p:cNvPicPr>
          <p:nvPr/>
        </p:nvPicPr>
        <p:blipFill>
          <a:blip r:embed="rId5"/>
          <a:stretch>
            <a:fillRect/>
          </a:stretch>
        </p:blipFill>
        <p:spPr>
          <a:xfrm>
            <a:off x="456668" y="3050793"/>
            <a:ext cx="1026854" cy="691153"/>
          </a:xfrm>
          <a:prstGeom prst="rect">
            <a:avLst/>
          </a:prstGeom>
        </p:spPr>
      </p:pic>
      <p:pic>
        <p:nvPicPr>
          <p:cNvPr id="11" name="Imagen 10">
            <a:extLst>
              <a:ext uri="{FF2B5EF4-FFF2-40B4-BE49-F238E27FC236}">
                <a16:creationId xmlns:a16="http://schemas.microsoft.com/office/drawing/2014/main" id="{456C45FE-99B9-CC95-2E31-87FC4D433FB8}"/>
              </a:ext>
            </a:extLst>
          </p:cNvPr>
          <p:cNvPicPr>
            <a:picLocks noChangeAspect="1"/>
          </p:cNvPicPr>
          <p:nvPr/>
        </p:nvPicPr>
        <p:blipFill>
          <a:blip r:embed="rId6"/>
          <a:stretch>
            <a:fillRect/>
          </a:stretch>
        </p:blipFill>
        <p:spPr>
          <a:xfrm>
            <a:off x="2053056" y="2350695"/>
            <a:ext cx="1013988" cy="2091350"/>
          </a:xfrm>
          <a:prstGeom prst="rect">
            <a:avLst/>
          </a:prstGeom>
        </p:spPr>
      </p:pic>
    </p:spTree>
    <p:extLst>
      <p:ext uri="{BB962C8B-B14F-4D97-AF65-F5344CB8AC3E}">
        <p14:creationId xmlns:p14="http://schemas.microsoft.com/office/powerpoint/2010/main" val="94352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142187" y="2208334"/>
            <a:ext cx="734885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aéreo (6D)</a:t>
            </a:r>
          </a:p>
          <a:p>
            <a:pPr marL="152400" indent="0">
              <a:buNone/>
            </a:pPr>
            <a:r>
              <a:rPr lang="es-ES" sz="1800" dirty="0"/>
              <a:t>- Posición </a:t>
            </a:r>
            <a:r>
              <a:rPr lang="es-ES" sz="1800" b="1" dirty="0" err="1"/>
              <a:t>x</a:t>
            </a:r>
            <a:r>
              <a:rPr lang="es-ES" sz="1800" b="1" baseline="-25000" dirty="0" err="1"/>
              <a:t>p</a:t>
            </a:r>
            <a:r>
              <a:rPr lang="es-ES" sz="1800" dirty="0"/>
              <a:t> (3D): coordenadas cartesianas</a:t>
            </a:r>
          </a:p>
          <a:p>
            <a:pPr marL="152400" indent="0">
              <a:buNone/>
            </a:pPr>
            <a:r>
              <a:rPr lang="es-ES" sz="1800" dirty="0"/>
              <a:t>- Orientación </a:t>
            </a:r>
            <a:r>
              <a:rPr lang="es-ES" sz="1800" b="1" dirty="0" err="1"/>
              <a:t>x</a:t>
            </a:r>
            <a:r>
              <a:rPr lang="es-ES" sz="1800" b="1" baseline="-25000" dirty="0" err="1"/>
              <a:t>o</a:t>
            </a:r>
            <a:r>
              <a:rPr lang="es-ES" sz="1800" b="1" dirty="0"/>
              <a:t> </a:t>
            </a:r>
            <a:r>
              <a:rPr lang="es-ES" sz="1800" dirty="0"/>
              <a:t>(3D): Roll-pitch-</a:t>
            </a:r>
            <a:r>
              <a:rPr lang="es-ES" sz="1800" dirty="0" err="1"/>
              <a:t>yaw</a:t>
            </a:r>
            <a:r>
              <a:rPr lang="es-ES" sz="1800" dirty="0"/>
              <a:t>, ángulos de Euler, </a:t>
            </a:r>
            <a:r>
              <a:rPr lang="es-ES" sz="1800" dirty="0" err="1"/>
              <a:t>cuaterniones</a:t>
            </a:r>
            <a:r>
              <a:rPr lang="es-ES" sz="1800" dirty="0"/>
              <a:t>, etc.</a:t>
            </a:r>
          </a:p>
          <a:p>
            <a:pPr marL="152400" indent="0">
              <a:buNone/>
            </a:pPr>
            <a:r>
              <a:rPr lang="es-ES" sz="1800" dirty="0"/>
              <a:t>• Vector de configuración 6D: </a:t>
            </a:r>
            <a:r>
              <a:rPr lang="es-ES" sz="1800" b="1" dirty="0"/>
              <a:t>x</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lang="en-US" sz="3000" b="1" dirty="0" err="1">
                <a:solidFill>
                  <a:schemeClr val="bg1">
                    <a:lumMod val="60000"/>
                    <a:lumOff val="40000"/>
                  </a:schemeClr>
                </a:solidFill>
                <a:latin typeface="Rajdhani"/>
                <a:ea typeface="Rajdhani"/>
                <a:cs typeface="Rajdhani"/>
                <a:sym typeface="Rajdhani"/>
              </a:rPr>
              <a:t>submarinos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Tree>
    <p:extLst>
      <p:ext uri="{BB962C8B-B14F-4D97-AF65-F5344CB8AC3E}">
        <p14:creationId xmlns:p14="http://schemas.microsoft.com/office/powerpoint/2010/main" val="418601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161367" y="1661237"/>
            <a:ext cx="3210612"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aéreo (6D)</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submarinos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5" name="Imagen 4">
            <a:extLst>
              <a:ext uri="{FF2B5EF4-FFF2-40B4-BE49-F238E27FC236}">
                <a16:creationId xmlns:a16="http://schemas.microsoft.com/office/drawing/2014/main" id="{2F05E45E-86EA-AED0-5B88-139B4F13C2FD}"/>
              </a:ext>
            </a:extLst>
          </p:cNvPr>
          <p:cNvPicPr>
            <a:picLocks noChangeAspect="1"/>
          </p:cNvPicPr>
          <p:nvPr/>
        </p:nvPicPr>
        <p:blipFill>
          <a:blip r:embed="rId4"/>
          <a:stretch>
            <a:fillRect/>
          </a:stretch>
        </p:blipFill>
        <p:spPr>
          <a:xfrm>
            <a:off x="456668" y="3050793"/>
            <a:ext cx="1026854" cy="691153"/>
          </a:xfrm>
          <a:prstGeom prst="rect">
            <a:avLst/>
          </a:prstGeom>
        </p:spPr>
      </p:pic>
      <p:pic>
        <p:nvPicPr>
          <p:cNvPr id="11" name="Imagen 10">
            <a:extLst>
              <a:ext uri="{FF2B5EF4-FFF2-40B4-BE49-F238E27FC236}">
                <a16:creationId xmlns:a16="http://schemas.microsoft.com/office/drawing/2014/main" id="{456C45FE-99B9-CC95-2E31-87FC4D433FB8}"/>
              </a:ext>
            </a:extLst>
          </p:cNvPr>
          <p:cNvPicPr>
            <a:picLocks noChangeAspect="1"/>
          </p:cNvPicPr>
          <p:nvPr/>
        </p:nvPicPr>
        <p:blipFill>
          <a:blip r:embed="rId5"/>
          <a:stretch>
            <a:fillRect/>
          </a:stretch>
        </p:blipFill>
        <p:spPr>
          <a:xfrm>
            <a:off x="2053056" y="2350695"/>
            <a:ext cx="1013988" cy="2091350"/>
          </a:xfrm>
          <a:prstGeom prst="rect">
            <a:avLst/>
          </a:prstGeom>
        </p:spPr>
      </p:pic>
      <p:pic>
        <p:nvPicPr>
          <p:cNvPr id="10" name="Imagen 9" descr="Imagen que contiene interior, pequeño, tabla, monitor&#10;&#10;Descripción generada automáticamente">
            <a:extLst>
              <a:ext uri="{FF2B5EF4-FFF2-40B4-BE49-F238E27FC236}">
                <a16:creationId xmlns:a16="http://schemas.microsoft.com/office/drawing/2014/main" id="{89E42F47-4E69-1ED4-E626-37A6F4BE6752}"/>
              </a:ext>
            </a:extLst>
          </p:cNvPr>
          <p:cNvPicPr>
            <a:picLocks noChangeAspect="1"/>
          </p:cNvPicPr>
          <p:nvPr/>
        </p:nvPicPr>
        <p:blipFill>
          <a:blip r:embed="rId6"/>
          <a:stretch>
            <a:fillRect/>
          </a:stretch>
        </p:blipFill>
        <p:spPr>
          <a:xfrm>
            <a:off x="3753999" y="1854432"/>
            <a:ext cx="4933333" cy="2980952"/>
          </a:xfrm>
          <a:prstGeom prst="rect">
            <a:avLst/>
          </a:prstGeom>
        </p:spPr>
      </p:pic>
    </p:spTree>
    <p:extLst>
      <p:ext uri="{BB962C8B-B14F-4D97-AF65-F5344CB8AC3E}">
        <p14:creationId xmlns:p14="http://schemas.microsoft.com/office/powerpoint/2010/main" val="79520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142187" y="2208334"/>
            <a:ext cx="734885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con patas (6+n)-D</a:t>
            </a:r>
          </a:p>
          <a:p>
            <a:pPr marL="152400" indent="0">
              <a:buNone/>
            </a:pPr>
            <a:r>
              <a:rPr lang="es-ES" sz="1800" dirty="0"/>
              <a:t>- Posición </a:t>
            </a:r>
            <a:r>
              <a:rPr lang="es-ES" sz="1800" b="1" dirty="0" err="1"/>
              <a:t>x</a:t>
            </a:r>
            <a:r>
              <a:rPr lang="es-ES" sz="1800" b="1" baseline="-25000" dirty="0" err="1"/>
              <a:t>bp</a:t>
            </a:r>
            <a:r>
              <a:rPr lang="es-ES" sz="1800" dirty="0"/>
              <a:t> (3D): coordenadas cartesianas</a:t>
            </a:r>
          </a:p>
          <a:p>
            <a:pPr marL="152400" indent="0">
              <a:buNone/>
            </a:pPr>
            <a:r>
              <a:rPr lang="es-ES" sz="1800" dirty="0"/>
              <a:t>- Orientación </a:t>
            </a:r>
            <a:r>
              <a:rPr lang="es-ES" sz="1800" b="1" dirty="0" err="1"/>
              <a:t>x</a:t>
            </a:r>
            <a:r>
              <a:rPr lang="es-ES" sz="1800" b="1" baseline="-25000" dirty="0" err="1"/>
              <a:t>bo</a:t>
            </a:r>
            <a:r>
              <a:rPr lang="es-ES" sz="1800" b="1" dirty="0"/>
              <a:t> </a:t>
            </a:r>
            <a:r>
              <a:rPr lang="es-ES" sz="1800" dirty="0"/>
              <a:t>(3D): Roll-pitch-</a:t>
            </a:r>
            <a:r>
              <a:rPr lang="es-ES" sz="1800" dirty="0" err="1"/>
              <a:t>yaw</a:t>
            </a:r>
            <a:r>
              <a:rPr lang="es-ES" sz="1800" dirty="0"/>
              <a:t>, ángulos de Euler, </a:t>
            </a:r>
            <a:r>
              <a:rPr lang="es-ES" sz="1800" dirty="0" err="1"/>
              <a:t>cuaterniones</a:t>
            </a:r>
            <a:r>
              <a:rPr lang="es-ES" sz="1800" dirty="0"/>
              <a:t>, etc.</a:t>
            </a:r>
          </a:p>
          <a:p>
            <a:pPr marL="152400" indent="0">
              <a:buNone/>
            </a:pPr>
            <a:r>
              <a:rPr lang="es-ES" sz="1800" dirty="0"/>
              <a:t>•  Articulares actuadas</a:t>
            </a:r>
            <a:r>
              <a:rPr lang="es-ES" sz="1800" b="1" dirty="0"/>
              <a:t> </a:t>
            </a:r>
            <a:r>
              <a:rPr lang="es-ES" sz="1800" b="1" dirty="0" err="1"/>
              <a:t>q</a:t>
            </a:r>
            <a:r>
              <a:rPr lang="es-ES" sz="1800" b="1" baseline="-25000" dirty="0" err="1"/>
              <a:t>a</a:t>
            </a:r>
            <a:r>
              <a:rPr lang="es-ES" sz="1800" dirty="0"/>
              <a:t> (n-D): articulaciones prismáticas o de revolución</a:t>
            </a:r>
          </a:p>
          <a:p>
            <a:pPr marL="152400" indent="0">
              <a:buNone/>
            </a:pPr>
            <a:r>
              <a:rPr lang="es-ES" sz="1800" dirty="0"/>
              <a:t>• Vector de configuración: (6+n)-D (coordenadas generalizadas)</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lang="en-US" sz="3000" b="1" dirty="0" err="1">
                <a:solidFill>
                  <a:schemeClr val="bg1">
                    <a:lumMod val="60000"/>
                    <a:lumOff val="40000"/>
                  </a:schemeClr>
                </a:solidFill>
                <a:latin typeface="Rajdhani"/>
                <a:ea typeface="Rajdhani"/>
                <a:cs typeface="Rajdhani"/>
                <a:sym typeface="Rajdhani"/>
              </a:rPr>
              <a:t>terrestres</a:t>
            </a:r>
            <a:r>
              <a:rPr lang="en-US" sz="3000" b="1" dirty="0">
                <a:solidFill>
                  <a:schemeClr val="bg1">
                    <a:lumMod val="60000"/>
                    <a:lumOff val="40000"/>
                  </a:schemeClr>
                </a:solidFill>
                <a:latin typeface="Rajdhani"/>
                <a:ea typeface="Rajdhani"/>
                <a:cs typeface="Rajdhani"/>
                <a:sym typeface="Rajdhani"/>
              </a:rPr>
              <a:t> con </a:t>
            </a:r>
            <a:r>
              <a:rPr lang="en-US" sz="3000" b="1" dirty="0" err="1">
                <a:solidFill>
                  <a:schemeClr val="bg1">
                    <a:lumMod val="60000"/>
                    <a:lumOff val="40000"/>
                  </a:schemeClr>
                </a:solidFill>
                <a:latin typeface="Rajdhani"/>
                <a:ea typeface="Rajdhani"/>
                <a:cs typeface="Rajdhani"/>
                <a:sym typeface="Rajdhani"/>
              </a:rPr>
              <a:t>patas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Tree>
    <p:extLst>
      <p:ext uri="{BB962C8B-B14F-4D97-AF65-F5344CB8AC3E}">
        <p14:creationId xmlns:p14="http://schemas.microsoft.com/office/powerpoint/2010/main" val="33124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83779" y="1458057"/>
            <a:ext cx="734885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con patas (6+n)-D</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lang="en-US" sz="3000" b="1" dirty="0" err="1">
                <a:solidFill>
                  <a:schemeClr val="bg1">
                    <a:lumMod val="60000"/>
                    <a:lumOff val="40000"/>
                  </a:schemeClr>
                </a:solidFill>
                <a:latin typeface="Rajdhani"/>
                <a:ea typeface="Rajdhani"/>
                <a:cs typeface="Rajdhani"/>
                <a:sym typeface="Rajdhani"/>
              </a:rPr>
              <a:t>terrestres</a:t>
            </a:r>
            <a:r>
              <a:rPr lang="en-US" sz="3000" b="1" dirty="0">
                <a:solidFill>
                  <a:schemeClr val="bg1">
                    <a:lumMod val="60000"/>
                    <a:lumOff val="40000"/>
                  </a:schemeClr>
                </a:solidFill>
                <a:latin typeface="Rajdhani"/>
                <a:ea typeface="Rajdhani"/>
                <a:cs typeface="Rajdhani"/>
                <a:sym typeface="Rajdhani"/>
              </a:rPr>
              <a:t> con </a:t>
            </a:r>
            <a:r>
              <a:rPr lang="en-US" sz="3000" b="1" dirty="0" err="1">
                <a:solidFill>
                  <a:schemeClr val="bg1">
                    <a:lumMod val="60000"/>
                    <a:lumOff val="40000"/>
                  </a:schemeClr>
                </a:solidFill>
                <a:latin typeface="Rajdhani"/>
                <a:ea typeface="Rajdhani"/>
                <a:cs typeface="Rajdhani"/>
                <a:sym typeface="Rajdhani"/>
              </a:rPr>
              <a:t>patas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AECA5F5D-17BC-D0B3-5870-C340E684F283}"/>
              </a:ext>
            </a:extLst>
          </p:cNvPr>
          <p:cNvPicPr>
            <a:picLocks noChangeAspect="1"/>
          </p:cNvPicPr>
          <p:nvPr/>
        </p:nvPicPr>
        <p:blipFill>
          <a:blip r:embed="rId4"/>
          <a:stretch>
            <a:fillRect/>
          </a:stretch>
        </p:blipFill>
        <p:spPr>
          <a:xfrm>
            <a:off x="3370841" y="2115867"/>
            <a:ext cx="5684777" cy="2783661"/>
          </a:xfrm>
          <a:prstGeom prst="rect">
            <a:avLst/>
          </a:prstGeom>
        </p:spPr>
      </p:pic>
      <p:pic>
        <p:nvPicPr>
          <p:cNvPr id="10" name="Imagen 9">
            <a:extLst>
              <a:ext uri="{FF2B5EF4-FFF2-40B4-BE49-F238E27FC236}">
                <a16:creationId xmlns:a16="http://schemas.microsoft.com/office/drawing/2014/main" id="{9E22D370-BDD7-958C-43A6-409CFBF82A14}"/>
              </a:ext>
            </a:extLst>
          </p:cNvPr>
          <p:cNvPicPr>
            <a:picLocks noChangeAspect="1"/>
          </p:cNvPicPr>
          <p:nvPr/>
        </p:nvPicPr>
        <p:blipFill>
          <a:blip r:embed="rId5"/>
          <a:stretch>
            <a:fillRect/>
          </a:stretch>
        </p:blipFill>
        <p:spPr>
          <a:xfrm>
            <a:off x="1000625" y="2839944"/>
            <a:ext cx="1306335" cy="1326745"/>
          </a:xfrm>
          <a:prstGeom prst="rect">
            <a:avLst/>
          </a:prstGeom>
        </p:spPr>
      </p:pic>
    </p:spTree>
    <p:extLst>
      <p:ext uri="{BB962C8B-B14F-4D97-AF65-F5344CB8AC3E}">
        <p14:creationId xmlns:p14="http://schemas.microsoft.com/office/powerpoint/2010/main" val="1842510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365841" y="2191761"/>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con patas (6+n)-D</a:t>
            </a:r>
          </a:p>
          <a:p>
            <a:pPr marL="152400" indent="0">
              <a:buNone/>
            </a:pPr>
            <a:r>
              <a:rPr lang="es-ES" sz="1800" dirty="0"/>
              <a:t>Para las articulaciones actuadas</a:t>
            </a:r>
          </a:p>
          <a:p>
            <a:pPr marL="152400" indent="0">
              <a:buNone/>
            </a:pPr>
            <a:r>
              <a:rPr lang="es-ES" sz="1800" dirty="0"/>
              <a:t>-Cada pata se modela como una cadena cinemática serial manipulador con</a:t>
            </a:r>
          </a:p>
          <a:p>
            <a:pPr marL="152400" indent="0">
              <a:buNone/>
            </a:pPr>
            <a:r>
              <a:rPr lang="es-ES" sz="1800" dirty="0"/>
              <a:t>respecto a la base del robot</a:t>
            </a:r>
          </a:p>
          <a:p>
            <a:pPr marL="152400" indent="0">
              <a:buNone/>
            </a:pPr>
            <a:r>
              <a:rPr lang="es-ES" sz="1800" dirty="0"/>
              <a:t>-Luego se expresa con relación al sistema inercial</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lang="en-US" sz="3000" b="1" dirty="0" err="1">
                <a:solidFill>
                  <a:schemeClr val="bg1">
                    <a:lumMod val="60000"/>
                    <a:lumOff val="40000"/>
                  </a:schemeClr>
                </a:solidFill>
                <a:latin typeface="Rajdhani"/>
                <a:ea typeface="Rajdhani"/>
                <a:cs typeface="Rajdhani"/>
                <a:sym typeface="Rajdhani"/>
              </a:rPr>
              <a:t>terrestres</a:t>
            </a:r>
            <a:r>
              <a:rPr lang="en-US" sz="3000" b="1" dirty="0">
                <a:solidFill>
                  <a:schemeClr val="bg1">
                    <a:lumMod val="60000"/>
                    <a:lumOff val="40000"/>
                  </a:schemeClr>
                </a:solidFill>
                <a:latin typeface="Rajdhani"/>
                <a:ea typeface="Rajdhani"/>
                <a:cs typeface="Rajdhani"/>
                <a:sym typeface="Rajdhani"/>
              </a:rPr>
              <a:t> con </a:t>
            </a:r>
            <a:r>
              <a:rPr lang="en-US" sz="3000" b="1" dirty="0" err="1">
                <a:solidFill>
                  <a:schemeClr val="bg1">
                    <a:lumMod val="60000"/>
                    <a:lumOff val="40000"/>
                  </a:schemeClr>
                </a:solidFill>
                <a:latin typeface="Rajdhani"/>
                <a:ea typeface="Rajdhani"/>
                <a:cs typeface="Rajdhani"/>
                <a:sym typeface="Rajdhani"/>
              </a:rPr>
              <a:t>patas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Tree>
    <p:extLst>
      <p:ext uri="{BB962C8B-B14F-4D97-AF65-F5344CB8AC3E}">
        <p14:creationId xmlns:p14="http://schemas.microsoft.com/office/powerpoint/2010/main" val="361495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Robóts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lang="en-US" sz="3000" b="1" dirty="0" err="1">
                <a:solidFill>
                  <a:schemeClr val="bg1">
                    <a:lumMod val="60000"/>
                    <a:lumOff val="40000"/>
                  </a:schemeClr>
                </a:solidFill>
                <a:latin typeface="Rajdhani"/>
                <a:ea typeface="Rajdhani"/>
                <a:cs typeface="Rajdhani"/>
                <a:sym typeface="Rajdhani"/>
              </a:rPr>
              <a:t>terrestres</a:t>
            </a:r>
            <a:r>
              <a:rPr lang="en-US" sz="3000" b="1" dirty="0">
                <a:solidFill>
                  <a:schemeClr val="bg1">
                    <a:lumMod val="60000"/>
                    <a:lumOff val="40000"/>
                  </a:schemeClr>
                </a:solidFill>
                <a:latin typeface="Rajdhani"/>
                <a:ea typeface="Rajdhani"/>
                <a:cs typeface="Rajdhani"/>
                <a:sym typeface="Rajdhani"/>
              </a:rPr>
              <a:t> con </a:t>
            </a:r>
            <a:r>
              <a:rPr lang="en-US" sz="3000" b="1" dirty="0" err="1">
                <a:solidFill>
                  <a:schemeClr val="bg1">
                    <a:lumMod val="60000"/>
                    <a:lumOff val="40000"/>
                  </a:schemeClr>
                </a:solidFill>
                <a:latin typeface="Rajdhani"/>
                <a:ea typeface="Rajdhani"/>
                <a:cs typeface="Rajdhani"/>
                <a:sym typeface="Rajdhani"/>
              </a:rPr>
              <a:t>patas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9137B5E6-0703-3DB1-D546-C5965EEAE1A6}"/>
              </a:ext>
            </a:extLst>
          </p:cNvPr>
          <p:cNvPicPr>
            <a:picLocks noChangeAspect="1"/>
          </p:cNvPicPr>
          <p:nvPr/>
        </p:nvPicPr>
        <p:blipFill>
          <a:blip r:embed="rId4"/>
          <a:stretch>
            <a:fillRect/>
          </a:stretch>
        </p:blipFill>
        <p:spPr>
          <a:xfrm>
            <a:off x="795951" y="1652954"/>
            <a:ext cx="1562997" cy="3116464"/>
          </a:xfrm>
          <a:prstGeom prst="rect">
            <a:avLst/>
          </a:prstGeom>
        </p:spPr>
      </p:pic>
      <p:pic>
        <p:nvPicPr>
          <p:cNvPr id="10" name="Imagen 9">
            <a:extLst>
              <a:ext uri="{FF2B5EF4-FFF2-40B4-BE49-F238E27FC236}">
                <a16:creationId xmlns:a16="http://schemas.microsoft.com/office/drawing/2014/main" id="{F326ED06-5F58-55A3-A280-F38F43B0ADE8}"/>
              </a:ext>
            </a:extLst>
          </p:cNvPr>
          <p:cNvPicPr>
            <a:picLocks noChangeAspect="1"/>
          </p:cNvPicPr>
          <p:nvPr/>
        </p:nvPicPr>
        <p:blipFill>
          <a:blip r:embed="rId5"/>
          <a:stretch>
            <a:fillRect/>
          </a:stretch>
        </p:blipFill>
        <p:spPr>
          <a:xfrm>
            <a:off x="3183357" y="1729846"/>
            <a:ext cx="2638003" cy="2962680"/>
          </a:xfrm>
          <a:prstGeom prst="rect">
            <a:avLst/>
          </a:prstGeom>
        </p:spPr>
      </p:pic>
      <p:pic>
        <p:nvPicPr>
          <p:cNvPr id="12" name="Imagen 11">
            <a:extLst>
              <a:ext uri="{FF2B5EF4-FFF2-40B4-BE49-F238E27FC236}">
                <a16:creationId xmlns:a16="http://schemas.microsoft.com/office/drawing/2014/main" id="{901C9231-93C7-71D0-0675-53B517BCE4AA}"/>
              </a:ext>
            </a:extLst>
          </p:cNvPr>
          <p:cNvPicPr>
            <a:picLocks noChangeAspect="1"/>
          </p:cNvPicPr>
          <p:nvPr/>
        </p:nvPicPr>
        <p:blipFill>
          <a:blip r:embed="rId6"/>
          <a:stretch>
            <a:fillRect/>
          </a:stretch>
        </p:blipFill>
        <p:spPr>
          <a:xfrm>
            <a:off x="6533329" y="1665484"/>
            <a:ext cx="1818292" cy="3027042"/>
          </a:xfrm>
          <a:prstGeom prst="rect">
            <a:avLst/>
          </a:prstGeom>
        </p:spPr>
      </p:pic>
    </p:spTree>
    <p:extLst>
      <p:ext uri="{BB962C8B-B14F-4D97-AF65-F5344CB8AC3E}">
        <p14:creationId xmlns:p14="http://schemas.microsoft.com/office/powerpoint/2010/main" val="297949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-Robots Móviles con ruedas</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solidFill>
                  <a:schemeClr val="bg1">
                    <a:lumMod val="60000"/>
                    <a:lumOff val="40000"/>
                  </a:schemeClr>
                </a:solidFill>
              </a:rPr>
              <a:t>Representación de un robot con ruedas (2D)</a:t>
            </a:r>
          </a:p>
          <a:p>
            <a:pPr marL="152400" indent="0">
              <a:buNone/>
            </a:pPr>
            <a:r>
              <a:rPr lang="es-ES" sz="1800" dirty="0"/>
              <a:t>En robótica móvil 2D se suele escribir</a:t>
            </a:r>
          </a:p>
          <a:p>
            <a:pPr marL="152400" indent="0">
              <a:buNone/>
            </a:pPr>
            <a:r>
              <a:rPr lang="es-ES" sz="1800" dirty="0"/>
              <a:t>posición y orientación en un solo vector:</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radianes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0" name="Imagen 9">
            <a:extLst>
              <a:ext uri="{FF2B5EF4-FFF2-40B4-BE49-F238E27FC236}">
                <a16:creationId xmlns:a16="http://schemas.microsoft.com/office/drawing/2014/main" id="{4CA34DDF-B9CB-9240-3FDA-36811331633E}"/>
              </a:ext>
            </a:extLst>
          </p:cNvPr>
          <p:cNvPicPr>
            <a:picLocks noChangeAspect="1"/>
          </p:cNvPicPr>
          <p:nvPr/>
        </p:nvPicPr>
        <p:blipFill>
          <a:blip r:embed="rId4"/>
          <a:stretch>
            <a:fillRect/>
          </a:stretch>
        </p:blipFill>
        <p:spPr>
          <a:xfrm>
            <a:off x="5283657" y="1869511"/>
            <a:ext cx="3438844" cy="2786649"/>
          </a:xfrm>
          <a:prstGeom prst="rect">
            <a:avLst/>
          </a:prstGeom>
        </p:spPr>
      </p:pic>
      <p:pic>
        <p:nvPicPr>
          <p:cNvPr id="4" name="Imagen 3">
            <a:extLst>
              <a:ext uri="{FF2B5EF4-FFF2-40B4-BE49-F238E27FC236}">
                <a16:creationId xmlns:a16="http://schemas.microsoft.com/office/drawing/2014/main" id="{BAFBD3E2-38B6-13B6-6B88-D01A1D597105}"/>
              </a:ext>
            </a:extLst>
          </p:cNvPr>
          <p:cNvPicPr>
            <a:picLocks noChangeAspect="1"/>
          </p:cNvPicPr>
          <p:nvPr/>
        </p:nvPicPr>
        <p:blipFill>
          <a:blip r:embed="rId5"/>
          <a:stretch>
            <a:fillRect/>
          </a:stretch>
        </p:blipFill>
        <p:spPr>
          <a:xfrm>
            <a:off x="424514" y="3124194"/>
            <a:ext cx="4096805" cy="1316830"/>
          </a:xfrm>
          <a:prstGeom prst="rect">
            <a:avLst/>
          </a:prstGeom>
        </p:spPr>
      </p:pic>
    </p:spTree>
    <p:extLst>
      <p:ext uri="{BB962C8B-B14F-4D97-AF65-F5344CB8AC3E}">
        <p14:creationId xmlns:p14="http://schemas.microsoft.com/office/powerpoint/2010/main" val="199167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Representación</a:t>
            </a:r>
            <a:r>
              <a:rPr lang="en-US" sz="3000" b="1" dirty="0">
                <a:solidFill>
                  <a:srgbClr val="F3F3F3"/>
                </a:solidFill>
                <a:latin typeface="Rajdhani"/>
                <a:ea typeface="Rajdhani"/>
                <a:cs typeface="Rajdhani"/>
                <a:sym typeface="Rajdhani"/>
              </a:rPr>
              <a:t> de robots </a:t>
            </a:r>
            <a:r>
              <a:rPr lang="en-US" sz="3000" b="1" dirty="0" err="1">
                <a:solidFill>
                  <a:srgbClr val="F3F3F3"/>
                </a:solidFill>
                <a:latin typeface="Rajdhani"/>
                <a:ea typeface="Rajdhani"/>
                <a:cs typeface="Rajdhani"/>
                <a:sym typeface="Rajdhani"/>
              </a:rPr>
              <a:t>móviles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radianes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Conector recto de flecha 4">
            <a:extLst>
              <a:ext uri="{FF2B5EF4-FFF2-40B4-BE49-F238E27FC236}">
                <a16:creationId xmlns:a16="http://schemas.microsoft.com/office/drawing/2014/main" id="{6AFAEF77-B015-BBBB-845D-5338F858CD58}"/>
              </a:ext>
            </a:extLst>
          </p:cNvPr>
          <p:cNvCxnSpPr>
            <a:cxnSpLocks/>
          </p:cNvCxnSpPr>
          <p:nvPr/>
        </p:nvCxnSpPr>
        <p:spPr>
          <a:xfrm flipV="1">
            <a:off x="1529314" y="1927887"/>
            <a:ext cx="0" cy="2247768"/>
          </a:xfrm>
          <a:prstGeom prst="straightConnector1">
            <a:avLst/>
          </a:prstGeom>
          <a:ln w="44450">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463C09C0-63F3-DF56-8175-8E91A5A5EE15}"/>
              </a:ext>
            </a:extLst>
          </p:cNvPr>
          <p:cNvCxnSpPr>
            <a:cxnSpLocks/>
          </p:cNvCxnSpPr>
          <p:nvPr/>
        </p:nvCxnSpPr>
        <p:spPr>
          <a:xfrm>
            <a:off x="1529314" y="4154389"/>
            <a:ext cx="2717030" cy="0"/>
          </a:xfrm>
          <a:prstGeom prst="straightConnector1">
            <a:avLst/>
          </a:prstGeom>
          <a:ln w="44450">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2BEB59B-9178-FBC3-60EF-FA235191E927}"/>
              </a:ext>
            </a:extLst>
          </p:cNvPr>
          <p:cNvSpPr txBox="1"/>
          <p:nvPr/>
        </p:nvSpPr>
        <p:spPr>
          <a:xfrm>
            <a:off x="1059711" y="1927887"/>
            <a:ext cx="393403" cy="307777"/>
          </a:xfrm>
          <a:prstGeom prst="rect">
            <a:avLst/>
          </a:prstGeom>
          <a:noFill/>
        </p:spPr>
        <p:txBody>
          <a:bodyPr wrap="square" rtlCol="0">
            <a:spAutoFit/>
          </a:bodyPr>
          <a:lstStyle/>
          <a:p>
            <a:r>
              <a:rPr lang="es-ES" dirty="0">
                <a:solidFill>
                  <a:schemeClr val="bg1">
                    <a:lumMod val="60000"/>
                    <a:lumOff val="40000"/>
                  </a:schemeClr>
                </a:solidFill>
              </a:rPr>
              <a:t>Y</a:t>
            </a:r>
            <a:r>
              <a:rPr lang="es-ES" sz="1000" dirty="0">
                <a:solidFill>
                  <a:schemeClr val="bg1">
                    <a:lumMod val="60000"/>
                    <a:lumOff val="40000"/>
                  </a:schemeClr>
                </a:solidFill>
              </a:rPr>
              <a:t>I</a:t>
            </a:r>
            <a:endParaRPr lang="es-MX" dirty="0">
              <a:solidFill>
                <a:schemeClr val="bg1">
                  <a:lumMod val="60000"/>
                  <a:lumOff val="40000"/>
                </a:schemeClr>
              </a:solidFill>
            </a:endParaRPr>
          </a:p>
        </p:txBody>
      </p:sp>
      <p:sp>
        <p:nvSpPr>
          <p:cNvPr id="17" name="CuadroTexto 16">
            <a:extLst>
              <a:ext uri="{FF2B5EF4-FFF2-40B4-BE49-F238E27FC236}">
                <a16:creationId xmlns:a16="http://schemas.microsoft.com/office/drawing/2014/main" id="{01CB10E5-5895-5BAD-56D5-791EE34BF2CA}"/>
              </a:ext>
            </a:extLst>
          </p:cNvPr>
          <p:cNvSpPr txBox="1"/>
          <p:nvPr/>
        </p:nvSpPr>
        <p:spPr>
          <a:xfrm>
            <a:off x="3852941" y="4230809"/>
            <a:ext cx="393403" cy="307777"/>
          </a:xfrm>
          <a:prstGeom prst="rect">
            <a:avLst/>
          </a:prstGeom>
          <a:noFill/>
        </p:spPr>
        <p:txBody>
          <a:bodyPr wrap="square" rtlCol="0">
            <a:spAutoFit/>
          </a:bodyPr>
          <a:lstStyle/>
          <a:p>
            <a:r>
              <a:rPr lang="es-ES" dirty="0">
                <a:solidFill>
                  <a:schemeClr val="bg1">
                    <a:lumMod val="60000"/>
                    <a:lumOff val="40000"/>
                  </a:schemeClr>
                </a:solidFill>
              </a:rPr>
              <a:t>X</a:t>
            </a:r>
            <a:r>
              <a:rPr lang="es-ES" sz="1000" dirty="0">
                <a:solidFill>
                  <a:schemeClr val="bg1">
                    <a:lumMod val="60000"/>
                    <a:lumOff val="40000"/>
                  </a:schemeClr>
                </a:solidFill>
              </a:rPr>
              <a:t>I</a:t>
            </a:r>
            <a:endParaRPr lang="es-MX" dirty="0">
              <a:solidFill>
                <a:schemeClr val="bg1">
                  <a:lumMod val="60000"/>
                  <a:lumOff val="40000"/>
                </a:schemeClr>
              </a:solidFill>
            </a:endParaRPr>
          </a:p>
        </p:txBody>
      </p:sp>
      <p:pic>
        <p:nvPicPr>
          <p:cNvPr id="19" name="Imagen 18" descr="Diagrama&#10;&#10;Descripción generada automáticamente">
            <a:extLst>
              <a:ext uri="{FF2B5EF4-FFF2-40B4-BE49-F238E27FC236}">
                <a16:creationId xmlns:a16="http://schemas.microsoft.com/office/drawing/2014/main" id="{4EE9D4F0-A5B5-0B83-F925-F38048519232}"/>
              </a:ext>
            </a:extLst>
          </p:cNvPr>
          <p:cNvPicPr>
            <a:picLocks noChangeAspect="1"/>
          </p:cNvPicPr>
          <p:nvPr/>
        </p:nvPicPr>
        <p:blipFill rotWithShape="1">
          <a:blip r:embed="rId4"/>
          <a:srcRect l="17878" t="3568" r="23545" b="2201"/>
          <a:stretch/>
        </p:blipFill>
        <p:spPr>
          <a:xfrm>
            <a:off x="1338443" y="3498941"/>
            <a:ext cx="926289" cy="838193"/>
          </a:xfrm>
          <a:prstGeom prst="rect">
            <a:avLst/>
          </a:prstGeom>
        </p:spPr>
      </p:pic>
      <p:sp>
        <p:nvSpPr>
          <p:cNvPr id="20" name="CuadroTexto 19">
            <a:extLst>
              <a:ext uri="{FF2B5EF4-FFF2-40B4-BE49-F238E27FC236}">
                <a16:creationId xmlns:a16="http://schemas.microsoft.com/office/drawing/2014/main" id="{09500F25-C13A-8F14-8C01-1E8CC47BE829}"/>
              </a:ext>
            </a:extLst>
          </p:cNvPr>
          <p:cNvSpPr txBox="1"/>
          <p:nvPr/>
        </p:nvSpPr>
        <p:spPr>
          <a:xfrm>
            <a:off x="5826640" y="2924452"/>
            <a:ext cx="1509821" cy="338554"/>
          </a:xfrm>
          <a:prstGeom prst="rect">
            <a:avLst/>
          </a:prstGeom>
          <a:noFill/>
        </p:spPr>
        <p:txBody>
          <a:bodyPr wrap="square" rtlCol="0">
            <a:spAutoFit/>
          </a:bodyPr>
          <a:lstStyle/>
          <a:p>
            <a:r>
              <a:rPr lang="es-ES" sz="1600" b="1" dirty="0">
                <a:solidFill>
                  <a:schemeClr val="bg1">
                    <a:lumMod val="60000"/>
                    <a:lumOff val="40000"/>
                  </a:schemeClr>
                </a:solidFill>
              </a:rPr>
              <a:t>I = (1, 0, pi/2 )</a:t>
            </a:r>
            <a:endParaRPr lang="es-MX" sz="1600" b="1" dirty="0">
              <a:solidFill>
                <a:schemeClr val="bg1">
                  <a:lumMod val="60000"/>
                  <a:lumOff val="40000"/>
                </a:schemeClr>
              </a:solidFill>
            </a:endParaRPr>
          </a:p>
        </p:txBody>
      </p:sp>
      <p:sp>
        <p:nvSpPr>
          <p:cNvPr id="22" name="CuadroTexto 21">
            <a:extLst>
              <a:ext uri="{FF2B5EF4-FFF2-40B4-BE49-F238E27FC236}">
                <a16:creationId xmlns:a16="http://schemas.microsoft.com/office/drawing/2014/main" id="{E27ED36F-F0A7-AB90-609C-59161690A695}"/>
              </a:ext>
            </a:extLst>
          </p:cNvPr>
          <p:cNvSpPr txBox="1"/>
          <p:nvPr/>
        </p:nvSpPr>
        <p:spPr>
          <a:xfrm>
            <a:off x="3158648" y="4409617"/>
            <a:ext cx="302656" cy="307777"/>
          </a:xfrm>
          <a:prstGeom prst="rect">
            <a:avLst/>
          </a:prstGeom>
          <a:noFill/>
        </p:spPr>
        <p:txBody>
          <a:bodyPr wrap="square" rtlCol="0">
            <a:spAutoFit/>
          </a:bodyPr>
          <a:lstStyle/>
          <a:p>
            <a:r>
              <a:rPr lang="es-ES" dirty="0">
                <a:solidFill>
                  <a:schemeClr val="bg1">
                    <a:lumMod val="60000"/>
                    <a:lumOff val="40000"/>
                  </a:schemeClr>
                </a:solidFill>
              </a:rPr>
              <a:t>1</a:t>
            </a:r>
            <a:endParaRPr lang="es-MX" dirty="0">
              <a:solidFill>
                <a:schemeClr val="bg1">
                  <a:lumMod val="60000"/>
                  <a:lumOff val="40000"/>
                </a:schemeClr>
              </a:solidFill>
            </a:endParaRPr>
          </a:p>
        </p:txBody>
      </p:sp>
      <p:sp>
        <p:nvSpPr>
          <p:cNvPr id="23" name="CuadroTexto 22">
            <a:extLst>
              <a:ext uri="{FF2B5EF4-FFF2-40B4-BE49-F238E27FC236}">
                <a16:creationId xmlns:a16="http://schemas.microsoft.com/office/drawing/2014/main" id="{A31A5F68-3091-AE79-9F6B-F2635C106433}"/>
              </a:ext>
            </a:extLst>
          </p:cNvPr>
          <p:cNvSpPr txBox="1"/>
          <p:nvPr/>
        </p:nvSpPr>
        <p:spPr>
          <a:xfrm>
            <a:off x="945040" y="2834896"/>
            <a:ext cx="393403" cy="307777"/>
          </a:xfrm>
          <a:prstGeom prst="rect">
            <a:avLst/>
          </a:prstGeom>
          <a:noFill/>
        </p:spPr>
        <p:txBody>
          <a:bodyPr wrap="square" rtlCol="0">
            <a:spAutoFit/>
          </a:bodyPr>
          <a:lstStyle/>
          <a:p>
            <a:r>
              <a:rPr lang="es-ES" dirty="0">
                <a:solidFill>
                  <a:schemeClr val="bg1">
                    <a:lumMod val="60000"/>
                    <a:lumOff val="40000"/>
                  </a:schemeClr>
                </a:solidFill>
              </a:rPr>
              <a:t>1</a:t>
            </a:r>
            <a:endParaRPr lang="es-MX" dirty="0">
              <a:solidFill>
                <a:schemeClr val="bg1">
                  <a:lumMod val="60000"/>
                  <a:lumOff val="40000"/>
                </a:schemeClr>
              </a:solidFill>
            </a:endParaRPr>
          </a:p>
        </p:txBody>
      </p:sp>
      <p:pic>
        <p:nvPicPr>
          <p:cNvPr id="24" name="Imagen 23" descr="Diagrama&#10;&#10;Descripción generada automáticamente">
            <a:extLst>
              <a:ext uri="{FF2B5EF4-FFF2-40B4-BE49-F238E27FC236}">
                <a16:creationId xmlns:a16="http://schemas.microsoft.com/office/drawing/2014/main" id="{54A9F608-A25A-10A8-A444-DCCCAD53D82F}"/>
              </a:ext>
            </a:extLst>
          </p:cNvPr>
          <p:cNvPicPr>
            <a:picLocks noChangeAspect="1"/>
          </p:cNvPicPr>
          <p:nvPr/>
        </p:nvPicPr>
        <p:blipFill rotWithShape="1">
          <a:blip r:embed="rId4"/>
          <a:srcRect l="17878" t="16012" r="23545" b="2201"/>
          <a:stretch/>
        </p:blipFill>
        <p:spPr>
          <a:xfrm rot="16200000">
            <a:off x="2651039" y="3525771"/>
            <a:ext cx="926289" cy="727499"/>
          </a:xfrm>
          <a:prstGeom prst="rect">
            <a:avLst/>
          </a:prstGeom>
        </p:spPr>
      </p:pic>
      <p:sp>
        <p:nvSpPr>
          <p:cNvPr id="25" name="CuadroTexto 24">
            <a:extLst>
              <a:ext uri="{FF2B5EF4-FFF2-40B4-BE49-F238E27FC236}">
                <a16:creationId xmlns:a16="http://schemas.microsoft.com/office/drawing/2014/main" id="{1B4AE41A-6BAD-1ABA-5C06-566611F85A6F}"/>
              </a:ext>
            </a:extLst>
          </p:cNvPr>
          <p:cNvSpPr txBox="1"/>
          <p:nvPr/>
        </p:nvSpPr>
        <p:spPr>
          <a:xfrm>
            <a:off x="1740219" y="4109158"/>
            <a:ext cx="474678" cy="307777"/>
          </a:xfrm>
          <a:prstGeom prst="rect">
            <a:avLst/>
          </a:prstGeom>
          <a:noFill/>
        </p:spPr>
        <p:txBody>
          <a:bodyPr wrap="square" rtlCol="0">
            <a:spAutoFit/>
          </a:bodyPr>
          <a:lstStyle/>
          <a:p>
            <a:r>
              <a:rPr lang="es-ES" dirty="0">
                <a:solidFill>
                  <a:srgbClr val="FF0000"/>
                </a:solidFill>
              </a:rPr>
              <a:t>X</a:t>
            </a:r>
            <a:r>
              <a:rPr lang="es-ES" sz="1000" dirty="0">
                <a:solidFill>
                  <a:srgbClr val="FF0000"/>
                </a:solidFill>
              </a:rPr>
              <a:t>R</a:t>
            </a:r>
            <a:endParaRPr lang="es-MX" dirty="0">
              <a:solidFill>
                <a:srgbClr val="FF0000"/>
              </a:solidFill>
            </a:endParaRPr>
          </a:p>
        </p:txBody>
      </p:sp>
      <p:sp>
        <p:nvSpPr>
          <p:cNvPr id="26" name="CuadroTexto 25">
            <a:extLst>
              <a:ext uri="{FF2B5EF4-FFF2-40B4-BE49-F238E27FC236}">
                <a16:creationId xmlns:a16="http://schemas.microsoft.com/office/drawing/2014/main" id="{2311266E-CFF0-45EC-45B0-4CD9408977FD}"/>
              </a:ext>
            </a:extLst>
          </p:cNvPr>
          <p:cNvSpPr txBox="1"/>
          <p:nvPr/>
        </p:nvSpPr>
        <p:spPr>
          <a:xfrm>
            <a:off x="1469440" y="3482043"/>
            <a:ext cx="474678" cy="307777"/>
          </a:xfrm>
          <a:prstGeom prst="rect">
            <a:avLst/>
          </a:prstGeom>
          <a:noFill/>
        </p:spPr>
        <p:txBody>
          <a:bodyPr wrap="square" rtlCol="0">
            <a:spAutoFit/>
          </a:bodyPr>
          <a:lstStyle/>
          <a:p>
            <a:r>
              <a:rPr lang="es-ES" dirty="0">
                <a:solidFill>
                  <a:srgbClr val="FF0000"/>
                </a:solidFill>
              </a:rPr>
              <a:t>Y</a:t>
            </a:r>
            <a:r>
              <a:rPr lang="es-ES" sz="1000" dirty="0">
                <a:solidFill>
                  <a:srgbClr val="FF0000"/>
                </a:solidFill>
              </a:rPr>
              <a:t>R</a:t>
            </a:r>
            <a:endParaRPr lang="es-MX" dirty="0">
              <a:solidFill>
                <a:srgbClr val="FF0000"/>
              </a:solidFill>
            </a:endParaRPr>
          </a:p>
        </p:txBody>
      </p:sp>
      <p:sp>
        <p:nvSpPr>
          <p:cNvPr id="27" name="CuadroTexto 26">
            <a:extLst>
              <a:ext uri="{FF2B5EF4-FFF2-40B4-BE49-F238E27FC236}">
                <a16:creationId xmlns:a16="http://schemas.microsoft.com/office/drawing/2014/main" id="{9BCCA720-912E-B81F-FFFD-8501F3B42300}"/>
              </a:ext>
            </a:extLst>
          </p:cNvPr>
          <p:cNvSpPr txBox="1"/>
          <p:nvPr/>
        </p:nvSpPr>
        <p:spPr>
          <a:xfrm>
            <a:off x="2953420" y="3426377"/>
            <a:ext cx="474678" cy="307777"/>
          </a:xfrm>
          <a:prstGeom prst="rect">
            <a:avLst/>
          </a:prstGeom>
          <a:noFill/>
        </p:spPr>
        <p:txBody>
          <a:bodyPr wrap="square" rtlCol="0">
            <a:spAutoFit/>
          </a:bodyPr>
          <a:lstStyle/>
          <a:p>
            <a:r>
              <a:rPr lang="es-ES" dirty="0">
                <a:solidFill>
                  <a:srgbClr val="FF0000"/>
                </a:solidFill>
              </a:rPr>
              <a:t>X</a:t>
            </a:r>
            <a:r>
              <a:rPr lang="es-ES" sz="1000" dirty="0">
                <a:solidFill>
                  <a:srgbClr val="FF0000"/>
                </a:solidFill>
              </a:rPr>
              <a:t>R</a:t>
            </a:r>
            <a:endParaRPr lang="es-MX" dirty="0">
              <a:solidFill>
                <a:srgbClr val="FF0000"/>
              </a:solidFill>
            </a:endParaRPr>
          </a:p>
        </p:txBody>
      </p:sp>
      <p:sp>
        <p:nvSpPr>
          <p:cNvPr id="28" name="CuadroTexto 27">
            <a:extLst>
              <a:ext uri="{FF2B5EF4-FFF2-40B4-BE49-F238E27FC236}">
                <a16:creationId xmlns:a16="http://schemas.microsoft.com/office/drawing/2014/main" id="{0F173ACC-9048-291C-B24F-4C93C35C9C4D}"/>
              </a:ext>
            </a:extLst>
          </p:cNvPr>
          <p:cNvSpPr txBox="1"/>
          <p:nvPr/>
        </p:nvSpPr>
        <p:spPr>
          <a:xfrm>
            <a:off x="2750434" y="4108819"/>
            <a:ext cx="474678" cy="307777"/>
          </a:xfrm>
          <a:prstGeom prst="rect">
            <a:avLst/>
          </a:prstGeom>
          <a:noFill/>
        </p:spPr>
        <p:txBody>
          <a:bodyPr wrap="square" rtlCol="0">
            <a:spAutoFit/>
          </a:bodyPr>
          <a:lstStyle/>
          <a:p>
            <a:r>
              <a:rPr lang="es-ES" dirty="0">
                <a:solidFill>
                  <a:srgbClr val="FF0000"/>
                </a:solidFill>
              </a:rPr>
              <a:t>Y</a:t>
            </a:r>
            <a:r>
              <a:rPr lang="es-ES" sz="1000" dirty="0">
                <a:solidFill>
                  <a:srgbClr val="FF0000"/>
                </a:solidFill>
              </a:rPr>
              <a:t>R</a:t>
            </a:r>
            <a:endParaRPr lang="es-MX" dirty="0">
              <a:solidFill>
                <a:srgbClr val="FF0000"/>
              </a:solidFill>
            </a:endParaRPr>
          </a:p>
        </p:txBody>
      </p:sp>
      <p:sp>
        <p:nvSpPr>
          <p:cNvPr id="30" name="CuadroTexto 29">
            <a:extLst>
              <a:ext uri="{FF2B5EF4-FFF2-40B4-BE49-F238E27FC236}">
                <a16:creationId xmlns:a16="http://schemas.microsoft.com/office/drawing/2014/main" id="{F0F5DB5D-03AC-C4E7-BA47-4EE985AD8BB1}"/>
              </a:ext>
            </a:extLst>
          </p:cNvPr>
          <p:cNvSpPr txBox="1"/>
          <p:nvPr/>
        </p:nvSpPr>
        <p:spPr>
          <a:xfrm>
            <a:off x="5826640" y="3513233"/>
            <a:ext cx="1637416" cy="338554"/>
          </a:xfrm>
          <a:prstGeom prst="rect">
            <a:avLst/>
          </a:prstGeom>
          <a:noFill/>
        </p:spPr>
        <p:txBody>
          <a:bodyPr wrap="square">
            <a:spAutoFit/>
          </a:bodyPr>
          <a:lstStyle/>
          <a:p>
            <a:r>
              <a:rPr lang="es-ES" sz="1600" b="1" dirty="0">
                <a:solidFill>
                  <a:schemeClr val="bg1">
                    <a:lumMod val="60000"/>
                    <a:lumOff val="40000"/>
                  </a:schemeClr>
                </a:solidFill>
              </a:rPr>
              <a:t>R = (0, 1, pi/2 )</a:t>
            </a:r>
            <a:endParaRPr lang="es-MX" sz="1600" b="1" dirty="0">
              <a:solidFill>
                <a:schemeClr val="bg1">
                  <a:lumMod val="60000"/>
                  <a:lumOff val="40000"/>
                </a:schemeClr>
              </a:solidFill>
            </a:endParaRPr>
          </a:p>
        </p:txBody>
      </p:sp>
      <p:sp>
        <p:nvSpPr>
          <p:cNvPr id="31" name="CuadroTexto 30">
            <a:extLst>
              <a:ext uri="{FF2B5EF4-FFF2-40B4-BE49-F238E27FC236}">
                <a16:creationId xmlns:a16="http://schemas.microsoft.com/office/drawing/2014/main" id="{B29DC916-3257-E57C-6DBE-F40A3819979B}"/>
              </a:ext>
            </a:extLst>
          </p:cNvPr>
          <p:cNvSpPr txBox="1"/>
          <p:nvPr/>
        </p:nvSpPr>
        <p:spPr>
          <a:xfrm>
            <a:off x="5826640" y="2335671"/>
            <a:ext cx="1267049" cy="338554"/>
          </a:xfrm>
          <a:prstGeom prst="rect">
            <a:avLst/>
          </a:prstGeom>
          <a:noFill/>
        </p:spPr>
        <p:txBody>
          <a:bodyPr wrap="square" rtlCol="0">
            <a:spAutoFit/>
          </a:bodyPr>
          <a:lstStyle/>
          <a:p>
            <a:r>
              <a:rPr lang="es-ES" sz="1600" b="1" dirty="0">
                <a:solidFill>
                  <a:schemeClr val="bg1">
                    <a:lumMod val="60000"/>
                    <a:lumOff val="40000"/>
                  </a:schemeClr>
                </a:solidFill>
              </a:rPr>
              <a:t>90º = pi/2</a:t>
            </a:r>
            <a:endParaRPr lang="es-MX" sz="1600" b="1" dirty="0">
              <a:solidFill>
                <a:schemeClr val="bg1">
                  <a:lumMod val="60000"/>
                  <a:lumOff val="40000"/>
                </a:schemeClr>
              </a:solidFill>
            </a:endParaRPr>
          </a:p>
        </p:txBody>
      </p:sp>
    </p:spTree>
    <p:extLst>
      <p:ext uri="{BB962C8B-B14F-4D97-AF65-F5344CB8AC3E}">
        <p14:creationId xmlns:p14="http://schemas.microsoft.com/office/powerpoint/2010/main" val="407752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Odometría</a:t>
            </a:r>
            <a:r>
              <a:rPr lang="es-ES" sz="1800" dirty="0">
                <a:solidFill>
                  <a:schemeClr val="bg1">
                    <a:lumMod val="60000"/>
                    <a:lumOff val="40000"/>
                  </a:schemeClr>
                </a:solidFill>
              </a:rPr>
              <a:t>:</a:t>
            </a:r>
            <a:r>
              <a:rPr lang="es-ES" sz="1800" dirty="0"/>
              <a:t> integración del movimiento de la rueda para estimar la posición</a:t>
            </a:r>
          </a:p>
          <a:p>
            <a:pPr marL="152400" indent="0">
              <a:buNone/>
            </a:pPr>
            <a:r>
              <a:rPr lang="es-ES" sz="1800" dirty="0"/>
              <a:t>del robot.</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2" name="Imagen 11">
            <a:extLst>
              <a:ext uri="{FF2B5EF4-FFF2-40B4-BE49-F238E27FC236}">
                <a16:creationId xmlns:a16="http://schemas.microsoft.com/office/drawing/2014/main" id="{93A89B79-FF4F-9B36-1684-9EB6235A611E}"/>
              </a:ext>
            </a:extLst>
          </p:cNvPr>
          <p:cNvPicPr>
            <a:picLocks noChangeAspect="1"/>
          </p:cNvPicPr>
          <p:nvPr/>
        </p:nvPicPr>
        <p:blipFill>
          <a:blip r:embed="rId4"/>
          <a:stretch>
            <a:fillRect/>
          </a:stretch>
        </p:blipFill>
        <p:spPr>
          <a:xfrm>
            <a:off x="650264" y="2775438"/>
            <a:ext cx="5816330" cy="1538654"/>
          </a:xfrm>
          <a:prstGeom prst="rect">
            <a:avLst/>
          </a:prstGeom>
        </p:spPr>
      </p:pic>
      <p:pic>
        <p:nvPicPr>
          <p:cNvPr id="3" name="image62.jpeg">
            <a:extLst>
              <a:ext uri="{FF2B5EF4-FFF2-40B4-BE49-F238E27FC236}">
                <a16:creationId xmlns:a16="http://schemas.microsoft.com/office/drawing/2014/main" id="{D8F0E650-2293-A7A4-FD0F-38BDE296D48C}"/>
              </a:ext>
            </a:extLst>
          </p:cNvPr>
          <p:cNvPicPr>
            <a:picLocks noChangeAspect="1"/>
          </p:cNvPicPr>
          <p:nvPr/>
        </p:nvPicPr>
        <p:blipFill>
          <a:blip r:embed="rId5" cstate="print"/>
          <a:stretch>
            <a:fillRect/>
          </a:stretch>
        </p:blipFill>
        <p:spPr>
          <a:xfrm>
            <a:off x="6895658" y="2484504"/>
            <a:ext cx="1682677" cy="1829588"/>
          </a:xfrm>
          <a:prstGeom prst="rect">
            <a:avLst/>
          </a:prstGeom>
        </p:spPr>
      </p:pic>
    </p:spTree>
    <p:extLst>
      <p:ext uri="{BB962C8B-B14F-4D97-AF65-F5344CB8AC3E}">
        <p14:creationId xmlns:p14="http://schemas.microsoft.com/office/powerpoint/2010/main" val="211399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Dead</a:t>
            </a:r>
            <a:r>
              <a:rPr lang="es-ES" sz="1800" dirty="0">
                <a:solidFill>
                  <a:schemeClr val="bg1">
                    <a:lumMod val="60000"/>
                    <a:lumOff val="40000"/>
                  </a:schemeClr>
                </a:solidFill>
              </a:rPr>
              <a:t> </a:t>
            </a:r>
            <a:r>
              <a:rPr lang="es-ES" sz="1800" dirty="0" err="1">
                <a:solidFill>
                  <a:schemeClr val="bg1">
                    <a:lumMod val="60000"/>
                    <a:lumOff val="40000"/>
                  </a:schemeClr>
                </a:solidFill>
              </a:rPr>
              <a:t>reckoning</a:t>
            </a:r>
            <a:r>
              <a:rPr lang="es-ES" sz="1800" dirty="0">
                <a:solidFill>
                  <a:schemeClr val="bg1">
                    <a:lumMod val="60000"/>
                    <a:lumOff val="40000"/>
                  </a:schemeClr>
                </a:solidFill>
              </a:rPr>
              <a:t>:</a:t>
            </a:r>
            <a:r>
              <a:rPr lang="es-ES" sz="1800" dirty="0"/>
              <a:t> Usando sensores de orientación y con información de</a:t>
            </a:r>
          </a:p>
          <a:p>
            <a:pPr marL="152400" indent="0">
              <a:buNone/>
            </a:pPr>
            <a:r>
              <a:rPr lang="es-ES" sz="1800" dirty="0"/>
              <a:t>velocidad, se estima la posición integrando el movimiento</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026" name="Picture 2" descr="Qué es un encoder y cómo funciona? - Ingeniería Mecafenix">
            <a:extLst>
              <a:ext uri="{FF2B5EF4-FFF2-40B4-BE49-F238E27FC236}">
                <a16:creationId xmlns:a16="http://schemas.microsoft.com/office/drawing/2014/main" id="{DEE0C48A-EA5F-BEEE-CF0E-672827FF0C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955"/>
          <a:stretch/>
        </p:blipFill>
        <p:spPr bwMode="auto">
          <a:xfrm>
            <a:off x="2443755" y="2659743"/>
            <a:ext cx="3898429" cy="190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594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No es fiable la estimación con sensores propioceptivos </a:t>
            </a:r>
            <a:r>
              <a:rPr lang="es-ES" sz="1800" dirty="0">
                <a:solidFill>
                  <a:schemeClr val="bg1">
                    <a:lumMod val="60000"/>
                    <a:lumOff val="40000"/>
                  </a:schemeClr>
                </a:solidFill>
              </a:rPr>
              <a:t>(suelo irregular,</a:t>
            </a:r>
          </a:p>
          <a:p>
            <a:pPr marL="152400" indent="0">
              <a:buNone/>
            </a:pPr>
            <a:r>
              <a:rPr lang="es-ES" sz="1800" dirty="0">
                <a:solidFill>
                  <a:schemeClr val="bg1">
                    <a:lumMod val="60000"/>
                    <a:lumOff val="40000"/>
                  </a:schemeClr>
                </a:solidFill>
              </a:rPr>
              <a:t>deslizamiento, etc.): se utiliza sensores exteroceptivos (IMU, etc.)</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2050" name="Picture 2" descr="IMU GY-85 9DOF ITG3205 ADXL345 HMC5883L">
            <a:extLst>
              <a:ext uri="{FF2B5EF4-FFF2-40B4-BE49-F238E27FC236}">
                <a16:creationId xmlns:a16="http://schemas.microsoft.com/office/drawing/2014/main" id="{3EB9A723-023A-E2A0-98C6-7FDF9A9FD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969" y="2687316"/>
            <a:ext cx="2780794" cy="18527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wis Unidad de medición inercial IMU Sensor con giroscopio digital MEMS  IMU50 : Amazon.com.mx: Industria, Empresas y Ciencia">
            <a:extLst>
              <a:ext uri="{FF2B5EF4-FFF2-40B4-BE49-F238E27FC236}">
                <a16:creationId xmlns:a16="http://schemas.microsoft.com/office/drawing/2014/main" id="{D2B3FDDD-6328-FE67-FC2D-A67BF1415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424" y="2687316"/>
            <a:ext cx="1749204" cy="185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2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95502" y="2784977"/>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describir la trayectoria de una partícula como una curva en el espacio como la que se muestra en la figura, más que describirla con una expresión que relacione una de sus coordenadas en términos de las otras dos, es necesario expresar cada una de las coordenadas de la partícula como una función del tiempo </a:t>
            </a:r>
            <a:r>
              <a:rPr lang="es-ES" sz="1800" b="1" dirty="0">
                <a:solidFill>
                  <a:schemeClr val="tx2"/>
                </a:solidFill>
              </a:rPr>
              <a:t>t</a:t>
            </a:r>
            <a:r>
              <a:rPr lang="es-ES" sz="1800" dirty="0">
                <a:solidFill>
                  <a:schemeClr val="tx2"/>
                </a:solidFill>
              </a:rPr>
              <a:t>.</a:t>
            </a:r>
            <a:r>
              <a:rPr lang="es-ES" sz="1800" b="1" dirty="0">
                <a:solidFill>
                  <a:schemeClr val="tx2"/>
                </a:solidFill>
              </a:rPr>
              <a:t>.</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3" name="Imagen 2">
            <a:extLst>
              <a:ext uri="{FF2B5EF4-FFF2-40B4-BE49-F238E27FC236}">
                <a16:creationId xmlns:a16="http://schemas.microsoft.com/office/drawing/2014/main" id="{28C4A15F-42C3-D9C7-87A8-3C7B7A45F372}"/>
              </a:ext>
            </a:extLst>
          </p:cNvPr>
          <p:cNvPicPr>
            <a:picLocks noChangeAspect="1"/>
          </p:cNvPicPr>
          <p:nvPr/>
        </p:nvPicPr>
        <p:blipFill>
          <a:blip r:embed="rId4"/>
          <a:stretch>
            <a:fillRect/>
          </a:stretch>
        </p:blipFill>
        <p:spPr>
          <a:xfrm>
            <a:off x="4572000" y="1586978"/>
            <a:ext cx="4201628" cy="3194153"/>
          </a:xfrm>
          <a:prstGeom prst="rect">
            <a:avLst/>
          </a:prstGeom>
        </p:spPr>
      </p:pic>
    </p:spTree>
    <p:extLst>
      <p:ext uri="{BB962C8B-B14F-4D97-AF65-F5344CB8AC3E}">
        <p14:creationId xmlns:p14="http://schemas.microsoft.com/office/powerpoint/2010/main" val="302234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51034" y="2351509"/>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realizar el seguimiento de una partícula que se mueve en el espacio, se tira un vector </a:t>
            </a:r>
            <a:r>
              <a:rPr lang="es-ES" sz="1800" b="1" dirty="0">
                <a:solidFill>
                  <a:schemeClr val="tx2"/>
                </a:solidFill>
              </a:rPr>
              <a:t>r </a:t>
            </a:r>
            <a:r>
              <a:rPr lang="es-ES" sz="1800" dirty="0">
                <a:solidFill>
                  <a:schemeClr val="tx2"/>
                </a:solidFill>
              </a:rPr>
              <a:t>desde el origen del espacio cartesiano hasta la partícula y visualizamos los cambios en </a:t>
            </a:r>
            <a:r>
              <a:rPr lang="es-ES" sz="1800" b="1" dirty="0">
                <a:solidFill>
                  <a:schemeClr val="tx2"/>
                </a:solidFill>
              </a:rPr>
              <a:t>r</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5" name="Picture 2" descr="Ecuación paramétrica - Wikipedia, la enciclopedia libre">
            <a:extLst>
              <a:ext uri="{FF2B5EF4-FFF2-40B4-BE49-F238E27FC236}">
                <a16:creationId xmlns:a16="http://schemas.microsoft.com/office/drawing/2014/main" id="{7D55B9D9-9734-BE06-A81D-5B7A88EAE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86978"/>
            <a:ext cx="4255556" cy="318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7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2.1 (</a:t>
            </a:r>
            <a:r>
              <a:rPr lang="en-US" sz="1600" b="1" dirty="0" err="1">
                <a:solidFill>
                  <a:schemeClr val="tx2"/>
                </a:solidFill>
                <a:latin typeface="Fira Sans Condensed Light" panose="020B0604020202020204" charset="0"/>
                <a:cs typeface="Times New Roman" panose="02020603050405020304" pitchFamily="18" charset="0"/>
              </a:rPr>
              <a:t>Parametrización</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 parametrización de las siguientes trayectorias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90B0D851-C2EE-AFA5-813E-C974AB07604D}"/>
              </a:ext>
            </a:extLst>
          </p:cNvPr>
          <p:cNvPicPr>
            <a:picLocks noChangeAspect="1"/>
          </p:cNvPicPr>
          <p:nvPr/>
        </p:nvPicPr>
        <p:blipFill>
          <a:blip r:embed="rId4"/>
          <a:stretch>
            <a:fillRect/>
          </a:stretch>
        </p:blipFill>
        <p:spPr>
          <a:xfrm>
            <a:off x="361577" y="2503694"/>
            <a:ext cx="2568387" cy="2210175"/>
          </a:xfrm>
          <a:prstGeom prst="rect">
            <a:avLst/>
          </a:prstGeom>
        </p:spPr>
      </p:pic>
      <p:pic>
        <p:nvPicPr>
          <p:cNvPr id="6" name="Imagen 5">
            <a:extLst>
              <a:ext uri="{FF2B5EF4-FFF2-40B4-BE49-F238E27FC236}">
                <a16:creationId xmlns:a16="http://schemas.microsoft.com/office/drawing/2014/main" id="{5A490FDB-77FC-1B63-75F9-E66B04294BE1}"/>
              </a:ext>
            </a:extLst>
          </p:cNvPr>
          <p:cNvPicPr>
            <a:picLocks noChangeAspect="1"/>
          </p:cNvPicPr>
          <p:nvPr/>
        </p:nvPicPr>
        <p:blipFill>
          <a:blip r:embed="rId5"/>
          <a:stretch>
            <a:fillRect/>
          </a:stretch>
        </p:blipFill>
        <p:spPr>
          <a:xfrm>
            <a:off x="3093178" y="2521936"/>
            <a:ext cx="2842207" cy="2210174"/>
          </a:xfrm>
          <a:prstGeom prst="rect">
            <a:avLst/>
          </a:prstGeom>
        </p:spPr>
      </p:pic>
      <p:pic>
        <p:nvPicPr>
          <p:cNvPr id="8" name="Imagen 7">
            <a:extLst>
              <a:ext uri="{FF2B5EF4-FFF2-40B4-BE49-F238E27FC236}">
                <a16:creationId xmlns:a16="http://schemas.microsoft.com/office/drawing/2014/main" id="{509BC43C-C32E-140C-C0AA-BCC574CD7632}"/>
              </a:ext>
            </a:extLst>
          </p:cNvPr>
          <p:cNvPicPr>
            <a:picLocks noChangeAspect="1"/>
          </p:cNvPicPr>
          <p:nvPr/>
        </p:nvPicPr>
        <p:blipFill>
          <a:blip r:embed="rId6"/>
          <a:stretch>
            <a:fillRect/>
          </a:stretch>
        </p:blipFill>
        <p:spPr>
          <a:xfrm>
            <a:off x="6074711" y="2503694"/>
            <a:ext cx="2842207" cy="22284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752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siguientes trayectorias definidas a partir de curvas paramétricas</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n-US" sz="1600" b="1" dirty="0">
                <a:solidFill>
                  <a:schemeClr val="tx2"/>
                </a:solidFill>
                <a:latin typeface="Fira Sans Condensed Light" panose="020B0604020202020204" charset="0"/>
                <a:cs typeface="Times New Roman" panose="02020603050405020304" pitchFamily="18" charset="0"/>
              </a:rPr>
              <a:t>x =2t, y = (t−3t)/3, t ∈[−2,2]</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n-US" sz="1600" b="1" dirty="0">
                <a:solidFill>
                  <a:schemeClr val="tx2"/>
                </a:solidFill>
                <a:latin typeface="Fira Sans Condensed Light" panose="020B0604020202020204" charset="0"/>
                <a:cs typeface="Times New Roman" panose="02020603050405020304" pitchFamily="18" charset="0"/>
              </a:rPr>
              <a:t>x =t−3sen(t), y = 4−3cos(t), t ∈ [0,10]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n-US" sz="1600" b="1" dirty="0">
                <a:solidFill>
                  <a:schemeClr val="tx2"/>
                </a:solidFill>
                <a:latin typeface="Fira Sans Condensed Light" panose="020B0604020202020204" charset="0"/>
                <a:cs typeface="Times New Roman" panose="02020603050405020304" pitchFamily="18" charset="0"/>
              </a:rPr>
              <a:t>x =3cos(t)−cos(3t), y = 4sin(3t), t ∈ [0,2</a:t>
            </a:r>
            <a:r>
              <a:rPr lang="el-GR" sz="1600" b="1" dirty="0">
                <a:solidFill>
                  <a:schemeClr val="tx2"/>
                </a:solidFill>
                <a:latin typeface="Fira Sans Condensed Light" panose="020B0604020202020204" charset="0"/>
                <a:cs typeface="Times New Roman" panose="02020603050405020304" pitchFamily="18" charset="0"/>
              </a:rPr>
              <a:t>π]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n-US" sz="1600" b="1" dirty="0">
                <a:solidFill>
                  <a:schemeClr val="tx2"/>
                </a:solidFill>
                <a:latin typeface="Fira Sans Condensed Light" panose="020B0604020202020204" charset="0"/>
                <a:cs typeface="Times New Roman" panose="02020603050405020304" pitchFamily="18" charset="0"/>
              </a:rPr>
              <a:t>x = cos(t) + 1/2cos(7t) + 1/3sen(17t), y =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(t) + 1/2sen(7t) + 1/3cos(17t), t ∈ [0,2</a:t>
            </a:r>
            <a:r>
              <a:rPr lang="el-GR" sz="1600" b="1" dirty="0">
                <a:solidFill>
                  <a:schemeClr val="tx2"/>
                </a:solidFill>
                <a:latin typeface="Fira Sans Condensed Light" panose="020B0604020202020204" charset="0"/>
                <a:cs typeface="Times New Roman" panose="02020603050405020304" pitchFamily="18" charset="0"/>
              </a:rPr>
              <a:t>π]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n-US" sz="1600" b="1" dirty="0">
                <a:solidFill>
                  <a:schemeClr val="tx2"/>
                </a:solidFill>
                <a:latin typeface="Fira Sans Condensed Light" panose="020B0604020202020204" charset="0"/>
                <a:cs typeface="Times New Roman" panose="02020603050405020304" pitchFamily="18" charset="0"/>
              </a:rPr>
              <a:t>x =17cos(t)+7cos(17+7t), y = 17sen(t) −7sen(17t), t ∈ [0,2</a:t>
            </a:r>
            <a:r>
              <a:rPr lang="el-GR" sz="1600" b="1" dirty="0">
                <a:solidFill>
                  <a:schemeClr val="tx2"/>
                </a:solidFill>
                <a:latin typeface="Fira Sans Condensed Light" panose="020B0604020202020204" charset="0"/>
                <a:cs typeface="Times New Roman" panose="02020603050405020304" pitchFamily="18" charset="0"/>
              </a:rPr>
              <a:t>π] </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n-US" sz="1600" b="1" dirty="0">
                <a:solidFill>
                  <a:schemeClr val="tx2"/>
                </a:solidFill>
                <a:latin typeface="Fira Sans Condensed Light" panose="020B0604020202020204" charset="0"/>
                <a:cs typeface="Times New Roman" panose="02020603050405020304" pitchFamily="18" charset="0"/>
              </a:rPr>
              <a:t>x =2cos(t), y = 2sen(t), </a:t>
            </a:r>
            <a:r>
              <a:rPr lang="el-GR"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tx2"/>
                </a:solidFill>
                <a:latin typeface="Fira Sans Condensed Light" panose="020B0604020202020204" charset="0"/>
                <a:cs typeface="Times New Roman" panose="02020603050405020304" pitchFamily="18" charset="0"/>
              </a:rPr>
              <a:t>t), t ∈ [0,14</a:t>
            </a:r>
            <a:r>
              <a:rPr lang="el-GR" sz="1600" b="1" dirty="0">
                <a:solidFill>
                  <a:schemeClr val="tx2"/>
                </a:solidFill>
                <a:latin typeface="Fira Sans Condensed Light" panose="020B0604020202020204" charset="0"/>
                <a:cs typeface="Times New Roman" panose="02020603050405020304" pitchFamily="18" charset="0"/>
              </a:rPr>
              <a:t>π]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n-US" sz="1600" b="1" dirty="0">
                <a:solidFill>
                  <a:schemeClr val="tx2"/>
                </a:solidFill>
                <a:latin typeface="Fira Sans Condensed Light" panose="020B0604020202020204" charset="0"/>
                <a:cs typeface="Times New Roman" panose="02020603050405020304" pitchFamily="18" charset="0"/>
              </a:rPr>
              <a:t>x =5t−4sen(t), y = 5−4cos(t), t ∈ [−2</a:t>
            </a:r>
            <a:r>
              <a:rPr lang="el-GR" sz="1600" b="1" dirty="0">
                <a:solidFill>
                  <a:schemeClr val="tx2"/>
                </a:solidFill>
                <a:latin typeface="Fira Sans Condensed Light" panose="020B0604020202020204" charset="0"/>
                <a:cs typeface="Times New Roman" panose="02020603050405020304" pitchFamily="18" charset="0"/>
              </a:rPr>
              <a:t>π,2π]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n-US" sz="1600" b="1" dirty="0">
                <a:solidFill>
                  <a:schemeClr val="tx2"/>
                </a:solidFill>
                <a:latin typeface="Fira Sans Condensed Light" panose="020B0604020202020204" charset="0"/>
                <a:cs typeface="Times New Roman" panose="02020603050405020304" pitchFamily="18" charset="0"/>
              </a:rPr>
              <a:t>x =4cos(t)+cos(4t), y = 4sen(t)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(4t), t ∈ [0,2</a:t>
            </a:r>
            <a:r>
              <a:rPr lang="el-GR" sz="1600" b="1" dirty="0">
                <a:solidFill>
                  <a:schemeClr val="tx2"/>
                </a:solidFill>
                <a:latin typeface="Fira Sans Condensed Light" panose="020B0604020202020204" charset="0"/>
                <a:cs typeface="Times New Roman" panose="02020603050405020304" pitchFamily="18" charset="0"/>
              </a:rPr>
              <a:t>π] </a:t>
            </a:r>
          </a:p>
          <a:p>
            <a:pPr algn="just"/>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x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(2t), y =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(3t), t ∈ [0,2</a:t>
            </a:r>
            <a:r>
              <a:rPr lang="el-GR" sz="1600" b="1" dirty="0">
                <a:solidFill>
                  <a:schemeClr val="tx2"/>
                </a:solidFill>
                <a:latin typeface="Fira Sans Condensed Light" panose="020B0604020202020204" charset="0"/>
                <a:cs typeface="Times New Roman" panose="02020603050405020304" pitchFamily="18" charset="0"/>
              </a:rPr>
              <a:t>π] </a:t>
            </a:r>
          </a:p>
          <a:p>
            <a:pPr algn="just"/>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j) </a:t>
            </a:r>
            <a:r>
              <a:rPr lang="en-US" sz="1600" b="1" dirty="0">
                <a:solidFill>
                  <a:schemeClr val="tx2"/>
                </a:solidFill>
                <a:latin typeface="Fira Sans Condensed Light" panose="020B0604020202020204" charset="0"/>
                <a:cs typeface="Times New Roman" panose="02020603050405020304" pitchFamily="18" charset="0"/>
              </a:rPr>
              <a:t>x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(4t), y = </a:t>
            </a:r>
            <a:r>
              <a:rPr lang="en-US" sz="1600" b="1" dirty="0" err="1">
                <a:solidFill>
                  <a:schemeClr val="tx2"/>
                </a:solidFill>
                <a:latin typeface="Fira Sans Condensed Light" panose="020B0604020202020204" charset="0"/>
                <a:cs typeface="Times New Roman" panose="02020603050405020304" pitchFamily="18" charset="0"/>
              </a:rPr>
              <a:t>sen</a:t>
            </a:r>
            <a:r>
              <a:rPr lang="en-US" sz="1600" b="1" dirty="0">
                <a:solidFill>
                  <a:schemeClr val="tx2"/>
                </a:solidFill>
                <a:latin typeface="Fira Sans Condensed Light" panose="020B0604020202020204" charset="0"/>
                <a:cs typeface="Times New Roman" panose="02020603050405020304" pitchFamily="18" charset="0"/>
              </a:rPr>
              <a:t>(5t), t ∈ [0,2</a:t>
            </a:r>
            <a:r>
              <a:rPr lang="el-GR" sz="1600" b="1" dirty="0">
                <a:solidFill>
                  <a:schemeClr val="tx2"/>
                </a:solidFill>
                <a:latin typeface="Fira Sans Condensed Light" panose="020B0604020202020204" charset="0"/>
                <a:cs typeface="Times New Roman" panose="02020603050405020304" pitchFamily="18" charset="0"/>
              </a:rPr>
              <a:t>π]</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892106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-Tipos de Robots Móviles</a:t>
            </a:r>
          </a:p>
          <a:p>
            <a:pPr marL="146050" lvl="0" indent="0">
              <a:buSzPts val="1300"/>
            </a:pPr>
            <a:r>
              <a:rPr lang="es-ES" dirty="0"/>
              <a:t> -Mapeo</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36679" y="1641231"/>
            <a:ext cx="4115332"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n-US" sz="1800" b="1" dirty="0" err="1">
                <a:solidFill>
                  <a:schemeClr val="bg1">
                    <a:lumMod val="60000"/>
                    <a:lumOff val="40000"/>
                  </a:schemeClr>
                </a:solidFill>
              </a:rPr>
              <a:t>Fijo</a:t>
            </a:r>
            <a:r>
              <a:rPr lang="en-US" sz="1800" b="1" dirty="0">
                <a:solidFill>
                  <a:schemeClr val="bg1">
                    <a:lumMod val="60000"/>
                    <a:lumOff val="40000"/>
                  </a:schemeClr>
                </a:solidFill>
              </a:rPr>
              <a:t> </a:t>
            </a:r>
            <a:r>
              <a:rPr lang="en-US" sz="1800" b="1" dirty="0" err="1">
                <a:solidFill>
                  <a:schemeClr val="bg1">
                    <a:lumMod val="60000"/>
                    <a:lumOff val="40000"/>
                  </a:schemeClr>
                </a:solidFill>
              </a:rPr>
              <a:t>en</a:t>
            </a:r>
            <a:r>
              <a:rPr lang="en-US" sz="1800" b="1" dirty="0">
                <a:solidFill>
                  <a:schemeClr val="bg1">
                    <a:lumMod val="60000"/>
                    <a:lumOff val="40000"/>
                  </a:schemeClr>
                </a:solidFill>
              </a:rPr>
              <a:t> </a:t>
            </a:r>
            <a:r>
              <a:rPr lang="en-US" sz="1800" b="1" dirty="0" err="1">
                <a:solidFill>
                  <a:schemeClr val="bg1">
                    <a:lumMod val="60000"/>
                    <a:lumOff val="40000"/>
                  </a:schemeClr>
                </a:solidFill>
              </a:rPr>
              <a:t>el</a:t>
            </a:r>
            <a:r>
              <a:rPr lang="en-US" sz="1800" b="1" dirty="0">
                <a:solidFill>
                  <a:schemeClr val="bg1">
                    <a:lumMod val="60000"/>
                    <a:lumOff val="40000"/>
                  </a:schemeClr>
                </a:solidFill>
              </a:rPr>
              <a:t> </a:t>
            </a:r>
            <a:r>
              <a:rPr lang="en-US" sz="1800" b="1" dirty="0" err="1">
                <a:solidFill>
                  <a:schemeClr val="bg1">
                    <a:lumMod val="60000"/>
                    <a:lumOff val="40000"/>
                  </a:schemeClr>
                </a:solidFill>
              </a:rPr>
              <a:t>entorno</a:t>
            </a:r>
            <a:r>
              <a:rPr lang="en-US" sz="1800" b="1" dirty="0">
                <a:solidFill>
                  <a:schemeClr val="bg1">
                    <a:lumMod val="60000"/>
                    <a:lumOff val="40000"/>
                  </a:schemeClr>
                </a:solidFill>
              </a:rPr>
              <a:t>:</a:t>
            </a:r>
            <a:r>
              <a:rPr lang="en-US" sz="1800" b="1" dirty="0"/>
              <a:t> </a:t>
            </a:r>
            <a:r>
              <a:rPr lang="es-ES" sz="1800" dirty="0"/>
              <a:t>Su base está fija</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86916"/>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rgbClr val="F3F3F3"/>
                </a:solidFill>
                <a:effectLst/>
                <a:uLnTx/>
                <a:uFillTx/>
                <a:latin typeface="Rajdhani"/>
                <a:ea typeface="Rajdhani"/>
                <a:cs typeface="Rajdhani"/>
                <a:sym typeface="Rajdhani"/>
              </a:rPr>
              <a:t>Móvil</a:t>
            </a: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 vs </a:t>
            </a:r>
            <a:r>
              <a:rPr kumimoji="0" lang="en-US" sz="3000" b="1" i="0" u="none" strike="noStrike" kern="0" cap="none" spc="0" normalizeH="0" baseline="0" noProof="0" dirty="0" err="1">
                <a:ln>
                  <a:noFill/>
                </a:ln>
                <a:solidFill>
                  <a:srgbClr val="F3F3F3"/>
                </a:solidFill>
                <a:effectLst/>
                <a:uLnTx/>
                <a:uFillTx/>
                <a:latin typeface="Rajdhani"/>
                <a:ea typeface="Rajdhani"/>
                <a:cs typeface="Rajdhani"/>
                <a:sym typeface="Rajdhani"/>
              </a:rPr>
              <a:t>Manipulador</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Robot </a:t>
            </a:r>
            <a:r>
              <a:rPr lang="en-US" sz="3000" b="1" dirty="0" err="1">
                <a:solidFill>
                  <a:schemeClr val="bg1">
                    <a:lumMod val="60000"/>
                    <a:lumOff val="40000"/>
                  </a:schemeClr>
                </a:solidFill>
                <a:latin typeface="Rajdhani"/>
                <a:ea typeface="Rajdhani"/>
                <a:cs typeface="Rajdhani"/>
                <a:sym typeface="Rajdhani"/>
              </a:rPr>
              <a:t>Manipulador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4" name="image14.jpeg">
            <a:extLst>
              <a:ext uri="{FF2B5EF4-FFF2-40B4-BE49-F238E27FC236}">
                <a16:creationId xmlns:a16="http://schemas.microsoft.com/office/drawing/2014/main" id="{CB182F88-5316-F1D0-4CD8-1E9D098BA055}"/>
              </a:ext>
            </a:extLst>
          </p:cNvPr>
          <p:cNvPicPr>
            <a:picLocks noChangeAspect="1"/>
          </p:cNvPicPr>
          <p:nvPr/>
        </p:nvPicPr>
        <p:blipFill>
          <a:blip r:embed="rId4" cstate="print"/>
          <a:stretch>
            <a:fillRect/>
          </a:stretch>
        </p:blipFill>
        <p:spPr>
          <a:xfrm>
            <a:off x="827087" y="2518134"/>
            <a:ext cx="1471651" cy="1938450"/>
          </a:xfrm>
          <a:prstGeom prst="rect">
            <a:avLst/>
          </a:prstGeom>
        </p:spPr>
      </p:pic>
      <p:pic>
        <p:nvPicPr>
          <p:cNvPr id="10" name="image15.jpeg">
            <a:extLst>
              <a:ext uri="{FF2B5EF4-FFF2-40B4-BE49-F238E27FC236}">
                <a16:creationId xmlns:a16="http://schemas.microsoft.com/office/drawing/2014/main" id="{18671D53-A4A7-9FA0-1E42-BB94EC43B5F3}"/>
              </a:ext>
            </a:extLst>
          </p:cNvPr>
          <p:cNvPicPr>
            <a:picLocks noChangeAspect="1"/>
          </p:cNvPicPr>
          <p:nvPr/>
        </p:nvPicPr>
        <p:blipFill>
          <a:blip r:embed="rId5" cstate="print"/>
          <a:stretch>
            <a:fillRect/>
          </a:stretch>
        </p:blipFill>
        <p:spPr>
          <a:xfrm>
            <a:off x="3178989" y="2518134"/>
            <a:ext cx="2037677" cy="1938450"/>
          </a:xfrm>
          <a:prstGeom prst="rect">
            <a:avLst/>
          </a:prstGeom>
        </p:spPr>
      </p:pic>
      <p:pic>
        <p:nvPicPr>
          <p:cNvPr id="13" name="image16.jpeg">
            <a:extLst>
              <a:ext uri="{FF2B5EF4-FFF2-40B4-BE49-F238E27FC236}">
                <a16:creationId xmlns:a16="http://schemas.microsoft.com/office/drawing/2014/main" id="{122ABC21-C8B7-FBAA-DBB9-133CEB758D48}"/>
              </a:ext>
            </a:extLst>
          </p:cNvPr>
          <p:cNvPicPr>
            <a:picLocks noChangeAspect="1"/>
          </p:cNvPicPr>
          <p:nvPr/>
        </p:nvPicPr>
        <p:blipFill>
          <a:blip r:embed="rId6" cstate="print"/>
          <a:stretch>
            <a:fillRect/>
          </a:stretch>
        </p:blipFill>
        <p:spPr>
          <a:xfrm>
            <a:off x="6096918" y="2518134"/>
            <a:ext cx="2219995" cy="1853131"/>
          </a:xfrm>
          <a:prstGeom prst="rect">
            <a:avLst/>
          </a:prstGeom>
        </p:spPr>
      </p:pic>
    </p:spTree>
    <p:extLst>
      <p:ext uri="{BB962C8B-B14F-4D97-AF65-F5344CB8AC3E}">
        <p14:creationId xmlns:p14="http://schemas.microsoft.com/office/powerpoint/2010/main" val="242262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36678" y="1641231"/>
            <a:ext cx="6773013"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n-US" sz="1800" b="1" dirty="0">
                <a:solidFill>
                  <a:schemeClr val="bg1">
                    <a:lumMod val="60000"/>
                    <a:lumOff val="40000"/>
                  </a:schemeClr>
                </a:solidFill>
              </a:rPr>
              <a:t>No </a:t>
            </a:r>
            <a:r>
              <a:rPr lang="en-US" sz="1800" b="1" dirty="0" err="1">
                <a:solidFill>
                  <a:schemeClr val="bg1">
                    <a:lumMod val="60000"/>
                    <a:lumOff val="40000"/>
                  </a:schemeClr>
                </a:solidFill>
              </a:rPr>
              <a:t>está</a:t>
            </a:r>
            <a:r>
              <a:rPr lang="en-US" sz="1800" b="1" dirty="0">
                <a:solidFill>
                  <a:schemeClr val="bg1">
                    <a:lumMod val="60000"/>
                    <a:lumOff val="40000"/>
                  </a:schemeClr>
                </a:solidFill>
              </a:rPr>
              <a:t> </a:t>
            </a:r>
            <a:r>
              <a:rPr lang="en-US" sz="1800" b="1" dirty="0" err="1">
                <a:solidFill>
                  <a:schemeClr val="bg1">
                    <a:lumMod val="60000"/>
                    <a:lumOff val="40000"/>
                  </a:schemeClr>
                </a:solidFill>
              </a:rPr>
              <a:t>fijo</a:t>
            </a:r>
            <a:r>
              <a:rPr lang="en-US" sz="1800" b="1" dirty="0">
                <a:solidFill>
                  <a:schemeClr val="bg1">
                    <a:lumMod val="60000"/>
                    <a:lumOff val="40000"/>
                  </a:schemeClr>
                </a:solidFill>
              </a:rPr>
              <a:t> </a:t>
            </a:r>
            <a:r>
              <a:rPr lang="en-US" sz="1800" b="1" dirty="0" err="1">
                <a:solidFill>
                  <a:schemeClr val="bg1">
                    <a:lumMod val="60000"/>
                    <a:lumOff val="40000"/>
                  </a:schemeClr>
                </a:solidFill>
              </a:rPr>
              <a:t>en</a:t>
            </a:r>
            <a:r>
              <a:rPr lang="en-US" sz="1800" b="1" dirty="0">
                <a:solidFill>
                  <a:schemeClr val="bg1">
                    <a:lumMod val="60000"/>
                    <a:lumOff val="40000"/>
                  </a:schemeClr>
                </a:solidFill>
              </a:rPr>
              <a:t> </a:t>
            </a:r>
            <a:r>
              <a:rPr lang="en-US" sz="1800" b="1" dirty="0" err="1">
                <a:solidFill>
                  <a:schemeClr val="bg1">
                    <a:lumMod val="60000"/>
                    <a:lumOff val="40000"/>
                  </a:schemeClr>
                </a:solidFill>
              </a:rPr>
              <a:t>el</a:t>
            </a:r>
            <a:r>
              <a:rPr lang="en-US" sz="1800" b="1" dirty="0">
                <a:solidFill>
                  <a:schemeClr val="bg1">
                    <a:lumMod val="60000"/>
                    <a:lumOff val="40000"/>
                  </a:schemeClr>
                </a:solidFill>
              </a:rPr>
              <a:t> </a:t>
            </a:r>
            <a:r>
              <a:rPr lang="en-US" sz="1800" b="1" dirty="0" err="1">
                <a:solidFill>
                  <a:schemeClr val="bg1">
                    <a:lumMod val="60000"/>
                    <a:lumOff val="40000"/>
                  </a:schemeClr>
                </a:solidFill>
              </a:rPr>
              <a:t>entorno</a:t>
            </a:r>
            <a:r>
              <a:rPr lang="en-US" sz="1800" b="1" dirty="0">
                <a:solidFill>
                  <a:schemeClr val="bg1">
                    <a:lumMod val="60000"/>
                    <a:lumOff val="40000"/>
                  </a:schemeClr>
                </a:solidFill>
              </a:rPr>
              <a:t>:</a:t>
            </a:r>
            <a:r>
              <a:rPr lang="en-US" sz="1800" b="1" dirty="0"/>
              <a:t> </a:t>
            </a:r>
            <a:r>
              <a:rPr lang="es-ES" sz="1800" dirty="0"/>
              <a:t>Su base  se desplaza, posee locomoción</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86916"/>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rgbClr val="F3F3F3"/>
                </a:solidFill>
                <a:effectLst/>
                <a:uLnTx/>
                <a:uFillTx/>
                <a:latin typeface="Rajdhani"/>
                <a:ea typeface="Rajdhani"/>
                <a:cs typeface="Rajdhani"/>
                <a:sym typeface="Rajdhani"/>
              </a:rPr>
              <a:t>Móvil</a:t>
            </a: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 vs </a:t>
            </a:r>
            <a:r>
              <a:rPr kumimoji="0" lang="en-US" sz="3000" b="1" i="0" u="none" strike="noStrike" kern="0" cap="none" spc="0" normalizeH="0" baseline="0" noProof="0" dirty="0" err="1">
                <a:ln>
                  <a:noFill/>
                </a:ln>
                <a:solidFill>
                  <a:srgbClr val="F3F3F3"/>
                </a:solidFill>
                <a:effectLst/>
                <a:uLnTx/>
                <a:uFillTx/>
                <a:latin typeface="Rajdhani"/>
                <a:ea typeface="Rajdhani"/>
                <a:cs typeface="Rajdhani"/>
                <a:sym typeface="Rajdhani"/>
              </a:rPr>
              <a:t>Manipulador</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Robot </a:t>
            </a:r>
            <a:r>
              <a:rPr lang="en-US" sz="3000" b="1" dirty="0" err="1">
                <a:solidFill>
                  <a:schemeClr val="bg1">
                    <a:lumMod val="60000"/>
                    <a:lumOff val="40000"/>
                  </a:schemeClr>
                </a:solidFill>
                <a:latin typeface="Rajdhani"/>
                <a:ea typeface="Rajdhani"/>
                <a:cs typeface="Rajdhani"/>
                <a:sym typeface="Rajdhani"/>
              </a:rPr>
              <a:t>Móvil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3" name="image17.png" descr="Image result for erle quadcopter">
            <a:extLst>
              <a:ext uri="{FF2B5EF4-FFF2-40B4-BE49-F238E27FC236}">
                <a16:creationId xmlns:a16="http://schemas.microsoft.com/office/drawing/2014/main" id="{FF42A8AF-A6EC-0098-B2BC-6D934887126F}"/>
              </a:ext>
            </a:extLst>
          </p:cNvPr>
          <p:cNvPicPr>
            <a:picLocks noChangeAspect="1"/>
          </p:cNvPicPr>
          <p:nvPr/>
        </p:nvPicPr>
        <p:blipFill>
          <a:blip r:embed="rId4" cstate="print"/>
          <a:stretch>
            <a:fillRect/>
          </a:stretch>
        </p:blipFill>
        <p:spPr>
          <a:xfrm>
            <a:off x="456668" y="2697988"/>
            <a:ext cx="2229485" cy="1497965"/>
          </a:xfrm>
          <a:prstGeom prst="rect">
            <a:avLst/>
          </a:prstGeom>
        </p:spPr>
      </p:pic>
      <p:pic>
        <p:nvPicPr>
          <p:cNvPr id="11" name="image18.jpeg">
            <a:extLst>
              <a:ext uri="{FF2B5EF4-FFF2-40B4-BE49-F238E27FC236}">
                <a16:creationId xmlns:a16="http://schemas.microsoft.com/office/drawing/2014/main" id="{E92C7CD0-AC00-A7FE-0213-94E46B606A19}"/>
              </a:ext>
            </a:extLst>
          </p:cNvPr>
          <p:cNvPicPr>
            <a:picLocks noChangeAspect="1"/>
          </p:cNvPicPr>
          <p:nvPr/>
        </p:nvPicPr>
        <p:blipFill>
          <a:blip r:embed="rId5" cstate="print"/>
          <a:stretch>
            <a:fillRect/>
          </a:stretch>
        </p:blipFill>
        <p:spPr>
          <a:xfrm>
            <a:off x="3467003" y="3045391"/>
            <a:ext cx="1998980" cy="1212215"/>
          </a:xfrm>
          <a:prstGeom prst="rect">
            <a:avLst/>
          </a:prstGeom>
        </p:spPr>
      </p:pic>
      <p:pic>
        <p:nvPicPr>
          <p:cNvPr id="12" name="image19.jpeg">
            <a:extLst>
              <a:ext uri="{FF2B5EF4-FFF2-40B4-BE49-F238E27FC236}">
                <a16:creationId xmlns:a16="http://schemas.microsoft.com/office/drawing/2014/main" id="{A87DF6BC-646F-59F0-9DA5-EE7D6E31F7C3}"/>
              </a:ext>
            </a:extLst>
          </p:cNvPr>
          <p:cNvPicPr>
            <a:picLocks noChangeAspect="1"/>
          </p:cNvPicPr>
          <p:nvPr/>
        </p:nvPicPr>
        <p:blipFill>
          <a:blip r:embed="rId6" cstate="print"/>
          <a:stretch>
            <a:fillRect/>
          </a:stretch>
        </p:blipFill>
        <p:spPr>
          <a:xfrm>
            <a:off x="6470354" y="2655400"/>
            <a:ext cx="1478674" cy="1945051"/>
          </a:xfrm>
          <a:prstGeom prst="rect">
            <a:avLst/>
          </a:prstGeom>
        </p:spPr>
      </p:pic>
    </p:spTree>
    <p:extLst>
      <p:ext uri="{BB962C8B-B14F-4D97-AF65-F5344CB8AC3E}">
        <p14:creationId xmlns:p14="http://schemas.microsoft.com/office/powerpoint/2010/main" val="153240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36678" y="1641231"/>
            <a:ext cx="773430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t>Es la habilidad para moverse de </a:t>
            </a:r>
            <a:r>
              <a:rPr lang="es-ES" sz="1800" b="1" dirty="0"/>
              <a:t>un lugar a otro</a:t>
            </a:r>
            <a:r>
              <a:rPr lang="es-ES" sz="1800" dirty="0"/>
              <a:t>. Describe el movimiento de un mecanismo en su entorno.</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61197"/>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rgbClr val="F3F3F3"/>
                </a:solidFill>
                <a:effectLst/>
                <a:uLnTx/>
                <a:uFillTx/>
                <a:latin typeface="Rajdhani"/>
                <a:ea typeface="Rajdhani"/>
                <a:cs typeface="Rajdhani"/>
                <a:sym typeface="Rajdhani"/>
              </a:rPr>
              <a:t>Locomoción</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Robot </a:t>
            </a:r>
            <a:r>
              <a:rPr lang="en-US" sz="3000" b="1" dirty="0" err="1">
                <a:solidFill>
                  <a:schemeClr val="bg1">
                    <a:lumMod val="60000"/>
                    <a:lumOff val="40000"/>
                  </a:schemeClr>
                </a:solidFill>
                <a:latin typeface="Rajdhani"/>
                <a:ea typeface="Rajdhani"/>
                <a:cs typeface="Rajdhani"/>
                <a:sym typeface="Rajdhani"/>
              </a:rPr>
              <a:t>Móvil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4" name="image20.png">
            <a:extLst>
              <a:ext uri="{FF2B5EF4-FFF2-40B4-BE49-F238E27FC236}">
                <a16:creationId xmlns:a16="http://schemas.microsoft.com/office/drawing/2014/main" id="{C3460117-C76C-33F3-241F-746A397A224E}"/>
              </a:ext>
            </a:extLst>
          </p:cNvPr>
          <p:cNvPicPr>
            <a:picLocks noChangeAspect="1"/>
          </p:cNvPicPr>
          <p:nvPr/>
        </p:nvPicPr>
        <p:blipFill>
          <a:blip r:embed="rId4" cstate="print"/>
          <a:stretch>
            <a:fillRect/>
          </a:stretch>
        </p:blipFill>
        <p:spPr>
          <a:xfrm>
            <a:off x="0" y="2559167"/>
            <a:ext cx="2175679" cy="1435210"/>
          </a:xfrm>
          <a:prstGeom prst="rect">
            <a:avLst/>
          </a:prstGeom>
        </p:spPr>
      </p:pic>
      <p:pic>
        <p:nvPicPr>
          <p:cNvPr id="10" name="image21.jpeg">
            <a:extLst>
              <a:ext uri="{FF2B5EF4-FFF2-40B4-BE49-F238E27FC236}">
                <a16:creationId xmlns:a16="http://schemas.microsoft.com/office/drawing/2014/main" id="{E1073F26-91C1-C798-5F05-9884B3C9058F}"/>
              </a:ext>
            </a:extLst>
          </p:cNvPr>
          <p:cNvPicPr>
            <a:picLocks noChangeAspect="1"/>
          </p:cNvPicPr>
          <p:nvPr/>
        </p:nvPicPr>
        <p:blipFill>
          <a:blip r:embed="rId5" cstate="print"/>
          <a:stretch>
            <a:fillRect/>
          </a:stretch>
        </p:blipFill>
        <p:spPr>
          <a:xfrm>
            <a:off x="2392147" y="2675999"/>
            <a:ext cx="2125437" cy="1201546"/>
          </a:xfrm>
          <a:prstGeom prst="rect">
            <a:avLst/>
          </a:prstGeom>
        </p:spPr>
      </p:pic>
      <p:pic>
        <p:nvPicPr>
          <p:cNvPr id="13" name="image22.jpeg">
            <a:extLst>
              <a:ext uri="{FF2B5EF4-FFF2-40B4-BE49-F238E27FC236}">
                <a16:creationId xmlns:a16="http://schemas.microsoft.com/office/drawing/2014/main" id="{CBC3590F-2BB9-0459-D802-2D61BD92EFDF}"/>
              </a:ext>
            </a:extLst>
          </p:cNvPr>
          <p:cNvPicPr>
            <a:picLocks noChangeAspect="1"/>
          </p:cNvPicPr>
          <p:nvPr/>
        </p:nvPicPr>
        <p:blipFill>
          <a:blip r:embed="rId6" cstate="print"/>
          <a:stretch>
            <a:fillRect/>
          </a:stretch>
        </p:blipFill>
        <p:spPr>
          <a:xfrm>
            <a:off x="4819170" y="3686656"/>
            <a:ext cx="1743996" cy="1201546"/>
          </a:xfrm>
          <a:prstGeom prst="rect">
            <a:avLst/>
          </a:prstGeom>
        </p:spPr>
      </p:pic>
      <p:pic>
        <p:nvPicPr>
          <p:cNvPr id="14" name="image23.jpeg">
            <a:extLst>
              <a:ext uri="{FF2B5EF4-FFF2-40B4-BE49-F238E27FC236}">
                <a16:creationId xmlns:a16="http://schemas.microsoft.com/office/drawing/2014/main" id="{D241D226-4857-3908-C1FF-4FBE11F15CCC}"/>
              </a:ext>
            </a:extLst>
          </p:cNvPr>
          <p:cNvPicPr>
            <a:picLocks noChangeAspect="1"/>
          </p:cNvPicPr>
          <p:nvPr/>
        </p:nvPicPr>
        <p:blipFill>
          <a:blip r:embed="rId7" cstate="print"/>
          <a:stretch>
            <a:fillRect/>
          </a:stretch>
        </p:blipFill>
        <p:spPr>
          <a:xfrm>
            <a:off x="6711461" y="3994377"/>
            <a:ext cx="2286000" cy="586105"/>
          </a:xfrm>
          <a:prstGeom prst="rect">
            <a:avLst/>
          </a:prstGeom>
        </p:spPr>
      </p:pic>
    </p:spTree>
    <p:extLst>
      <p:ext uri="{BB962C8B-B14F-4D97-AF65-F5344CB8AC3E}">
        <p14:creationId xmlns:p14="http://schemas.microsoft.com/office/powerpoint/2010/main" val="290027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56668" y="1591532"/>
            <a:ext cx="773430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t>Robots aéreos: ala fija, hélices (</a:t>
            </a:r>
            <a:r>
              <a:rPr lang="es-ES" sz="1800" dirty="0" err="1"/>
              <a:t>quadcopter</a:t>
            </a:r>
            <a:r>
              <a:rPr lang="es-ES" sz="1800" dirty="0"/>
              <a:t>, </a:t>
            </a:r>
            <a:r>
              <a:rPr lang="es-ES" sz="1800" dirty="0" err="1"/>
              <a:t>hexacopter</a:t>
            </a:r>
            <a:r>
              <a:rPr lang="es-ES" sz="1800" dirty="0"/>
              <a:t>, etc.)</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61197"/>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Medio de </a:t>
            </a:r>
            <a:r>
              <a:rPr lang="en-US" sz="3000" b="1" dirty="0" err="1">
                <a:solidFill>
                  <a:srgbClr val="F3F3F3"/>
                </a:solidFill>
                <a:latin typeface="Rajdhani"/>
                <a:ea typeface="Rajdhani"/>
                <a:cs typeface="Rajdhani"/>
                <a:sym typeface="Rajdhani"/>
              </a:rPr>
              <a:t>Navegación</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Aire</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3074" name="Picture 2" descr="Investigadores de Stanford desarrollan un robot que vuela como un pájaro -  Actualidad Aeroespacial">
            <a:extLst>
              <a:ext uri="{FF2B5EF4-FFF2-40B4-BE49-F238E27FC236}">
                <a16:creationId xmlns:a16="http://schemas.microsoft.com/office/drawing/2014/main" id="{0BCB3EFF-797F-3D9A-F809-7D0699B08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17" y="2571750"/>
            <a:ext cx="2730064" cy="16242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his drone can climb up walls, fly like a quadcopter and turn into a  car-like robot- Technology News, Firstpost">
            <a:extLst>
              <a:ext uri="{FF2B5EF4-FFF2-40B4-BE49-F238E27FC236}">
                <a16:creationId xmlns:a16="http://schemas.microsoft.com/office/drawing/2014/main" id="{D92655C3-6D4B-47A5-3CF1-039AF95AA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1513" y="2959087"/>
            <a:ext cx="2344616" cy="175846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RODRONE] Dual Robot Arm Large-Format Drone PD6B-AW-ARM - YouTube">
            <a:extLst>
              <a:ext uri="{FF2B5EF4-FFF2-40B4-BE49-F238E27FC236}">
                <a16:creationId xmlns:a16="http://schemas.microsoft.com/office/drawing/2014/main" id="{9BBA28D1-3577-0713-6CE3-70F5E8E5AF8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890" t="8281" r="19103" b="15612"/>
          <a:stretch/>
        </p:blipFill>
        <p:spPr bwMode="auto">
          <a:xfrm>
            <a:off x="5708161" y="2430468"/>
            <a:ext cx="3143737" cy="189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91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56668" y="1591532"/>
            <a:ext cx="773430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a:t>Robots móviles terrestres: ruedas, patas, mecanismos “</a:t>
            </a:r>
            <a:r>
              <a:rPr lang="es-ES" sz="1800" dirty="0" err="1"/>
              <a:t>bioinspirados</a:t>
            </a:r>
            <a:r>
              <a:rPr lang="es-ES" sz="1800" dirty="0"/>
              <a:t>”</a:t>
            </a: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30" y="661197"/>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Medio de </a:t>
            </a:r>
            <a:r>
              <a:rPr lang="en-US" sz="3000" b="1" dirty="0" err="1">
                <a:solidFill>
                  <a:srgbClr val="F3F3F3"/>
                </a:solidFill>
                <a:latin typeface="Rajdhani"/>
                <a:ea typeface="Rajdhani"/>
                <a:cs typeface="Rajdhani"/>
                <a:sym typeface="Rajdhani"/>
              </a:rPr>
              <a:t>Navegación</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Tierra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5" name="Google Shape;258;p31">
            <a:extLst>
              <a:ext uri="{FF2B5EF4-FFF2-40B4-BE49-F238E27FC236}">
                <a16:creationId xmlns:a16="http://schemas.microsoft.com/office/drawing/2014/main" id="{AE568C45-5E3B-8636-464E-33F527E933AE}"/>
              </a:ext>
            </a:extLst>
          </p:cNvPr>
          <p:cNvCxnSpPr>
            <a:cxnSpLocks/>
          </p:cNvCxnSpPr>
          <p:nvPr/>
        </p:nvCxnSpPr>
        <p:spPr>
          <a:xfrm>
            <a:off x="562475" y="1883273"/>
            <a:ext cx="0" cy="484789"/>
          </a:xfrm>
          <a:prstGeom prst="straightConnector1">
            <a:avLst/>
          </a:prstGeom>
          <a:noFill/>
          <a:ln w="19050" cap="flat" cmpd="sng">
            <a:solidFill>
              <a:srgbClr val="F3F3F3"/>
            </a:solidFill>
            <a:prstDash val="solid"/>
            <a:round/>
            <a:headEnd type="oval" w="med" len="med"/>
            <a:tailEnd type="oval" w="med" len="med"/>
          </a:ln>
        </p:spPr>
      </p:cxnSp>
      <p:pic>
        <p:nvPicPr>
          <p:cNvPr id="4098" name="Picture 2" descr="Idean unas ruedas que se convierten en patas: los robots cambiarán para  siempre">
            <a:extLst>
              <a:ext uri="{FF2B5EF4-FFF2-40B4-BE49-F238E27FC236}">
                <a16:creationId xmlns:a16="http://schemas.microsoft.com/office/drawing/2014/main" id="{775EE2C8-F9E4-DCA6-1DA7-029B255A6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79" y="2534938"/>
            <a:ext cx="2414954" cy="13588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oggo, un robot con cuatro patas y código abierto">
            <a:extLst>
              <a:ext uri="{FF2B5EF4-FFF2-40B4-BE49-F238E27FC236}">
                <a16:creationId xmlns:a16="http://schemas.microsoft.com/office/drawing/2014/main" id="{AD069087-C9CC-ACED-E509-5FDC910E2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119" y="2948955"/>
            <a:ext cx="2841064" cy="15917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ord experimenta con robots de cuatro patas para escanear plantas">
            <a:extLst>
              <a:ext uri="{FF2B5EF4-FFF2-40B4-BE49-F238E27FC236}">
                <a16:creationId xmlns:a16="http://schemas.microsoft.com/office/drawing/2014/main" id="{E5CF8BF7-575B-EB0F-2EFD-EA4459EE40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3882" y="2534937"/>
            <a:ext cx="2580809" cy="172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2267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9204</TotalTime>
  <Words>1365</Words>
  <Application>Microsoft Office PowerPoint</Application>
  <PresentationFormat>Presentación en pantalla (16:9)</PresentationFormat>
  <Paragraphs>246</Paragraphs>
  <Slides>30</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Rajdhani</vt:lpstr>
      <vt:lpstr>Fira Sans Condensed Light</vt:lpstr>
      <vt:lpstr>Anton</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256</cp:revision>
  <dcterms:modified xsi:type="dcterms:W3CDTF">2024-04-05T23:52:04Z</dcterms:modified>
</cp:coreProperties>
</file>