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4"/>
  </p:notesMasterIdLst>
  <p:sldIdLst>
    <p:sldId id="256" r:id="rId2"/>
    <p:sldId id="357" r:id="rId3"/>
    <p:sldId id="358" r:id="rId4"/>
    <p:sldId id="364" r:id="rId5"/>
    <p:sldId id="479" r:id="rId6"/>
    <p:sldId id="480" r:id="rId7"/>
    <p:sldId id="481" r:id="rId8"/>
    <p:sldId id="482" r:id="rId9"/>
    <p:sldId id="483" r:id="rId10"/>
    <p:sldId id="488" r:id="rId11"/>
    <p:sldId id="489" r:id="rId12"/>
    <p:sldId id="490" r:id="rId13"/>
    <p:sldId id="491" r:id="rId14"/>
    <p:sldId id="492" r:id="rId15"/>
    <p:sldId id="493" r:id="rId16"/>
    <p:sldId id="494" r:id="rId17"/>
    <p:sldId id="440" r:id="rId18"/>
    <p:sldId id="453" r:id="rId19"/>
    <p:sldId id="476" r:id="rId20"/>
    <p:sldId id="474" r:id="rId21"/>
    <p:sldId id="439" r:id="rId22"/>
    <p:sldId id="280" r:id="rId23"/>
  </p:sldIdLst>
  <p:sldSz cx="9144000" cy="5143500" type="screen16x9"/>
  <p:notesSz cx="6858000" cy="9144000"/>
  <p:embeddedFontLst>
    <p:embeddedFont>
      <p:font typeface="Advent Pro Light" panose="020B0604020202020204" charset="0"/>
      <p:regular r:id="rId25"/>
      <p:bold r:id="rId26"/>
    </p:embeddedFont>
    <p:embeddedFont>
      <p:font typeface="Anton" pitchFamily="2" charset="0"/>
      <p:regular r:id="rId27"/>
    </p:embeddedFont>
    <p:embeddedFont>
      <p:font typeface="Cambria Math" panose="02040503050406030204" pitchFamily="18" charset="0"/>
      <p:regular r:id="rId28"/>
    </p:embeddedFont>
    <p:embeddedFont>
      <p:font typeface="Fira Sans Condensed Light" panose="020B0403050000020004" pitchFamily="34" charset="0"/>
      <p:regular r:id="rId29"/>
      <p:bold r:id="rId30"/>
      <p:italic r:id="rId31"/>
      <p:boldItalic r:id="rId32"/>
    </p:embeddedFont>
    <p:embeddedFont>
      <p:font typeface="Rajdhani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E397FE-706D-4E7D-AA01-638484C1D090}">
  <a:tblStyle styleId="{95E397FE-706D-4E7D-AA01-638484C1D0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09" autoAdjust="0"/>
  </p:normalViewPr>
  <p:slideViewPr>
    <p:cSldViewPr snapToGrid="0">
      <p:cViewPr varScale="1">
        <p:scale>
          <a:sx n="82" d="100"/>
          <a:sy n="82" d="100"/>
        </p:scale>
        <p:origin x="10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7539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075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1212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0619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9306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421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6209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9466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8824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5206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6436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7608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2125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92102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7098bb5640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7098bb5640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812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0665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1707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3701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2528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7113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7008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45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Solo título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413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9" r:id="rId4"/>
    <p:sldLayoutId id="2147483666" r:id="rId5"/>
    <p:sldLayoutId id="2147483667" r:id="rId6"/>
    <p:sldLayoutId id="2147483671" r:id="rId7"/>
    <p:sldLayoutId id="2147483672" r:id="rId8"/>
    <p:sldLayoutId id="214748367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5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lfredo.garcias@tec.m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4"/>
          <p:cNvSpPr txBox="1"/>
          <p:nvPr/>
        </p:nvSpPr>
        <p:spPr>
          <a:xfrm>
            <a:off x="745436" y="839354"/>
            <a:ext cx="8398564" cy="4299318"/>
          </a:xfrm>
          <a:prstGeom prst="rect">
            <a:avLst/>
          </a:prstGeom>
        </p:spPr>
        <p:txBody>
          <a:bodyPr vert="horz" wrap="square" lIns="0" tIns="13399" rIns="0" bIns="0" rtlCol="0">
            <a:spAutoFit/>
          </a:bodyPr>
          <a:lstStyle/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br>
              <a:rPr lang="es-MX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>
              <a:spcBef>
                <a:spcPts val="106"/>
              </a:spcBef>
            </a:pPr>
            <a:r>
              <a:rPr lang="es-ES" sz="1600" b="1" dirty="0">
                <a:solidFill>
                  <a:schemeClr val="bg1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TE3002B</a:t>
            </a:r>
            <a:br>
              <a:rPr lang="es-ES" sz="23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r>
              <a:rPr lang="es-ES" sz="27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Implementación de Robótica Inteligente</a:t>
            </a:r>
          </a:p>
          <a:p>
            <a:pPr marL="14105" marR="5642">
              <a:spcBef>
                <a:spcPts val="106"/>
              </a:spcBef>
            </a:pPr>
            <a:endParaRPr lang="es-ES" sz="2000" b="1" dirty="0">
              <a:solidFill>
                <a:schemeClr val="bg1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                                                                 </a:t>
            </a: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							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24 de Abril del 2024</a:t>
            </a: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MX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028" name="AutoShape 4" descr="Inicio | Título Electrónico Pueb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4340" name="Picture 4" descr="The Learning Gate | Tec de Monterrey"/>
          <p:cNvPicPr>
            <a:picLocks noChangeAspect="1" noChangeArrowheads="1"/>
          </p:cNvPicPr>
          <p:nvPr/>
        </p:nvPicPr>
        <p:blipFill>
          <a:blip r:embed="rId4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cxnSp>
        <p:nvCxnSpPr>
          <p:cNvPr id="11" name="Google Shape;137;p27"/>
          <p:cNvCxnSpPr/>
          <p:nvPr/>
        </p:nvCxnSpPr>
        <p:spPr>
          <a:xfrm>
            <a:off x="599181" y="3300059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   </a:t>
            </a:r>
          </a:p>
          <a:p>
            <a:pPr algn="l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Facilitador: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PhD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 Alfredo García Suárez</a:t>
            </a:r>
          </a:p>
          <a:p>
            <a:pPr algn="l"/>
            <a:br>
              <a:rPr lang="es-ES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456668" y="1920613"/>
                <a:ext cx="8312189" cy="726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r>
                  <a:rPr lang="es-ES" sz="1800" b="1" dirty="0">
                    <a:solidFill>
                      <a:schemeClr val="tx2"/>
                    </a:solidFill>
                  </a:rPr>
                  <a:t>Objetivo: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Para calcular la </a:t>
                </a:r>
                <a:r>
                  <a:rPr lang="es-ES" sz="1800" dirty="0">
                    <a:solidFill>
                      <a:schemeClr val="tx2"/>
                    </a:solidFill>
                  </a:rPr>
                  <a:t>pose del robot diferencial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es necesario representar el vector de postura del robot </a:t>
                </a:r>
                <a:r>
                  <a:rPr lang="es-ES" sz="1800" dirty="0">
                    <a:solidFill>
                      <a:schemeClr val="tx2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es-E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ES" sz="1800" dirty="0">
                    <a:solidFill>
                      <a:schemeClr val="tx2"/>
                    </a:solidFill>
                  </a:rPr>
                  <a:t>”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en términos de las velocidades angulares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s-E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de las ruedas del robot</a:t>
                </a:r>
                <a:endPara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8" y="1920613"/>
                <a:ext cx="8312189" cy="726831"/>
              </a:xfrm>
              <a:prstGeom prst="rect">
                <a:avLst/>
              </a:prstGeom>
              <a:blipFill>
                <a:blip r:embed="rId4"/>
                <a:stretch>
                  <a:fillRect t="-10084" r="-587" b="-453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Estimación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de la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posición</a:t>
            </a:r>
            <a:endParaRPr lang="en-US" sz="30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Localizaci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ón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0653CB5-BEA6-1A1A-890F-A0947C5A63CD}"/>
                  </a:ext>
                </a:extLst>
              </p:cNvPr>
              <p:cNvSpPr txBox="1"/>
              <p:nvPr/>
            </p:nvSpPr>
            <p:spPr>
              <a:xfrm>
                <a:off x="3569677" y="3375913"/>
                <a:ext cx="2004646" cy="4145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8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GB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</m:e>
                    </m:d>
                  </m:oMath>
                </a14:m>
                <a:endParaRPr lang="es-MX" sz="18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0653CB5-BEA6-1A1A-890F-A0947C5A6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677" y="3375913"/>
                <a:ext cx="2004646" cy="414537"/>
              </a:xfrm>
              <a:prstGeom prst="rect">
                <a:avLst/>
              </a:prstGeom>
              <a:blipFill>
                <a:blip r:embed="rId5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141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456668" y="1760337"/>
                <a:ext cx="8312189" cy="726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r>
                  <a:rPr lang="es-ES" sz="1800" b="1" dirty="0">
                    <a:solidFill>
                      <a:schemeClr val="tx2"/>
                    </a:solidFill>
                  </a:rPr>
                  <a:t>Paso 1: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Partimos de la relación que existe entre la velocidad lineal </a:t>
                </a:r>
                <a14:m>
                  <m:oMath xmlns:m="http://schemas.openxmlformats.org/officeDocument/2006/math">
                    <m:r>
                      <a:rPr lang="es-E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y la velocidad angular </a:t>
                </a:r>
                <a14:m>
                  <m:oMath xmlns:m="http://schemas.openxmlformats.org/officeDocument/2006/math">
                    <m:r>
                      <a:rPr lang="es-E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8" y="1760337"/>
                <a:ext cx="8312189" cy="726831"/>
              </a:xfrm>
              <a:prstGeom prst="rect">
                <a:avLst/>
              </a:prstGeom>
              <a:blipFill>
                <a:blip r:embed="rId4"/>
                <a:stretch>
                  <a:fillRect r="-587" b="-235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Estimación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de la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posición</a:t>
            </a:r>
            <a:endParaRPr lang="en-US" sz="30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Localizaci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ón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0653CB5-BEA6-1A1A-890F-A0947C5A63CD}"/>
                  </a:ext>
                </a:extLst>
              </p:cNvPr>
              <p:cNvSpPr txBox="1"/>
              <p:nvPr/>
            </p:nvSpPr>
            <p:spPr>
              <a:xfrm>
                <a:off x="3971192" y="2511971"/>
                <a:ext cx="12016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8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1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s-ES" sz="1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s-ES" sz="1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sz="18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0653CB5-BEA6-1A1A-890F-A0947C5A6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192" y="2511971"/>
                <a:ext cx="1201615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762;p45">
                <a:extLst>
                  <a:ext uri="{FF2B5EF4-FFF2-40B4-BE49-F238E27FC236}">
                    <a16:creationId xmlns:a16="http://schemas.microsoft.com/office/drawing/2014/main" id="{10FB2548-1CC5-7702-76D4-6146F5832A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6668" y="2942682"/>
                <a:ext cx="8312189" cy="726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r>
                  <a:rPr lang="es-ES" sz="1800" b="1" dirty="0">
                    <a:solidFill>
                      <a:schemeClr val="tx2"/>
                    </a:solidFill>
                  </a:rPr>
                  <a:t>Paso 2: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Expresamos la velocidad lineal </a:t>
                </a:r>
                <a14:m>
                  <m:oMath xmlns:m="http://schemas.openxmlformats.org/officeDocument/2006/math">
                    <m:r>
                      <a:rPr lang="es-E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y la velocidad angular </a:t>
                </a:r>
                <a14:m>
                  <m:oMath xmlns:m="http://schemas.openxmlformats.org/officeDocument/2006/math">
                    <m:r>
                      <a:rPr lang="es-E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en términos de las velocidades lineales de cada rueda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. </a:t>
                </a:r>
                <a:endPara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Google Shape;1762;p45">
                <a:extLst>
                  <a:ext uri="{FF2B5EF4-FFF2-40B4-BE49-F238E27FC236}">
                    <a16:creationId xmlns:a16="http://schemas.microsoft.com/office/drawing/2014/main" id="{10FB2548-1CC5-7702-76D4-6146F5832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8" y="2942682"/>
                <a:ext cx="8312189" cy="726831"/>
              </a:xfrm>
              <a:prstGeom prst="rect">
                <a:avLst/>
              </a:prstGeom>
              <a:blipFill>
                <a:blip r:embed="rId6"/>
                <a:stretch>
                  <a:fillRect r="-587" b="-235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326D856-3E78-7345-C056-7DDE42974F76}"/>
                  </a:ext>
                </a:extLst>
              </p:cNvPr>
              <p:cNvSpPr txBox="1"/>
              <p:nvPr/>
            </p:nvSpPr>
            <p:spPr>
              <a:xfrm>
                <a:off x="2521786" y="4025636"/>
                <a:ext cx="1310323" cy="4898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8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</m:num>
                      <m:den>
                        <m:r>
                          <a:rPr lang="es-ES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s-MX" sz="18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326D856-3E78-7345-C056-7DDE42974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786" y="4025636"/>
                <a:ext cx="1310323" cy="489814"/>
              </a:xfrm>
              <a:prstGeom prst="rect">
                <a:avLst/>
              </a:prstGeom>
              <a:blipFill>
                <a:blip r:embed="rId7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4535A800-1DAD-6F51-A77E-8EDA1CEE5A43}"/>
                  </a:ext>
                </a:extLst>
              </p:cNvPr>
              <p:cNvSpPr txBox="1"/>
              <p:nvPr/>
            </p:nvSpPr>
            <p:spPr>
              <a:xfrm>
                <a:off x="5311893" y="3973766"/>
                <a:ext cx="1556238" cy="5085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8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  </m:t>
                        </m:r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</m:num>
                      <m:den>
                        <m:r>
                          <a:rPr lang="es-ES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den>
                    </m:f>
                  </m:oMath>
                </a14:m>
                <a:endParaRPr lang="es-MX" sz="18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4535A800-1DAD-6F51-A77E-8EDA1CEE5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893" y="3973766"/>
                <a:ext cx="1556238" cy="5085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460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456667" y="1658028"/>
                <a:ext cx="8312189" cy="726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r>
                  <a:rPr lang="es-ES" sz="1800" b="1" dirty="0">
                    <a:solidFill>
                      <a:schemeClr val="tx2"/>
                    </a:solidFill>
                  </a:rPr>
                  <a:t>Paso 3: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Sustituimos las velocidades lineales de las ruedas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por su equivalente representación en términos de las velocidades angulares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7" y="1658028"/>
                <a:ext cx="8312189" cy="726831"/>
              </a:xfrm>
              <a:prstGeom prst="rect">
                <a:avLst/>
              </a:prstGeom>
              <a:blipFill>
                <a:blip r:embed="rId4"/>
                <a:stretch>
                  <a:fillRect r="-587" b="-235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Estimación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de la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posición</a:t>
            </a:r>
            <a:endParaRPr lang="en-US" sz="30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Localizaci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ón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762;p45">
                <a:extLst>
                  <a:ext uri="{FF2B5EF4-FFF2-40B4-BE49-F238E27FC236}">
                    <a16:creationId xmlns:a16="http://schemas.microsoft.com/office/drawing/2014/main" id="{10FB2548-1CC5-7702-76D4-6146F5832A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6667" y="2996250"/>
                <a:ext cx="8312189" cy="726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r>
                  <a:rPr lang="es-ES" sz="1800" b="1" dirty="0">
                    <a:solidFill>
                      <a:schemeClr val="tx2"/>
                    </a:solidFill>
                  </a:rPr>
                  <a:t>Paso 4: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Sustituimos la cinemática diferencial en términos de las velocidades angulares de las ruedas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Google Shape;1762;p45">
                <a:extLst>
                  <a:ext uri="{FF2B5EF4-FFF2-40B4-BE49-F238E27FC236}">
                    <a16:creationId xmlns:a16="http://schemas.microsoft.com/office/drawing/2014/main" id="{10FB2548-1CC5-7702-76D4-6146F5832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7" y="2996250"/>
                <a:ext cx="8312189" cy="726831"/>
              </a:xfrm>
              <a:prstGeom prst="rect">
                <a:avLst/>
              </a:prstGeom>
              <a:blipFill>
                <a:blip r:embed="rId5"/>
                <a:stretch>
                  <a:fillRect r="-587" b="-235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F4FE925-92EF-BC26-9579-8A4919BE2692}"/>
                  </a:ext>
                </a:extLst>
              </p:cNvPr>
              <p:cNvSpPr txBox="1"/>
              <p:nvPr/>
            </p:nvSpPr>
            <p:spPr>
              <a:xfrm>
                <a:off x="5136905" y="2528464"/>
                <a:ext cx="1792293" cy="50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8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1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f>
                      <m:fPr>
                        <m:ctrlPr>
                          <a:rPr lang="es-ES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  </m:t>
                        </m:r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</m:num>
                      <m:den>
                        <m:r>
                          <a:rPr lang="es-ES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den>
                    </m:f>
                  </m:oMath>
                </a14:m>
                <a:endParaRPr lang="es-MX" sz="18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F4FE925-92EF-BC26-9579-8A4919BE2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905" y="2528464"/>
                <a:ext cx="1792293" cy="5098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106670B7-F7B6-0D43-6EF3-DAFB072DE2F1}"/>
                  </a:ext>
                </a:extLst>
              </p:cNvPr>
              <p:cNvSpPr txBox="1"/>
              <p:nvPr/>
            </p:nvSpPr>
            <p:spPr>
              <a:xfrm>
                <a:off x="2280800" y="2545364"/>
                <a:ext cx="1792293" cy="4910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8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1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f>
                      <m:fPr>
                        <m:ctrlPr>
                          <a:rPr lang="es-ES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  </m:t>
                        </m:r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</m:num>
                      <m:den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s-MX" sz="18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106670B7-F7B6-0D43-6EF3-DAFB072DE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800" y="2545364"/>
                <a:ext cx="1792293" cy="491096"/>
              </a:xfrm>
              <a:prstGeom prst="rect">
                <a:avLst/>
              </a:prstGeom>
              <a:blipFill>
                <a:blip r:embed="rId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lecha: a la derecha con bandas 15">
            <a:extLst>
              <a:ext uri="{FF2B5EF4-FFF2-40B4-BE49-F238E27FC236}">
                <a16:creationId xmlns:a16="http://schemas.microsoft.com/office/drawing/2014/main" id="{CD14E596-F85B-AACE-C26E-72A62E3E0F7E}"/>
              </a:ext>
            </a:extLst>
          </p:cNvPr>
          <p:cNvSpPr/>
          <p:nvPr/>
        </p:nvSpPr>
        <p:spPr>
          <a:xfrm>
            <a:off x="4046295" y="4096674"/>
            <a:ext cx="832338" cy="390949"/>
          </a:xfrm>
          <a:prstGeom prst="striped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E4E32F19-2DDC-85E2-586C-B3FAE7119FBA}"/>
                  </a:ext>
                </a:extLst>
              </p:cNvPr>
              <p:cNvSpPr txBox="1"/>
              <p:nvPr/>
            </p:nvSpPr>
            <p:spPr>
              <a:xfrm>
                <a:off x="5097706" y="3532735"/>
                <a:ext cx="3262678" cy="13081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b="1" i="1" u="none" strike="noStrike" baseline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b="1" i="1" u="none" strike="noStrike" baseline="0" dirty="0">
                    <a:solidFill>
                      <a:schemeClr val="tx2"/>
                    </a:solidFill>
                    <a:latin typeface="CambriaMath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sz="1800" b="1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f>
                                <m:fPr>
                                  <m:ctrlPr>
                                    <a:rPr lang="es-ES" sz="1800" b="1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18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sub>
                                  </m:sSub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+  </m:t>
                                  </m:r>
                                  <m:sSub>
                                    <m:sSubPr>
                                      <m:ctrlPr>
                                        <a:rPr lang="en-GB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18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s-ES" sz="18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s-ES" sz="18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cos</m:t>
                              </m:r>
                              <m:r>
                                <m:rPr>
                                  <m:nor/>
                                </m:rPr>
                                <a:rPr lang="es-ES" sz="18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(</m:t>
                              </m:r>
                              <m:r>
                                <a:rPr lang="el-GR" sz="18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nor/>
                                </m:rPr>
                                <a:rPr lang="es-ES" sz="18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) </m:t>
                              </m:r>
                            </m:e>
                          </m:mr>
                          <m:mr>
                            <m:e>
                              <m:r>
                                <a:rPr lang="es-ES" sz="1800" b="1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f>
                                <m:fPr>
                                  <m:ctrlPr>
                                    <a:rPr lang="es-ES" sz="1800" b="1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18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sub>
                                  </m:sSub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+  </m:t>
                                  </m:r>
                                  <m:sSub>
                                    <m:sSubPr>
                                      <m:ctrlPr>
                                        <a:rPr lang="en-GB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18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s-ES" sz="18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s-ES" sz="18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sen</m:t>
                              </m:r>
                              <m:r>
                                <m:rPr>
                                  <m:nor/>
                                </m:rPr>
                                <a:rPr lang="es-ES" sz="18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(</m:t>
                              </m:r>
                              <m:r>
                                <a:rPr lang="el-GR" sz="180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nor/>
                                </m:rPr>
                                <a:rPr lang="es-ES" sz="18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s-ES" sz="1800" b="1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f>
                                <m:fPr>
                                  <m:ctrlPr>
                                    <a:rPr lang="es-ES" sz="1800" b="1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18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sub>
                                  </m:sSub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  </m:t>
                                  </m:r>
                                  <m:sSub>
                                    <m:sSubPr>
                                      <m:ctrlPr>
                                        <a:rPr lang="en-GB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18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s-ES" sz="1800" b="1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b="1" i="1" u="none" strike="noStrike" dirty="0">
                    <a:solidFill>
                      <a:schemeClr val="tx2"/>
                    </a:solidFill>
                    <a:latin typeface="CambriaMath"/>
                  </a:rPr>
                  <a:t> </a:t>
                </a:r>
                <a:endParaRPr lang="es-ES" sz="1800" b="1" i="1" u="none" strike="noStrike" baseline="0" dirty="0">
                  <a:solidFill>
                    <a:schemeClr val="tx2"/>
                  </a:solidFill>
                  <a:latin typeface="CambriaMath"/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E4E32F19-2DDC-85E2-586C-B3FAE7119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06" y="3532735"/>
                <a:ext cx="3262678" cy="13081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69A0D97-EFE5-D411-A12D-6FADBB014C17}"/>
                  </a:ext>
                </a:extLst>
              </p:cNvPr>
              <p:cNvSpPr txBox="1"/>
              <p:nvPr/>
            </p:nvSpPr>
            <p:spPr>
              <a:xfrm>
                <a:off x="1772820" y="3836216"/>
                <a:ext cx="2008733" cy="882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i="1" u="none" strike="noStrike" baseline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GB" sz="18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800" b="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GB" sz="18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800" b="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GB" sz="18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l-GR" sz="1800" b="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i="1" u="none" strike="noStrike" baseline="0" dirty="0">
                    <a:solidFill>
                      <a:schemeClr val="tx2"/>
                    </a:solidFill>
                    <a:latin typeface="CambriaMath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18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m:rPr>
                                  <m:nor/>
                                </m:rPr>
                                <a:rPr lang="es-ES" sz="1800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s-ES" sz="1800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cos</m:t>
                              </m:r>
                              <m:r>
                                <m:rPr>
                                  <m:nor/>
                                </m:rPr>
                                <a:rPr lang="es-ES" sz="1800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(</m:t>
                              </m:r>
                              <m:r>
                                <a:rPr lang="el-GR" sz="1800" b="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nor/>
                                </m:rPr>
                                <a:rPr lang="es-ES" sz="1800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)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18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m:rPr>
                                  <m:nor/>
                                </m:rPr>
                                <a:rPr lang="es-ES" sz="1800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s-ES" sz="1800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sen</m:t>
                              </m:r>
                              <m:r>
                                <m:rPr>
                                  <m:nor/>
                                </m:rPr>
                                <a:rPr lang="es-ES" sz="1800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(</m:t>
                              </m:r>
                              <m:r>
                                <a:rPr lang="el-GR" sz="1800" b="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nor/>
                                </m:rPr>
                                <a:rPr lang="es-ES" sz="1800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l-GR" sz="18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i="1" u="none" strike="noStrike" dirty="0">
                    <a:solidFill>
                      <a:schemeClr val="tx2"/>
                    </a:solidFill>
                    <a:latin typeface="CambriaMath"/>
                  </a:rPr>
                  <a:t> </a:t>
                </a:r>
                <a:endParaRPr lang="es-MX" sz="18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69A0D97-EFE5-D411-A12D-6FADBB014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820" y="3836216"/>
                <a:ext cx="2008733" cy="8828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813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456667" y="1647055"/>
                <a:ext cx="8312189" cy="726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r>
                  <a:rPr lang="es-ES" sz="1800" b="1" dirty="0">
                    <a:solidFill>
                      <a:schemeClr val="tx2"/>
                    </a:solidFill>
                  </a:rPr>
                  <a:t>Paso 5: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Definimos el cambio de distancia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en un tiempo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de igual forma definimos un cambio de orientación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l-GR" sz="1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en un tiempo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7" y="1647055"/>
                <a:ext cx="8312189" cy="726831"/>
              </a:xfrm>
              <a:prstGeom prst="rect">
                <a:avLst/>
              </a:prstGeom>
              <a:blipFill>
                <a:blip r:embed="rId4"/>
                <a:stretch>
                  <a:fillRect r="-587" b="-243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Estimación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de la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posición</a:t>
            </a:r>
            <a:endParaRPr lang="en-US" sz="30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Localizaci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ón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" name="Google Shape;1762;p45">
            <a:extLst>
              <a:ext uri="{FF2B5EF4-FFF2-40B4-BE49-F238E27FC236}">
                <a16:creationId xmlns:a16="http://schemas.microsoft.com/office/drawing/2014/main" id="{10FB2548-1CC5-7702-76D4-6146F5832A96}"/>
              </a:ext>
            </a:extLst>
          </p:cNvPr>
          <p:cNvSpPr txBox="1">
            <a:spLocks/>
          </p:cNvSpPr>
          <p:nvPr/>
        </p:nvSpPr>
        <p:spPr>
          <a:xfrm>
            <a:off x="456667" y="2978752"/>
            <a:ext cx="8312189" cy="52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b="1" dirty="0">
                <a:solidFill>
                  <a:schemeClr val="tx2"/>
                </a:solidFill>
              </a:rPr>
              <a:t>Paso 6: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Obtenemos la posición del robot:</a:t>
            </a:r>
            <a:endParaRPr lang="en-US" sz="18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F4FE925-92EF-BC26-9579-8A4919BE2692}"/>
                  </a:ext>
                </a:extLst>
              </p:cNvPr>
              <p:cNvSpPr txBox="1"/>
              <p:nvPr/>
            </p:nvSpPr>
            <p:spPr>
              <a:xfrm>
                <a:off x="4936752" y="2541039"/>
                <a:ext cx="17922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l-GR" sz="18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sz="1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ES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s-ES" sz="1800" i="1" dirty="0">
                          <a:solidFill>
                            <a:schemeClr val="tx2"/>
                          </a:solidFill>
                          <a:latin typeface="CambriaMath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l-GR" sz="18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s-ES" sz="18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s-MX" sz="18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F4FE925-92EF-BC26-9579-8A4919BE2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752" y="2541039"/>
                <a:ext cx="179229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106670B7-F7B6-0D43-6EF3-DAFB072DE2F1}"/>
                  </a:ext>
                </a:extLst>
              </p:cNvPr>
              <p:cNvSpPr txBox="1"/>
              <p:nvPr/>
            </p:nvSpPr>
            <p:spPr>
              <a:xfrm>
                <a:off x="2280800" y="2545364"/>
                <a:ext cx="19160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8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" sz="1800" i="1" dirty="0">
                        <a:solidFill>
                          <a:schemeClr val="tx2"/>
                        </a:solidFill>
                        <a:latin typeface="CambriaMath"/>
                      </a:rPr>
                      <m:t>V</m:t>
                    </m:r>
                    <m:r>
                      <m:rPr>
                        <m:nor/>
                      </m:rPr>
                      <a:rPr lang="es-ES" sz="1800" b="0" i="1" dirty="0" smtClean="0">
                        <a:solidFill>
                          <a:schemeClr val="tx2"/>
                        </a:solidFill>
                        <a:latin typeface="CambriaMath"/>
                      </a:rPr>
                      <m:t>∗</m:t>
                    </m:r>
                    <m:r>
                      <m:rPr>
                        <m:sty m:val="p"/>
                      </m:rPr>
                      <a:rPr lang="el-GR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s-MX" sz="18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106670B7-F7B6-0D43-6EF3-DAFB072DE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800" y="2545364"/>
                <a:ext cx="191606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6E0440F-C5E7-0B21-9E8F-9FED4DB4D163}"/>
                  </a:ext>
                </a:extLst>
              </p:cNvPr>
              <p:cNvSpPr txBox="1"/>
              <p:nvPr/>
            </p:nvSpPr>
            <p:spPr>
              <a:xfrm>
                <a:off x="2797290" y="3613815"/>
                <a:ext cx="4278923" cy="9848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i="1" u="none" strike="noStrike" baseline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i="1" u="none" strike="noStrike" baseline="0" dirty="0">
                    <a:solidFill>
                      <a:schemeClr val="tx2"/>
                    </a:solidFill>
                    <a:latin typeface="CambriaMath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i="1" u="none" strike="noStrike" dirty="0">
                    <a:solidFill>
                      <a:schemeClr val="tx2"/>
                    </a:solidFill>
                    <a:latin typeface="CambriaMath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𝒄𝒐𝒔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s-ES" sz="18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𝒔𝒆𝒏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s-ES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l-GR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l-GR" sz="18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i="1" dirty="0">
                    <a:solidFill>
                      <a:schemeClr val="tx2"/>
                    </a:solidFill>
                    <a:latin typeface="CambriaMath"/>
                  </a:rPr>
                  <a:t> </a:t>
                </a:r>
                <a:endParaRPr lang="es-ES" sz="1800" i="1" u="none" strike="noStrike" baseline="0" dirty="0">
                  <a:solidFill>
                    <a:schemeClr val="tx2"/>
                  </a:solidFill>
                  <a:latin typeface="CambriaMath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6E0440F-C5E7-0B21-9E8F-9FED4DB4D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290" y="3613815"/>
                <a:ext cx="4278923" cy="9848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57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456667" y="1647055"/>
                <a:ext cx="8312189" cy="726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r>
                  <a:rPr lang="es-ES" sz="1800" b="1" dirty="0">
                    <a:solidFill>
                      <a:schemeClr val="tx2"/>
                    </a:solidFill>
                  </a:rPr>
                  <a:t>Paso 7: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Finalmente representamos la posición del robot diferencial en términos de las velocidades angulares de las ruedas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</a:t>
                </a:r>
                <a:endPara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7" y="1647055"/>
                <a:ext cx="8312189" cy="726831"/>
              </a:xfrm>
              <a:prstGeom prst="rect">
                <a:avLst/>
              </a:prstGeom>
              <a:blipFill>
                <a:blip r:embed="rId4"/>
                <a:stretch>
                  <a:fillRect r="-587" b="-243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Estimación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de la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posición</a:t>
            </a:r>
            <a:endParaRPr lang="en-US" sz="30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Localizaci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ón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6E0440F-C5E7-0B21-9E8F-9FED4DB4D163}"/>
                  </a:ext>
                </a:extLst>
              </p:cNvPr>
              <p:cNvSpPr txBox="1"/>
              <p:nvPr/>
            </p:nvSpPr>
            <p:spPr>
              <a:xfrm>
                <a:off x="2029034" y="2787044"/>
                <a:ext cx="5167453" cy="13656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i="1" u="none" strike="noStrike" baseline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i="1" u="none" strike="noStrike" baseline="0" dirty="0">
                    <a:solidFill>
                      <a:schemeClr val="tx2"/>
                    </a:solidFill>
                    <a:latin typeface="CambriaMath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i="1" u="none" strike="noStrike" dirty="0">
                    <a:solidFill>
                      <a:schemeClr val="tx2"/>
                    </a:solidFill>
                    <a:latin typeface="CambriaMath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f>
                                    <m:fPr>
                                      <m:ctrlPr>
                                        <a:rPr lang="es-ES" sz="1800" b="1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b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𝑹</m:t>
                                          </m:r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</m:sub>
                                      </m:sSub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  </m:t>
                                      </m:r>
                                      <m:sSub>
                                        <m:sSubPr>
                                          <m:ctrlPr>
                                            <a:rPr lang="en-GB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b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𝑳</m:t>
                                          </m:r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𝒄𝒐𝒔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s-ES" sz="18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f>
                                    <m:fPr>
                                      <m:ctrlPr>
                                        <a:rPr lang="es-ES" sz="1800" b="1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b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𝑹</m:t>
                                          </m:r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</m:sub>
                                      </m:sSub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  </m:t>
                                      </m:r>
                                      <m:sSub>
                                        <m:sSubPr>
                                          <m:ctrlPr>
                                            <a:rPr lang="en-GB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b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𝑳</m:t>
                                          </m:r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𝒔𝒆𝒏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s-ES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s-ES" sz="1800" b="1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f>
                                <m:fPr>
                                  <m:ctrlPr>
                                    <a:rPr lang="es-ES" sz="1800" b="1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b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sub>
                                  </m:sSub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  </m:t>
                                  </m:r>
                                  <m:sSub>
                                    <m:sSubPr>
                                      <m:ctrlPr>
                                        <a:rPr lang="en-GB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b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s-ES" sz="1800" b="1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den>
                              </m:f>
                              <m:r>
                                <a:rPr lang="es-ES" sz="18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l-GR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s-ES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ES" sz="1800" i="1" u="none" strike="noStrike" baseline="0" dirty="0">
                  <a:solidFill>
                    <a:schemeClr val="tx2"/>
                  </a:solidFill>
                  <a:latin typeface="CambriaMath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6E0440F-C5E7-0B21-9E8F-9FED4DB4D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34" y="2787044"/>
                <a:ext cx="5167453" cy="13656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472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456667" y="1647055"/>
                <a:ext cx="8312189" cy="726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r>
                  <a:rPr lang="es-ES" sz="1800" b="1" dirty="0">
                    <a:solidFill>
                      <a:schemeClr val="tx2"/>
                    </a:solidFill>
                  </a:rPr>
                  <a:t>Paso 8: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Si la </a:t>
                </a:r>
                <a:r>
                  <a:rPr lang="es-ES" sz="1800" dirty="0" err="1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odometría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se genera a partir de </a:t>
                </a:r>
                <a:r>
                  <a:rPr lang="es-ES" sz="1800" dirty="0" err="1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encoders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se obtienen los </a:t>
                </a:r>
                <a:r>
                  <a:rPr lang="es-ES" sz="1800" dirty="0" err="1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desplazmientos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de cada una de las ruedas</a:t>
                </a:r>
                <a14:m>
                  <m:oMath xmlns:m="http://schemas.openxmlformats.org/officeDocument/2006/math">
                    <m:r>
                      <a:rPr lang="es-ES" sz="1800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7" y="1647055"/>
                <a:ext cx="8312189" cy="726831"/>
              </a:xfrm>
              <a:prstGeom prst="rect">
                <a:avLst/>
              </a:prstGeom>
              <a:blipFill>
                <a:blip r:embed="rId4"/>
                <a:stretch>
                  <a:fillRect r="-587" b="-243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Estimación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de la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posición</a:t>
            </a:r>
            <a:endParaRPr lang="en-US" sz="30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Localizaci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ón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6E0440F-C5E7-0B21-9E8F-9FED4DB4D163}"/>
                  </a:ext>
                </a:extLst>
              </p:cNvPr>
              <p:cNvSpPr txBox="1"/>
              <p:nvPr/>
            </p:nvSpPr>
            <p:spPr>
              <a:xfrm>
                <a:off x="2389058" y="2794832"/>
                <a:ext cx="3644935" cy="5690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s-ES" sz="1800" i="1" u="none" strike="noStrike" baseline="0" dirty="0">
                    <a:solidFill>
                      <a:schemeClr val="tx2"/>
                    </a:solidFill>
                    <a:latin typeface="CambriaMath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ES" sz="1800" b="1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sz="1800" b="1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sz="1800" b="1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𝑷𝒖𝒍𝒔𝒐𝒔</m:t>
                                </m:r>
                                <m:r>
                                  <a:rPr lang="es-ES" sz="1800" b="1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800" b="1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𝒄𝒐𝒏𝒕𝒂𝒅𝒐𝒔</m:t>
                                </m:r>
                              </m:num>
                              <m:den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𝑷𝒖𝒍𝒔𝒐𝒔</m:t>
                                </m:r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𝒑𝒐𝒓</m:t>
                                </m:r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𝒓𝒆𝒗𝒐𝒍𝒖𝒄𝒊</m:t>
                                </m:r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s-ES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s-ES" sz="1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l-GR" sz="1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𝝅</m:t>
                    </m:r>
                    <m:r>
                      <a:rPr lang="es-ES" sz="18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s-ES" sz="18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s-ES" sz="1800" i="1" u="none" strike="noStrike" baseline="0" dirty="0">
                  <a:solidFill>
                    <a:schemeClr val="tx2"/>
                  </a:solidFill>
                  <a:latin typeface="CambriaMath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6E0440F-C5E7-0B21-9E8F-9FED4DB4D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058" y="2794832"/>
                <a:ext cx="3644935" cy="569002"/>
              </a:xfrm>
              <a:prstGeom prst="rect">
                <a:avLst/>
              </a:prstGeom>
              <a:blipFill>
                <a:blip r:embed="rId5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6677CCB-E586-7E25-3447-45C181280B60}"/>
                  </a:ext>
                </a:extLst>
              </p:cNvPr>
              <p:cNvSpPr txBox="1"/>
              <p:nvPr/>
            </p:nvSpPr>
            <p:spPr>
              <a:xfrm>
                <a:off x="2389058" y="3648335"/>
                <a:ext cx="3644935" cy="5690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s-ES" sz="1800" i="1" u="none" strike="noStrike" baseline="0" dirty="0">
                    <a:solidFill>
                      <a:schemeClr val="tx2"/>
                    </a:solidFill>
                    <a:latin typeface="CambriaMath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ES" sz="1800" b="1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sz="1800" b="1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sz="1800" b="1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𝑷𝒖𝒍𝒔𝒐𝒔</m:t>
                                </m:r>
                                <m:r>
                                  <a:rPr lang="es-ES" sz="1800" b="1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800" b="1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𝒄𝒐𝒏𝒕𝒂𝒅𝒐𝒔</m:t>
                                </m:r>
                              </m:num>
                              <m:den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𝑷𝒖𝒍𝒔𝒐𝒔</m:t>
                                </m:r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𝒑𝒐𝒓</m:t>
                                </m:r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𝒓𝒆𝒗𝒐𝒍𝒖𝒄𝒊</m:t>
                                </m:r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s-ES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  <m:r>
                      <a:rPr lang="es-ES" sz="1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l-GR" sz="1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𝝅</m:t>
                    </m:r>
                    <m:r>
                      <a:rPr lang="es-ES" sz="18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s-ES" sz="18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s-ES" sz="1800" i="1" u="none" strike="noStrike" baseline="0" dirty="0">
                  <a:solidFill>
                    <a:schemeClr val="tx2"/>
                  </a:solidFill>
                  <a:latin typeface="CambriaMath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6677CCB-E586-7E25-3447-45C181280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058" y="3648335"/>
                <a:ext cx="3644935" cy="569002"/>
              </a:xfrm>
              <a:prstGeom prst="rect">
                <a:avLst/>
              </a:prstGeom>
              <a:blipFill>
                <a:blip r:embed="rId6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140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456667" y="1647055"/>
                <a:ext cx="8312189" cy="726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r>
                  <a:rPr lang="es-ES" sz="1800" b="1" dirty="0">
                    <a:solidFill>
                      <a:schemeClr val="tx2"/>
                    </a:solidFill>
                  </a:rPr>
                  <a:t>Paso 9: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Generamos la pose en términos de los </a:t>
                </a:r>
                <a:r>
                  <a:rPr lang="es-ES" sz="1800" dirty="0" err="1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desplazmientos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de cada una de las ruedas</a:t>
                </a:r>
                <a14:m>
                  <m:oMath xmlns:m="http://schemas.openxmlformats.org/officeDocument/2006/math">
                    <m:r>
                      <a:rPr lang="es-ES" sz="1800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7" y="1647055"/>
                <a:ext cx="8312189" cy="726831"/>
              </a:xfrm>
              <a:prstGeom prst="rect">
                <a:avLst/>
              </a:prstGeom>
              <a:blipFill>
                <a:blip r:embed="rId4"/>
                <a:stretch>
                  <a:fillRect r="-587" b="-243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Estimación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de la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posición</a:t>
            </a:r>
            <a:endParaRPr lang="en-US" sz="30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Localizaci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ón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E2165F4-EA88-7863-59E4-9A40B013C467}"/>
                  </a:ext>
                </a:extLst>
              </p:cNvPr>
              <p:cNvSpPr txBox="1"/>
              <p:nvPr/>
            </p:nvSpPr>
            <p:spPr>
              <a:xfrm>
                <a:off x="2304527" y="2787044"/>
                <a:ext cx="4616468" cy="13656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i="1" u="none" strike="noStrike" baseline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i="1" u="none" strike="noStrike" baseline="0" dirty="0">
                    <a:solidFill>
                      <a:schemeClr val="tx2"/>
                    </a:solidFill>
                    <a:latin typeface="CambriaMath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i="1" u="none" strike="noStrike" dirty="0">
                    <a:solidFill>
                      <a:schemeClr val="tx2"/>
                    </a:solidFill>
                    <a:latin typeface="CambriaMath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f>
                                    <m:fPr>
                                      <m:ctrlPr>
                                        <a:rPr lang="es-ES" sz="1800" b="1" i="1" dirty="0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sSub>
                                        <m:sSubPr>
                                          <m:ctrlPr>
                                            <a:rPr lang="en-GB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𝑺</m:t>
                                          </m:r>
                                        </m:e>
                                        <m:sub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𝑹</m:t>
                                          </m:r>
                                        </m:sub>
                                      </m:sSub>
                                      <m:r>
                                        <a:rPr lang="es-ES" sz="18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s-ES" sz="18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sSub>
                                        <m:sSubPr>
                                          <m:ctrlPr>
                                            <a:rPr lang="en-GB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𝑺</m:t>
                                          </m:r>
                                        </m:e>
                                        <m:sub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𝑳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𝒄𝒐𝒔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s-ES" sz="18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f>
                                    <m:fPr>
                                      <m:ctrlPr>
                                        <a:rPr lang="es-ES" sz="1800" b="1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sSub>
                                        <m:sSubPr>
                                          <m:ctrlPr>
                                            <a:rPr lang="en-GB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𝑺</m:t>
                                          </m:r>
                                        </m:e>
                                        <m:sub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𝑹</m:t>
                                          </m:r>
                                        </m:sub>
                                      </m:sSub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+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sSub>
                                        <m:sSubPr>
                                          <m:ctrlPr>
                                            <a:rPr lang="en-GB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𝑺</m:t>
                                          </m:r>
                                        </m:e>
                                        <m:sub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𝑳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𝒔𝒆𝒏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s-ES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s-ES" sz="1800" b="1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n-GB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sub>
                                  </m:sSub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n-GB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s-ES" sz="1800" b="1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s-ES" sz="1800" i="1" u="none" strike="noStrike" baseline="0" dirty="0">
                  <a:solidFill>
                    <a:schemeClr val="tx2"/>
                  </a:solidFill>
                  <a:latin typeface="CambriaMath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E2165F4-EA88-7863-59E4-9A40B013C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527" y="2787044"/>
                <a:ext cx="4616468" cy="13656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844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Actual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 -Control de posicionamiento de un robot diferencial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184676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409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4853" y="623903"/>
            <a:ext cx="76871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Control de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posición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de un Robot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diferencial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433222" y="2123304"/>
            <a:ext cx="3727938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Definición 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El </a:t>
            </a:r>
            <a:r>
              <a:rPr lang="es-ES" sz="1600" b="1" dirty="0">
                <a:solidFill>
                  <a:schemeClr val="tx2"/>
                </a:solidFill>
              </a:rPr>
              <a:t>control de posición </a:t>
            </a:r>
            <a:r>
              <a:rPr lang="es-ES" sz="1600" dirty="0">
                <a:solidFill>
                  <a:schemeClr val="tx2"/>
                </a:solidFill>
              </a:rPr>
              <a:t>consiste en ubicar al robot en un punto de referencia deseado, con o sin una orientación deseada.</a:t>
            </a:r>
            <a:endParaRPr lang="en-US" sz="16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60B520-DDC0-7473-746D-64F7C2AB42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13"/>
          <a:stretch/>
        </p:blipFill>
        <p:spPr bwMode="auto">
          <a:xfrm>
            <a:off x="4869202" y="1663936"/>
            <a:ext cx="3352799" cy="336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333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4853" y="623903"/>
            <a:ext cx="76871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Control de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posición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de un Robot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diferencial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524952" y="2696278"/>
            <a:ext cx="3727938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Diseño 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Para el diseño del algoritmo de control se utiliza la teoría de </a:t>
            </a:r>
            <a:r>
              <a:rPr lang="es-ES" sz="1600" b="1" dirty="0" err="1">
                <a:solidFill>
                  <a:schemeClr val="tx2"/>
                </a:solidFill>
              </a:rPr>
              <a:t>Lyapunov</a:t>
            </a:r>
            <a:r>
              <a:rPr lang="es-ES" sz="1600" b="1" dirty="0">
                <a:solidFill>
                  <a:schemeClr val="tx2"/>
                </a:solidFill>
              </a:rPr>
              <a:t>. </a:t>
            </a:r>
            <a:r>
              <a:rPr lang="es-ES" sz="1600" dirty="0">
                <a:solidFill>
                  <a:schemeClr val="tx2"/>
                </a:solidFill>
              </a:rPr>
              <a:t>El resultado se muestra en la siguiente ecuación. Donde:</a:t>
            </a:r>
          </a:p>
          <a:p>
            <a:pPr marL="152400" indent="0" algn="just">
              <a:buNone/>
            </a:pPr>
            <a:endParaRPr lang="es-ES" sz="1600" dirty="0">
              <a:solidFill>
                <a:schemeClr val="tx2"/>
              </a:solidFill>
            </a:endParaRP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b="1" dirty="0">
                <a:solidFill>
                  <a:schemeClr val="tx2"/>
                </a:solidFill>
              </a:rPr>
              <a:t>K</a:t>
            </a: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una matriz de ganancias definida positiva (generalmente diagonal)</a:t>
            </a:r>
          </a:p>
          <a:p>
            <a:pPr marL="152400" indent="0" algn="just">
              <a:buNone/>
            </a:pPr>
            <a:r>
              <a:rPr lang="es-ES" sz="1600" b="1" dirty="0">
                <a:solidFill>
                  <a:schemeClr val="tx2"/>
                </a:solidFill>
              </a:rPr>
              <a:t>he</a:t>
            </a: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el error </a:t>
            </a:r>
          </a:p>
          <a:p>
            <a:pPr marL="152400" indent="0" algn="just">
              <a:buNone/>
            </a:pPr>
            <a:r>
              <a:rPr lang="es-ES" sz="1600" b="1" dirty="0">
                <a:solidFill>
                  <a:schemeClr val="tx2"/>
                </a:solidFill>
              </a:rPr>
              <a:t>J</a:t>
            </a: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la matriz Jacobiana.</a:t>
            </a:r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03CA4E-742C-33E1-A996-B4216A952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74290"/>
            <a:ext cx="42481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762;p45">
            <a:extLst>
              <a:ext uri="{FF2B5EF4-FFF2-40B4-BE49-F238E27FC236}">
                <a16:creationId xmlns:a16="http://schemas.microsoft.com/office/drawing/2014/main" id="{75B58DBF-9519-59EF-C24F-D07E71991345}"/>
              </a:ext>
            </a:extLst>
          </p:cNvPr>
          <p:cNvSpPr txBox="1">
            <a:spLocks/>
          </p:cNvSpPr>
          <p:nvPr/>
        </p:nvSpPr>
        <p:spPr>
          <a:xfrm>
            <a:off x="5314678" y="3792766"/>
            <a:ext cx="2703907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Ley de Control de Lyapunov</a:t>
            </a:r>
          </a:p>
        </p:txBody>
      </p:sp>
    </p:spTree>
    <p:extLst>
      <p:ext uri="{BB962C8B-B14F-4D97-AF65-F5344CB8AC3E}">
        <p14:creationId xmlns:p14="http://schemas.microsoft.com/office/powerpoint/2010/main" val="152632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/>
          <p:nvPr/>
        </p:nvCxnSpPr>
        <p:spPr>
          <a:xfrm>
            <a:off x="4594711" y="246517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sp>
        <p:nvSpPr>
          <p:cNvPr id="8" name="Google Shape;135;p27"/>
          <p:cNvSpPr txBox="1">
            <a:spLocks noGrp="1"/>
          </p:cNvSpPr>
          <p:nvPr>
            <p:ph type="title"/>
          </p:nvPr>
        </p:nvSpPr>
        <p:spPr>
          <a:xfrm>
            <a:off x="4681549" y="1623442"/>
            <a:ext cx="320018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Bienvenida</a:t>
            </a:r>
            <a:endParaRPr dirty="0"/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4" descr="Análisis del papel de la automatización de procesos industriales hoy y  mañana">
            <a:extLst>
              <a:ext uri="{FF2B5EF4-FFF2-40B4-BE49-F238E27FC236}">
                <a16:creationId xmlns:a16="http://schemas.microsoft.com/office/drawing/2014/main" id="{AC008B2B-6883-2457-17DE-D01F4ACEF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65" y="1264349"/>
            <a:ext cx="3931839" cy="281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768707"/>
            <a:ext cx="766351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1.7 (Control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Posición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293077" y="1263592"/>
            <a:ext cx="8763167" cy="335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nuevo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nuevo con el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nombre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Actividad</a:t>
            </a:r>
            <a:r>
              <a:rPr lang="en-US" sz="1600" b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1.7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(Control de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Posición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)</a:t>
            </a:r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Implementar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código requerido para generar  el control de posición del robot tipo diferencial en los siguientes puntos deseados:</a:t>
            </a:r>
            <a:endParaRPr lang="es-E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a) (1, 2)   b) (3, 7)   c) (6, 0)   d) (-4, 5)   e) (-6, 0)   f) (-1, 0)   g) (-7, -7)   h) (-2, -4)  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) (- 0.5, -0.5)   j) (1, -3)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k) (3, -5)   l) (8, 0)   m) (0, -3)   n) (0, 9)   ñ) (0, -1)   o) (-5, -10)   p) (7, -7)   q) (3, -1)   r) (- 10, -10)   s) (10, 9)</a:t>
            </a: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3.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Genera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análisis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comparativo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empleando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valores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ganancias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diferentes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y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explica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cual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sería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mejor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sintonización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para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posicionar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al robot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cada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punto (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Incluye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las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gráficas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respuesta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para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cada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caso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). El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reporte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debe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contener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análisis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comparativo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cada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coordenada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formato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word.</a:t>
            </a:r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4262064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292102" y="875099"/>
            <a:ext cx="775729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.7 (Control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Posición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14998" y="1142843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293077" y="1415991"/>
            <a:ext cx="8763167" cy="335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4.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Generar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un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reporte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pasos para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poder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obtener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control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posición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las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coordenadas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deseadas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(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Descrito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punto 3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) y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plantear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estrategia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para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generar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un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controlador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ganancias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auto-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sintonizable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Incluir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Código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MATLAB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5. Subir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link del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CANVAS para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Evaluación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8984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68;p46"/>
          <p:cNvSpPr txBox="1">
            <a:spLocks/>
          </p:cNvSpPr>
          <p:nvPr/>
        </p:nvSpPr>
        <p:spPr>
          <a:xfrm>
            <a:off x="2562175" y="725400"/>
            <a:ext cx="40200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s-ES" dirty="0"/>
              <a:t>Fin de la Sesión</a:t>
            </a:r>
          </a:p>
        </p:txBody>
      </p:sp>
      <p:sp>
        <p:nvSpPr>
          <p:cNvPr id="7" name="Google Shape;1769;p46"/>
          <p:cNvSpPr txBox="1">
            <a:spLocks/>
          </p:cNvSpPr>
          <p:nvPr/>
        </p:nvSpPr>
        <p:spPr>
          <a:xfrm>
            <a:off x="2561975" y="2105100"/>
            <a:ext cx="4020000" cy="1203900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Fira Sans Condensed Light"/>
              <a:buAutoNum type="arabicPeriod"/>
              <a:defRPr sz="13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Preguntas?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>
                <a:hlinkClick r:id="rId4"/>
              </a:rPr>
              <a:t>Alfredo.garcias@tec.mx</a:t>
            </a: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/>
              <a:t>https://itesm.zoom.us/j/9648719322</a:t>
            </a: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 </a:t>
            </a:r>
          </a:p>
        </p:txBody>
      </p:sp>
      <p:grpSp>
        <p:nvGrpSpPr>
          <p:cNvPr id="8" name="Google Shape;1771;p46"/>
          <p:cNvGrpSpPr/>
          <p:nvPr/>
        </p:nvGrpSpPr>
        <p:grpSpPr>
          <a:xfrm>
            <a:off x="3914560" y="3451633"/>
            <a:ext cx="268782" cy="268485"/>
            <a:chOff x="3303268" y="3817349"/>
            <a:chExt cx="346056" cy="345674"/>
          </a:xfrm>
        </p:grpSpPr>
        <p:sp>
          <p:nvSpPr>
            <p:cNvPr id="9" name="Google Shape;1772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73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74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75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776;p46"/>
          <p:cNvGrpSpPr/>
          <p:nvPr/>
        </p:nvGrpSpPr>
        <p:grpSpPr>
          <a:xfrm>
            <a:off x="4263368" y="3451633"/>
            <a:ext cx="268782" cy="268485"/>
            <a:chOff x="3752358" y="3817349"/>
            <a:chExt cx="346056" cy="345674"/>
          </a:xfrm>
        </p:grpSpPr>
        <p:sp>
          <p:nvSpPr>
            <p:cNvPr id="14" name="Google Shape;1777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7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7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8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781;p46"/>
          <p:cNvGrpSpPr/>
          <p:nvPr/>
        </p:nvGrpSpPr>
        <p:grpSpPr>
          <a:xfrm>
            <a:off x="4612176" y="3451633"/>
            <a:ext cx="268757" cy="268485"/>
            <a:chOff x="4201447" y="3817349"/>
            <a:chExt cx="346024" cy="345674"/>
          </a:xfrm>
        </p:grpSpPr>
        <p:sp>
          <p:nvSpPr>
            <p:cNvPr id="19" name="Google Shape;1782;p4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83;p4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784;p46"/>
          <p:cNvGrpSpPr/>
          <p:nvPr/>
        </p:nvGrpSpPr>
        <p:grpSpPr>
          <a:xfrm>
            <a:off x="4960939" y="3451633"/>
            <a:ext cx="268460" cy="268485"/>
            <a:chOff x="5549861" y="3817349"/>
            <a:chExt cx="345642" cy="345674"/>
          </a:xfrm>
        </p:grpSpPr>
        <p:sp>
          <p:nvSpPr>
            <p:cNvPr id="22" name="Google Shape;1785;p46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86;p46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87;p46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tabLst/>
              <a:defRPr/>
            </a:pP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3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  <a:b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3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>
            <a:cxnSpLocks/>
          </p:cNvCxnSpPr>
          <p:nvPr/>
        </p:nvCxnSpPr>
        <p:spPr>
          <a:xfrm>
            <a:off x="4594711" y="1828800"/>
            <a:ext cx="0" cy="18288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4256213" y="1911729"/>
            <a:ext cx="352782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     </a:t>
            </a:r>
          </a:p>
          <a:p>
            <a:pPr algn="just"/>
            <a:r>
              <a:rPr lang="es-ES" dirty="0"/>
              <a:t>     </a:t>
            </a:r>
            <a:r>
              <a:rPr lang="es-ES" b="1" dirty="0"/>
              <a:t>“La robótica móvil puede definirse como sistemas robóticos que pueden desplazarse en distintos entornos y que cuenta con distintas capacidades que les permiten ejecutar tareas complejas, ya sea de forma autónoma o controlados por un operador humano..”   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–</a:t>
            </a:r>
            <a:r>
              <a:rPr lang="es-ES" dirty="0" err="1"/>
              <a:t>Katsuhiko</a:t>
            </a:r>
            <a:r>
              <a:rPr lang="es-ES" dirty="0"/>
              <a:t> Ogata</a:t>
            </a:r>
          </a:p>
          <a:p>
            <a:pPr algn="l"/>
            <a:br>
              <a:rPr lang="es-ES" dirty="0"/>
            </a:br>
            <a:endParaRPr dirty="0"/>
          </a:p>
        </p:txBody>
      </p:sp>
      <p:sp>
        <p:nvSpPr>
          <p:cNvPr id="8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Cinco tendencias esenciales que impulsan el crecimiento de la robótica móvil">
            <a:extLst>
              <a:ext uri="{FF2B5EF4-FFF2-40B4-BE49-F238E27FC236}">
                <a16:creationId xmlns:a16="http://schemas.microsoft.com/office/drawing/2014/main" id="{DFE48314-CCC1-71E9-5268-FDB10F877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06" y="1567133"/>
            <a:ext cx="3985292" cy="242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Anterior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 -Trayectorias en lazo abierto. Clase experimental</a:t>
            </a:r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172953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64853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283780" y="2775439"/>
            <a:ext cx="4288220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Una de las funciones básicas de los robots móviles es </a:t>
            </a:r>
            <a:r>
              <a:rPr lang="es-ES" sz="1800" b="1" dirty="0">
                <a:solidFill>
                  <a:schemeClr val="tx2"/>
                </a:solidFill>
              </a:rPr>
              <a:t>desplazarse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de una determinada posición a otra en el entorno.</a:t>
            </a:r>
          </a:p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Para realizar esta tarea, el robot móvil necesita conocer su posición en el entorno en cualquier momento para determinar si ha llegado a su destino. Este proceso se llama </a:t>
            </a:r>
            <a:r>
              <a:rPr lang="es-ES" sz="1800" b="1" dirty="0">
                <a:solidFill>
                  <a:schemeClr val="tx2"/>
                </a:solidFill>
              </a:rPr>
              <a:t>localización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.</a:t>
            </a:r>
            <a:endParaRPr lang="en-US" b="1" dirty="0"/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56825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Localización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ED2F87-B633-1AF4-D585-35FD2E028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583" y="1509851"/>
            <a:ext cx="4029637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0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377567" y="2351509"/>
            <a:ext cx="4194433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En general, en la comunidad robótica móvil, el estado de un robot se indica con </a:t>
            </a:r>
            <a:r>
              <a:rPr lang="es-ES" sz="1800" b="1" dirty="0">
                <a:solidFill>
                  <a:schemeClr val="tx2"/>
                </a:solidFill>
              </a:rPr>
              <a:t>"𝒔",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decir, la </a:t>
            </a:r>
            <a:r>
              <a:rPr lang="es-ES" sz="1800" b="1" dirty="0">
                <a:solidFill>
                  <a:schemeClr val="tx2"/>
                </a:solidFill>
              </a:rPr>
              <a:t>pose o postura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, para este caso consta de la posición del robot y orientación con respecto a un marco de referencia (mundo, marco).</a:t>
            </a:r>
            <a:endParaRPr lang="en-US" b="1" dirty="0"/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56825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Localización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0563DA1-E818-9E3F-CB92-F48B386A7E40}"/>
                  </a:ext>
                </a:extLst>
              </p:cNvPr>
              <p:cNvSpPr txBox="1"/>
              <p:nvPr/>
            </p:nvSpPr>
            <p:spPr>
              <a:xfrm>
                <a:off x="1441938" y="4073540"/>
                <a:ext cx="1652954" cy="3756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GB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6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16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s-ES" sz="16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s-ES" sz="16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lang="en-GB" sz="16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s-ES" sz="16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  <m:sSub>
                          <m:sSubPr>
                            <m:ctrlPr>
                              <a:rPr lang="en-GB" sz="16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s-ES" sz="16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GB" sz="16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</m:e>
                    </m:d>
                  </m:oMath>
                </a14:m>
                <a:endParaRPr lang="es-MX" sz="16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0563DA1-E818-9E3F-CB92-F48B386A7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38" y="4073540"/>
                <a:ext cx="1652954" cy="375616"/>
              </a:xfrm>
              <a:prstGeom prst="rect">
                <a:avLst/>
              </a:prstGeom>
              <a:blipFill>
                <a:blip r:embed="rId4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n 10">
            <a:extLst>
              <a:ext uri="{FF2B5EF4-FFF2-40B4-BE49-F238E27FC236}">
                <a16:creationId xmlns:a16="http://schemas.microsoft.com/office/drawing/2014/main" id="{908A3A17-EEB8-796B-0681-B3D56D04A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7742" y="1586978"/>
            <a:ext cx="3972479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40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377567" y="2714925"/>
            <a:ext cx="4194433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La navegación a estima </a:t>
            </a:r>
            <a:r>
              <a:rPr lang="es-ES" sz="1800" b="1" dirty="0">
                <a:solidFill>
                  <a:schemeClr val="tx2"/>
                </a:solidFill>
              </a:rPr>
              <a:t>(</a:t>
            </a:r>
            <a:r>
              <a:rPr lang="es-ES" sz="1800" b="1" dirty="0" err="1">
                <a:solidFill>
                  <a:schemeClr val="tx2"/>
                </a:solidFill>
              </a:rPr>
              <a:t>Dead</a:t>
            </a:r>
            <a:r>
              <a:rPr lang="es-ES" sz="1800" b="1" dirty="0">
                <a:solidFill>
                  <a:schemeClr val="tx2"/>
                </a:solidFill>
              </a:rPr>
              <a:t> </a:t>
            </a:r>
            <a:r>
              <a:rPr lang="es-ES" sz="1800" b="1" dirty="0" err="1">
                <a:solidFill>
                  <a:schemeClr val="tx2"/>
                </a:solidFill>
              </a:rPr>
              <a:t>reckoning</a:t>
            </a:r>
            <a:r>
              <a:rPr lang="es-ES" sz="1800" b="1" dirty="0">
                <a:solidFill>
                  <a:schemeClr val="tx2"/>
                </a:solidFill>
              </a:rPr>
              <a:t> DR)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la técnica independiente típica que utilizaban los antiguos marineros para determinar la posición actual de su barco.</a:t>
            </a:r>
          </a:p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DR </a:t>
            </a:r>
            <a:r>
              <a:rPr lang="es-ES" sz="1800" b="1" dirty="0">
                <a:solidFill>
                  <a:schemeClr val="tx2"/>
                </a:solidFill>
              </a:rPr>
              <a:t>integra incrementalmente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la distancia recorrida y la dirección de viaje en relación con una ubicación de inicio conocida.</a:t>
            </a:r>
            <a:endParaRPr lang="en-US" b="1" dirty="0"/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56825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Dead reckoning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54D190A-F13C-784E-7A5A-B907E655F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825" y="1705786"/>
            <a:ext cx="4267796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75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318948" y="2807296"/>
            <a:ext cx="5923611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En navegación, </a:t>
            </a:r>
            <a:r>
              <a:rPr lang="es-ES" sz="1800" b="1" dirty="0" err="1">
                <a:solidFill>
                  <a:schemeClr val="tx2"/>
                </a:solidFill>
              </a:rPr>
              <a:t>dead</a:t>
            </a:r>
            <a:r>
              <a:rPr lang="es-ES" sz="1800" b="1" dirty="0">
                <a:solidFill>
                  <a:schemeClr val="tx2"/>
                </a:solidFill>
              </a:rPr>
              <a:t> </a:t>
            </a:r>
            <a:r>
              <a:rPr lang="es-ES" sz="1800" b="1" dirty="0" err="1">
                <a:solidFill>
                  <a:schemeClr val="tx2"/>
                </a:solidFill>
              </a:rPr>
              <a:t>reckoning</a:t>
            </a:r>
            <a:r>
              <a:rPr lang="es-ES" sz="1800" b="1" dirty="0">
                <a:solidFill>
                  <a:schemeClr val="tx2"/>
                </a:solidFill>
              </a:rPr>
              <a:t>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el proceso </a:t>
            </a:r>
            <a:r>
              <a:rPr lang="es-ES" sz="1800" b="1" dirty="0">
                <a:solidFill>
                  <a:schemeClr val="tx2"/>
                </a:solidFill>
              </a:rPr>
              <a:t>de calcular la posición actual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 un objeto en movimiento utilizando una posición previamente determinada e incorporando estimaciones de velocidad, rumbo (o dirección o curso) y tiempo transcurrido. Esta técnica utiliza la </a:t>
            </a:r>
            <a:r>
              <a:rPr lang="es-ES" sz="1800" b="1" dirty="0">
                <a:solidFill>
                  <a:schemeClr val="tx2"/>
                </a:solidFill>
              </a:rPr>
              <a:t>cinemática interna del robot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para localizarlo en el entorno. Sin embargo, dicha técnica adolece de un crecimiento ilimitado de </a:t>
            </a:r>
            <a:r>
              <a:rPr lang="es-ES" sz="1800" b="1" dirty="0">
                <a:solidFill>
                  <a:schemeClr val="tx2"/>
                </a:solidFill>
              </a:rPr>
              <a:t>la incertidumbre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sobre la postura del robot a lo largo del tiempo debido a la integración numérica y la </a:t>
            </a:r>
            <a:r>
              <a:rPr lang="es-ES" sz="1800" b="1" dirty="0">
                <a:solidFill>
                  <a:schemeClr val="tx2"/>
                </a:solidFill>
              </a:rPr>
              <a:t>acumulación de errores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.</a:t>
            </a:r>
            <a:endParaRPr lang="en-US" b="1" dirty="0"/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56825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Dead reckoning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368811-F3BD-2F87-374E-5DF0DAA507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66" r="5776"/>
          <a:stretch/>
        </p:blipFill>
        <p:spPr>
          <a:xfrm>
            <a:off x="6275037" y="3352800"/>
            <a:ext cx="2868963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3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283779" y="2592266"/>
            <a:ext cx="4077206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La </a:t>
            </a:r>
            <a:r>
              <a:rPr lang="es-ES" sz="1800" b="1" dirty="0" err="1">
                <a:solidFill>
                  <a:schemeClr val="tx2"/>
                </a:solidFill>
              </a:rPr>
              <a:t>odometría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es el uso de </a:t>
            </a:r>
            <a:r>
              <a:rPr lang="es-ES" sz="1800" b="1" dirty="0">
                <a:solidFill>
                  <a:schemeClr val="tx2"/>
                </a:solidFill>
              </a:rPr>
              <a:t>datos de sensores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 movimiento (codificadores para robots con ruedas) para estimar cambios de posición a lo largo del tiempo.</a:t>
            </a:r>
          </a:p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La </a:t>
            </a:r>
            <a:r>
              <a:rPr lang="es-ES" sz="1800" b="1" dirty="0" err="1">
                <a:solidFill>
                  <a:schemeClr val="tx2"/>
                </a:solidFill>
              </a:rPr>
              <a:t>odometría</a:t>
            </a:r>
            <a:r>
              <a:rPr lang="es-ES" sz="1800" b="1" dirty="0">
                <a:solidFill>
                  <a:schemeClr val="tx2"/>
                </a:solidFill>
              </a:rPr>
              <a:t> es un tipo de localización a estima (</a:t>
            </a:r>
            <a:r>
              <a:rPr lang="es-ES" sz="1800" b="1" dirty="0" err="1">
                <a:solidFill>
                  <a:schemeClr val="tx2"/>
                </a:solidFill>
              </a:rPr>
              <a:t>Dead</a:t>
            </a:r>
            <a:r>
              <a:rPr lang="es-ES" sz="1800" b="1" dirty="0">
                <a:solidFill>
                  <a:schemeClr val="tx2"/>
                </a:solidFill>
              </a:rPr>
              <a:t> </a:t>
            </a:r>
            <a:r>
              <a:rPr lang="es-ES" sz="1800" b="1" dirty="0" err="1">
                <a:solidFill>
                  <a:schemeClr val="tx2"/>
                </a:solidFill>
              </a:rPr>
              <a:t>reckoning</a:t>
            </a:r>
            <a:r>
              <a:rPr lang="es-ES" sz="1800" b="1" dirty="0">
                <a:solidFill>
                  <a:schemeClr val="tx2"/>
                </a:solidFill>
              </a:rPr>
              <a:t>),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basada en la estimación de la distancia recorrida.</a:t>
            </a:r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56825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Odometría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6C94111-1375-14B6-7743-6851FF8801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30"/>
          <a:stretch/>
        </p:blipFill>
        <p:spPr>
          <a:xfrm>
            <a:off x="4325302" y="2344615"/>
            <a:ext cx="4814484" cy="280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45049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11336</TotalTime>
  <Words>1378</Words>
  <Application>Microsoft Office PowerPoint</Application>
  <PresentationFormat>Presentación en pantalla (16:9)</PresentationFormat>
  <Paragraphs>188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Cambria Math</vt:lpstr>
      <vt:lpstr>Anton</vt:lpstr>
      <vt:lpstr>Fira Sans Condensed Light</vt:lpstr>
      <vt:lpstr>Advent Pro Light</vt:lpstr>
      <vt:lpstr>Arial</vt:lpstr>
      <vt:lpstr>Rajdhani</vt:lpstr>
      <vt:lpstr>CambriaMath</vt:lpstr>
      <vt:lpstr>Ai Tech Agency by Slidesgo</vt:lpstr>
      <vt:lpstr>Presentación de PowerPoint</vt:lpstr>
      <vt:lpstr>Bienvenida</vt:lpstr>
      <vt:lpstr>Presentación de PowerPoint</vt:lpstr>
      <vt:lpstr>Clase Anterior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Clase Actual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DOCTORAL</dc:title>
  <dc:creator>Alfredo Garcia</dc:creator>
  <cp:lastModifiedBy>Alfredo Garcia Suarez</cp:lastModifiedBy>
  <cp:revision>298</cp:revision>
  <dcterms:modified xsi:type="dcterms:W3CDTF">2024-04-24T21:33:37Z</dcterms:modified>
</cp:coreProperties>
</file>