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4"/>
  </p:notesMasterIdLst>
  <p:sldIdLst>
    <p:sldId id="256" r:id="rId2"/>
    <p:sldId id="357" r:id="rId3"/>
    <p:sldId id="358" r:id="rId4"/>
    <p:sldId id="440" r:id="rId5"/>
    <p:sldId id="498" r:id="rId6"/>
    <p:sldId id="521" r:id="rId7"/>
    <p:sldId id="522" r:id="rId8"/>
    <p:sldId id="523" r:id="rId9"/>
    <p:sldId id="524" r:id="rId10"/>
    <p:sldId id="525" r:id="rId11"/>
    <p:sldId id="526"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17" r:id="rId31"/>
    <p:sldId id="527" r:id="rId32"/>
    <p:sldId id="280" r:id="rId33"/>
  </p:sldIdLst>
  <p:sldSz cx="9144000" cy="5143500" type="screen16x9"/>
  <p:notesSz cx="6858000" cy="9144000"/>
  <p:embeddedFontLst>
    <p:embeddedFont>
      <p:font typeface="Advent Pro Light" panose="020B0604020202020204" charset="0"/>
      <p:regular r:id="rId35"/>
      <p:bold r:id="rId36"/>
    </p:embeddedFont>
    <p:embeddedFont>
      <p:font typeface="Anton" pitchFamily="2" charset="0"/>
      <p:regular r:id="rId37"/>
    </p:embeddedFont>
    <p:embeddedFont>
      <p:font typeface="Fira Sans Condensed Light" panose="020B0403050000020004" pitchFamily="34" charset="0"/>
      <p:regular r:id="rId38"/>
      <p:bold r:id="rId39"/>
      <p:italic r:id="rId40"/>
      <p:boldItalic r:id="rId41"/>
    </p:embeddedFont>
    <p:embeddedFont>
      <p:font typeface="Rajdhani"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2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262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881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92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030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904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54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45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756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089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34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3970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674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232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714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891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67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42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0813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204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398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291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120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44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061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385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682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33102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24 de Mayo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19657" y="2571750"/>
            <a:ext cx="500332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Robots muy avanzados participaron durante los 4 años de concurso, pero sin duda el más significativo es el  robot</a:t>
            </a:r>
            <a:r>
              <a:rPr lang="es-ES" sz="1600" b="1" dirty="0">
                <a:solidFill>
                  <a:schemeClr val="tx2"/>
                </a:solidFill>
              </a:rPr>
              <a:t> Atlas </a:t>
            </a:r>
            <a:r>
              <a:rPr lang="es-ES" sz="1600" dirty="0">
                <a:solidFill>
                  <a:schemeClr val="tx2"/>
                </a:solidFill>
              </a:rPr>
              <a:t>de Boston Dynamics. Este robot es considerado por muchos como el robot humanoide más avanzado hoy en día. Aunque su aspecto no es tan amigable como por ejemplo el de ASIMO, la movilidad que presenta y el control sobre su cuerpo resultan extraordinarios, llegando hasta el punto de hacer saltos mortales hacia atrás. </a:t>
            </a:r>
          </a:p>
        </p:txBody>
      </p:sp>
      <p:pic>
        <p:nvPicPr>
          <p:cNvPr id="5" name="Imagen 4">
            <a:extLst>
              <a:ext uri="{FF2B5EF4-FFF2-40B4-BE49-F238E27FC236}">
                <a16:creationId xmlns:a16="http://schemas.microsoft.com/office/drawing/2014/main" id="{81C9E0A9-3B7C-4F69-76F0-BE8062CCCA35}"/>
              </a:ext>
            </a:extLst>
          </p:cNvPr>
          <p:cNvPicPr>
            <a:picLocks noChangeAspect="1"/>
          </p:cNvPicPr>
          <p:nvPr/>
        </p:nvPicPr>
        <p:blipFill>
          <a:blip r:embed="rId4"/>
          <a:stretch>
            <a:fillRect/>
          </a:stretch>
        </p:blipFill>
        <p:spPr>
          <a:xfrm>
            <a:off x="5710238" y="1249240"/>
            <a:ext cx="2295525" cy="3371850"/>
          </a:xfrm>
          <a:prstGeom prst="rect">
            <a:avLst/>
          </a:prstGeom>
        </p:spPr>
      </p:pic>
    </p:spTree>
    <p:extLst>
      <p:ext uri="{BB962C8B-B14F-4D97-AF65-F5344CB8AC3E}">
        <p14:creationId xmlns:p14="http://schemas.microsoft.com/office/powerpoint/2010/main" val="429006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07870" y="2571750"/>
            <a:ext cx="5050283"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Los fenómenos cinemáticos y mecánicos que presentan los seres vivos están directamente relacionados con la disposición espacial y el medio de referencia donde estén ubicados. (Valdivia, C. et al, 2013).</a:t>
            </a:r>
          </a:p>
          <a:p>
            <a:pPr marL="152400" indent="0" algn="just">
              <a:buNone/>
            </a:pPr>
            <a:r>
              <a:rPr lang="es-ES" sz="1600" dirty="0">
                <a:solidFill>
                  <a:schemeClr val="tx2"/>
                </a:solidFill>
              </a:rPr>
              <a:t>Para poder representar adecuadamente la cinemática de un robot, primero se debe comprender como está relacionado y acoplado cada segmento del cuerpo humano, tal como lo expresa el modelo matemático de </a:t>
            </a:r>
            <a:r>
              <a:rPr lang="es-ES" sz="1600" dirty="0" err="1">
                <a:solidFill>
                  <a:schemeClr val="tx2"/>
                </a:solidFill>
              </a:rPr>
              <a:t>Hanavan</a:t>
            </a:r>
            <a:r>
              <a:rPr lang="es-ES" sz="1600" dirty="0">
                <a:solidFill>
                  <a:schemeClr val="tx2"/>
                </a:solidFill>
              </a:rPr>
              <a:t>.</a:t>
            </a:r>
          </a:p>
        </p:txBody>
      </p:sp>
      <p:pic>
        <p:nvPicPr>
          <p:cNvPr id="1026" name="Picture 2" descr="Biomecánica - Esfuerzos Estáticos Coplanares">
            <a:extLst>
              <a:ext uri="{FF2B5EF4-FFF2-40B4-BE49-F238E27FC236}">
                <a16:creationId xmlns:a16="http://schemas.microsoft.com/office/drawing/2014/main" id="{AC569DF5-8E83-01A4-7121-45FDE44AF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248" y="1318234"/>
            <a:ext cx="2807390" cy="360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179004"/>
            <a:ext cx="7711422"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En este modelo se representa a una persona por un conjunto de 15 sólidos geométricos, cada uno representa una parte del cuerpo y se denota su masa, centro de masa y momentos de inercia como se visualiza en la Figura 1.8 (</a:t>
            </a:r>
            <a:r>
              <a:rPr lang="es-ES" sz="1600" dirty="0" err="1">
                <a:solidFill>
                  <a:schemeClr val="tx2"/>
                </a:solidFill>
              </a:rPr>
              <a:t>Hanavan</a:t>
            </a:r>
            <a:r>
              <a:rPr lang="es-ES" sz="1600" dirty="0">
                <a:solidFill>
                  <a:schemeClr val="tx2"/>
                </a:solidFill>
              </a:rPr>
              <a:t> </a:t>
            </a:r>
            <a:r>
              <a:rPr lang="es-ES" sz="1600" dirty="0" err="1">
                <a:solidFill>
                  <a:schemeClr val="tx2"/>
                </a:solidFill>
              </a:rPr>
              <a:t>Jr</a:t>
            </a:r>
            <a:r>
              <a:rPr lang="es-ES" sz="1600" dirty="0">
                <a:solidFill>
                  <a:schemeClr val="tx2"/>
                </a:solidFill>
              </a:rPr>
              <a:t>, 1964).</a:t>
            </a:r>
          </a:p>
        </p:txBody>
      </p:sp>
    </p:spTree>
    <p:extLst>
      <p:ext uri="{BB962C8B-B14F-4D97-AF65-F5344CB8AC3E}">
        <p14:creationId xmlns:p14="http://schemas.microsoft.com/office/powerpoint/2010/main" val="83635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309649" y="2542419"/>
            <a:ext cx="426234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Cabeza (1), Torso superior (2), Torso inferior (3), Mano derecha (4), Mano izquierda (5), Brazo derecho (6), Brazo izquierdo (7), Antebrazo derecho (8), Antebrazo izquierdo (9), Parte superior pierna derecha (10), Parte superior pierna izquierda (11), Parte inferior pierna derecha (12), Parte inferior pierna izquierda (13), Pie derecho (14), Pie izquierdo (15).</a:t>
            </a:r>
          </a:p>
        </p:txBody>
      </p:sp>
      <p:pic>
        <p:nvPicPr>
          <p:cNvPr id="3" name="image15.jpeg">
            <a:extLst>
              <a:ext uri="{FF2B5EF4-FFF2-40B4-BE49-F238E27FC236}">
                <a16:creationId xmlns:a16="http://schemas.microsoft.com/office/drawing/2014/main" id="{3ABD4DFA-6F9F-69EB-F9AE-371F34398590}"/>
              </a:ext>
            </a:extLst>
          </p:cNvPr>
          <p:cNvPicPr>
            <a:picLocks noChangeAspect="1"/>
          </p:cNvPicPr>
          <p:nvPr/>
        </p:nvPicPr>
        <p:blipFill>
          <a:blip r:embed="rId4" cstate="print"/>
          <a:stretch>
            <a:fillRect/>
          </a:stretch>
        </p:blipFill>
        <p:spPr>
          <a:xfrm>
            <a:off x="5296518" y="1330827"/>
            <a:ext cx="2487606" cy="3504557"/>
          </a:xfrm>
          <a:prstGeom prst="rect">
            <a:avLst/>
          </a:prstGeom>
        </p:spPr>
      </p:pic>
    </p:spTree>
    <p:extLst>
      <p:ext uri="{BB962C8B-B14F-4D97-AF65-F5344CB8AC3E}">
        <p14:creationId xmlns:p14="http://schemas.microsoft.com/office/powerpoint/2010/main" val="46665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093118"/>
            <a:ext cx="7626874"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Mediante la utilización de los parámetros antes descritos, es posible construir un </a:t>
            </a:r>
            <a:r>
              <a:rPr lang="es-ES" sz="1600" b="1" dirty="0">
                <a:solidFill>
                  <a:schemeClr val="tx2"/>
                </a:solidFill>
              </a:rPr>
              <a:t>modelo virtual de una persona, </a:t>
            </a:r>
            <a:r>
              <a:rPr lang="es-ES" sz="1600" dirty="0">
                <a:solidFill>
                  <a:schemeClr val="tx2"/>
                </a:solidFill>
              </a:rPr>
              <a:t>permitiendo lograr un análisis de volúmenes de trabajo de cada articulación, así como la interacción en cada una de ellas. (Tibaduiza, M. &amp; Grosso, J., 2009).</a:t>
            </a:r>
          </a:p>
        </p:txBody>
      </p:sp>
    </p:spTree>
    <p:extLst>
      <p:ext uri="{BB962C8B-B14F-4D97-AF65-F5344CB8AC3E}">
        <p14:creationId xmlns:p14="http://schemas.microsoft.com/office/powerpoint/2010/main" val="414364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60792" y="2332862"/>
            <a:ext cx="7626874"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Definición </a:t>
            </a:r>
          </a:p>
          <a:p>
            <a:pPr marL="152400" indent="0" algn="just">
              <a:buNone/>
            </a:pPr>
            <a:r>
              <a:rPr lang="es-ES" sz="1600" dirty="0">
                <a:solidFill>
                  <a:schemeClr val="tx2"/>
                </a:solidFill>
              </a:rPr>
              <a:t>La cinemática </a:t>
            </a:r>
            <a:r>
              <a:rPr lang="es-ES" sz="1600" b="1" dirty="0">
                <a:solidFill>
                  <a:schemeClr val="tx2"/>
                </a:solidFill>
              </a:rPr>
              <a:t>es el estudio del movimiento sin tomar en cuenta las fuerzas </a:t>
            </a:r>
            <a:r>
              <a:rPr lang="es-ES" sz="1600" dirty="0">
                <a:solidFill>
                  <a:schemeClr val="tx2"/>
                </a:solidFill>
              </a:rPr>
              <a:t>que lo producen, esta estudia la posición, velocidad y aceleración del sistema. (Craig, J., 2006).</a:t>
            </a:r>
          </a:p>
          <a:p>
            <a:pPr marL="152400" indent="0" algn="just">
              <a:buNone/>
            </a:pPr>
            <a:endParaRPr lang="es-ES" sz="1600" dirty="0">
              <a:solidFill>
                <a:schemeClr val="tx2"/>
              </a:solidFill>
            </a:endParaRPr>
          </a:p>
          <a:p>
            <a:pPr marL="152400" indent="0" algn="just">
              <a:buNone/>
            </a:pPr>
            <a:r>
              <a:rPr lang="es-ES" sz="1600" dirty="0">
                <a:solidFill>
                  <a:schemeClr val="tx2"/>
                </a:solidFill>
              </a:rPr>
              <a:t>Para dar solución a un modelo cinemático es necesario plantear una relación geométrica entre los elementos involucrados en el sistema, por lo tanto, se debe implantar un sistema de coordenadas principal para poder establecer las relaciones con el resto de partes que forman la cadena cinemática. (Valdivia, C. et al, 2013).</a:t>
            </a:r>
          </a:p>
        </p:txBody>
      </p:sp>
    </p:spTree>
    <p:extLst>
      <p:ext uri="{BB962C8B-B14F-4D97-AF65-F5344CB8AC3E}">
        <p14:creationId xmlns:p14="http://schemas.microsoft.com/office/powerpoint/2010/main" val="70829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97997" y="2776927"/>
            <a:ext cx="4573296"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1600" dirty="0">
                <a:solidFill>
                  <a:schemeClr val="tx2"/>
                </a:solidFill>
              </a:rPr>
              <a:t>Para comprender cinemáticamente el funcionamiento del cuerpo humano, se plantea un modelo simplificado equivalente a la pierna de una persona, se puede aplicar el modelo cinemático directo con el fin de determinar la posición y orientación del extremo final del robot (efector final,) con respecto a un sistema de coordenadas que se toma como referencia (coordenadas de cada uno de las articulaciones), sin importar si éstas son prismáticas o rotacionales.  (Pons, J., 2008).</a:t>
            </a:r>
          </a:p>
        </p:txBody>
      </p:sp>
      <p:pic>
        <p:nvPicPr>
          <p:cNvPr id="2050" name="Picture 2" descr="Estructura cinemática de la pierna y de la patineta | Download Scientific  Diagram">
            <a:extLst>
              <a:ext uri="{FF2B5EF4-FFF2-40B4-BE49-F238E27FC236}">
                <a16:creationId xmlns:a16="http://schemas.microsoft.com/office/drawing/2014/main" id="{E2928F49-76C4-97CC-2609-DD06859FF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125" y="1819268"/>
            <a:ext cx="4194471"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35247" y="2686028"/>
            <a:ext cx="3176954"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Cinemática Directa</a:t>
            </a:r>
            <a:endParaRPr lang="es-ES" sz="2000" dirty="0">
              <a:solidFill>
                <a:schemeClr val="tx2"/>
              </a:solidFill>
            </a:endParaRPr>
          </a:p>
          <a:p>
            <a:pPr marL="152400" indent="0" algn="just">
              <a:buNone/>
            </a:pPr>
            <a:r>
              <a:rPr lang="es-ES" sz="1600" dirty="0">
                <a:solidFill>
                  <a:schemeClr val="tx2"/>
                </a:solidFill>
              </a:rPr>
              <a:t>Vectores y rotaciones miembro inferior, donde, 𝑞𝑖 es el valor del ángulo entre dos articulaciones y 𝑥𝑖, 𝑦𝑖, 𝑧𝑖 son los ejes coordenados de cada articulación .</a:t>
            </a:r>
          </a:p>
          <a:p>
            <a:pPr marL="152400" indent="0" algn="just">
              <a:buNone/>
            </a:pPr>
            <a:r>
              <a:rPr lang="es-ES" sz="1600" dirty="0">
                <a:solidFill>
                  <a:schemeClr val="tx2"/>
                </a:solidFill>
              </a:rPr>
              <a:t>Fuente: Pons, J. L. (2008). Wearable robots: </a:t>
            </a:r>
            <a:r>
              <a:rPr lang="es-ES" sz="1600" dirty="0" err="1">
                <a:solidFill>
                  <a:schemeClr val="tx2"/>
                </a:solidFill>
              </a:rPr>
              <a:t>biomechatronic</a:t>
            </a:r>
            <a:r>
              <a:rPr lang="es-ES" sz="1600" dirty="0">
                <a:solidFill>
                  <a:schemeClr val="tx2"/>
                </a:solidFill>
              </a:rPr>
              <a:t> </a:t>
            </a:r>
            <a:r>
              <a:rPr lang="es-ES" sz="1600" dirty="0" err="1">
                <a:solidFill>
                  <a:schemeClr val="tx2"/>
                </a:solidFill>
              </a:rPr>
              <a:t>exoskeletons</a:t>
            </a:r>
            <a:r>
              <a:rPr lang="es-ES" sz="1600" dirty="0">
                <a:solidFill>
                  <a:schemeClr val="tx2"/>
                </a:solidFill>
              </a:rPr>
              <a:t>.</a:t>
            </a:r>
          </a:p>
        </p:txBody>
      </p:sp>
      <p:pic>
        <p:nvPicPr>
          <p:cNvPr id="15" name="Imagen 14">
            <a:extLst>
              <a:ext uri="{FF2B5EF4-FFF2-40B4-BE49-F238E27FC236}">
                <a16:creationId xmlns:a16="http://schemas.microsoft.com/office/drawing/2014/main" id="{B58F8F13-9FBA-93E3-3511-B4A6C4B8AB77}"/>
              </a:ext>
            </a:extLst>
          </p:cNvPr>
          <p:cNvPicPr>
            <a:picLocks noChangeAspect="1"/>
          </p:cNvPicPr>
          <p:nvPr/>
        </p:nvPicPr>
        <p:blipFill rotWithShape="1">
          <a:blip r:embed="rId4"/>
          <a:srcRect l="16282" t="19814" r="14744" b="8812"/>
          <a:stretch/>
        </p:blipFill>
        <p:spPr>
          <a:xfrm>
            <a:off x="3337377" y="1455383"/>
            <a:ext cx="5671376" cy="3299519"/>
          </a:xfrm>
          <a:prstGeom prst="rect">
            <a:avLst/>
          </a:prstGeom>
        </p:spPr>
      </p:pic>
    </p:spTree>
    <p:extLst>
      <p:ext uri="{BB962C8B-B14F-4D97-AF65-F5344CB8AC3E}">
        <p14:creationId xmlns:p14="http://schemas.microsoft.com/office/powerpoint/2010/main" val="396903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80" y="256736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Las transformaciones homogéneas son usadas para calcular los valores de las coordenadas de un determinado elemento del robot y se utilizan matrices cuadradas. (Guzmán C.,2010)</a:t>
            </a:r>
          </a:p>
        </p:txBody>
      </p:sp>
      <p:pic>
        <p:nvPicPr>
          <p:cNvPr id="4098" name="Picture 2" descr="Matrices de transformación homogéneas con ejemplos (robótica industrial). -  YouTube">
            <a:extLst>
              <a:ext uri="{FF2B5EF4-FFF2-40B4-BE49-F238E27FC236}">
                <a16:creationId xmlns:a16="http://schemas.microsoft.com/office/drawing/2014/main" id="{37AA4E27-63B7-8BE4-6E85-F05EC8A60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90" b="4291"/>
          <a:stretch/>
        </p:blipFill>
        <p:spPr bwMode="auto">
          <a:xfrm>
            <a:off x="3817617" y="2123081"/>
            <a:ext cx="5127090" cy="258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6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776927"/>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Para la localización espacial del extremo del robot a partir de los valores de sus coordenadas articulares, se escoge las coordenadas cartesianas y ángulos de Euler para representar la posición y orientación del extremo del robot de seis grados de libertad con las relaciones:</a:t>
            </a:r>
          </a:p>
          <a:p>
            <a:pPr marL="152400" indent="0" algn="just">
              <a:buNone/>
            </a:pPr>
            <a:r>
              <a:rPr lang="es-ES" sz="1600" b="1" dirty="0">
                <a:solidFill>
                  <a:schemeClr val="tx2"/>
                </a:solidFill>
              </a:rPr>
              <a:t>𝑥 = 𝑓𝑥(𝑞1, 𝑞2, 𝑞3, 𝑞4, 𝑞5, 𝑞6)	(1.1)</a:t>
            </a:r>
          </a:p>
          <a:p>
            <a:pPr marL="152400" indent="0" algn="just">
              <a:buNone/>
            </a:pPr>
            <a:r>
              <a:rPr lang="es-ES" sz="1600" b="1" dirty="0">
                <a:solidFill>
                  <a:schemeClr val="tx2"/>
                </a:solidFill>
              </a:rPr>
              <a:t>𝑦 = 𝑓𝑦(𝑞1, 𝑞2, 𝑞3, 𝑞4, 𝑞5, 𝑞6)	(1.2)</a:t>
            </a:r>
          </a:p>
          <a:p>
            <a:pPr marL="152400" indent="0" algn="just">
              <a:buNone/>
            </a:pPr>
            <a:r>
              <a:rPr lang="es-ES" sz="1600" b="1" dirty="0">
                <a:solidFill>
                  <a:schemeClr val="tx2"/>
                </a:solidFill>
              </a:rPr>
              <a:t>𝑧 = 𝑓𝑧(𝑞1, 𝑞2, 𝑞3, 𝑞4, 𝑞5, 𝑞6)	(1.3)</a:t>
            </a:r>
          </a:p>
          <a:p>
            <a:pPr marL="152400" indent="0" algn="just">
              <a:buNone/>
            </a:pPr>
            <a:r>
              <a:rPr lang="es-ES" sz="1600" b="1" dirty="0">
                <a:solidFill>
                  <a:schemeClr val="tx2"/>
                </a:solidFill>
              </a:rPr>
              <a:t>𝛼 = 𝑓𝛼(𝑞1, 𝑞2, 𝑞3, 𝑞4, 𝑞5, 𝑞6)	(1.4)</a:t>
            </a:r>
          </a:p>
          <a:p>
            <a:pPr marL="152400" indent="0" algn="just">
              <a:buNone/>
            </a:pPr>
            <a:r>
              <a:rPr lang="es-ES" sz="1600" b="1" dirty="0">
                <a:solidFill>
                  <a:schemeClr val="tx2"/>
                </a:solidFill>
              </a:rPr>
              <a:t>𝛽 = 𝑓𝛽(𝑞1, 𝑞2, 𝑞3, 𝑞4, 𝑞5, 𝑞6)	(1.5)</a:t>
            </a:r>
          </a:p>
          <a:p>
            <a:pPr marL="152400" indent="0" algn="just">
              <a:buNone/>
            </a:pPr>
            <a:r>
              <a:rPr lang="es-ES" sz="1600" b="1" dirty="0">
                <a:solidFill>
                  <a:schemeClr val="tx2"/>
                </a:solidFill>
              </a:rPr>
              <a:t>𝛾 = 𝑓𝛾(𝑞1, 𝑞2, 𝑞3, 𝑞4, 𝑞5, 𝑞6)	(1.6)</a:t>
            </a:r>
          </a:p>
        </p:txBody>
      </p:sp>
    </p:spTree>
    <p:extLst>
      <p:ext uri="{BB962C8B-B14F-4D97-AF65-F5344CB8AC3E}">
        <p14:creationId xmlns:p14="http://schemas.microsoft.com/office/powerpoint/2010/main" val="305824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576146"/>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b="1" dirty="0">
                <a:solidFill>
                  <a:schemeClr val="tx2"/>
                </a:solidFill>
              </a:rPr>
              <a:t>Un robot de “n” grados de libertad está formado por “n” eslabones unidos por “n” articulaciones, </a:t>
            </a:r>
            <a:r>
              <a:rPr lang="es-ES" sz="1600" dirty="0">
                <a:solidFill>
                  <a:schemeClr val="tx2"/>
                </a:solidFill>
              </a:rPr>
              <a:t>de forma que cada par articulación-eslabón constituye un grado de libertad. Las transformaciones homogéneas representan las rotaciones y traslaciones relativas entre los eslabones del robot. (Paul, R., 1981)</a:t>
            </a:r>
          </a:p>
          <a:p>
            <a:pPr marL="152400" indent="0" algn="just">
              <a:buNone/>
            </a:pPr>
            <a:endParaRPr lang="es-ES" sz="1600" dirty="0">
              <a:solidFill>
                <a:schemeClr val="tx2"/>
              </a:solidFill>
            </a:endParaRPr>
          </a:p>
          <a:p>
            <a:pPr marL="152400" indent="0" algn="just">
              <a:buNone/>
            </a:pPr>
            <a:r>
              <a:rPr lang="es-ES" sz="1600" dirty="0">
                <a:solidFill>
                  <a:schemeClr val="tx2"/>
                </a:solidFill>
              </a:rPr>
              <a:t>Normalmente, </a:t>
            </a:r>
            <a:r>
              <a:rPr lang="es-ES" sz="1600" b="1" dirty="0">
                <a:solidFill>
                  <a:schemeClr val="tx2"/>
                </a:solidFill>
              </a:rPr>
              <a:t>la matriz de transformación homogénea</a:t>
            </a:r>
            <a:r>
              <a:rPr lang="es-ES" sz="1600" dirty="0">
                <a:solidFill>
                  <a:schemeClr val="tx2"/>
                </a:solidFill>
              </a:rPr>
              <a:t> representa </a:t>
            </a:r>
            <a:r>
              <a:rPr lang="es-ES" sz="1600" b="1" dirty="0">
                <a:solidFill>
                  <a:schemeClr val="tx2"/>
                </a:solidFill>
              </a:rPr>
              <a:t>la posición y orientación </a:t>
            </a:r>
            <a:r>
              <a:rPr lang="es-ES" sz="1600" dirty="0">
                <a:solidFill>
                  <a:schemeClr val="tx2"/>
                </a:solidFill>
              </a:rPr>
              <a:t>relativa entre los sistemas asociados a dos eslabones consecutivos del robot denominada matriz i−1𝐴𝑖, donde i es el número de la articulación. (Paul, R., 1981).</a:t>
            </a:r>
          </a:p>
        </p:txBody>
      </p:sp>
    </p:spTree>
    <p:extLst>
      <p:ext uri="{BB962C8B-B14F-4D97-AF65-F5344CB8AC3E}">
        <p14:creationId xmlns:p14="http://schemas.microsoft.com/office/powerpoint/2010/main" val="52767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141237"/>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Por lo tanto, para un robot de seis grados de libertad, se tiene la posición y orientación del eslabón final y será la matriz de </a:t>
            </a:r>
            <a:r>
              <a:rPr lang="es-ES" sz="1600" b="1" dirty="0">
                <a:solidFill>
                  <a:schemeClr val="tx2"/>
                </a:solidFill>
              </a:rPr>
              <a:t>transformación T:</a:t>
            </a:r>
          </a:p>
          <a:p>
            <a:pPr marL="152400" indent="0" algn="just">
              <a:buNone/>
            </a:pPr>
            <a:endParaRPr lang="es-ES" sz="1600" b="1" dirty="0">
              <a:solidFill>
                <a:schemeClr val="tx2"/>
              </a:solidFill>
            </a:endParaRPr>
          </a:p>
          <a:p>
            <a:pPr marL="152400" indent="0" algn="just">
              <a:buNone/>
            </a:pPr>
            <a:endParaRPr lang="es-ES" sz="1600" b="1" dirty="0">
              <a:solidFill>
                <a:schemeClr val="tx2"/>
              </a:solidFill>
            </a:endParaRPr>
          </a:p>
          <a:p>
            <a:pPr marL="152400" indent="0" algn="just">
              <a:buNone/>
            </a:pPr>
            <a:endParaRPr lang="es-ES" sz="1600" dirty="0">
              <a:solidFill>
                <a:schemeClr val="tx2"/>
              </a:solidFill>
            </a:endParaRPr>
          </a:p>
        </p:txBody>
      </p:sp>
      <p:pic>
        <p:nvPicPr>
          <p:cNvPr id="5" name="Imagen 4">
            <a:extLst>
              <a:ext uri="{FF2B5EF4-FFF2-40B4-BE49-F238E27FC236}">
                <a16:creationId xmlns:a16="http://schemas.microsoft.com/office/drawing/2014/main" id="{3DDCF0E6-BB73-56EF-F521-877D8589D8BF}"/>
              </a:ext>
            </a:extLst>
          </p:cNvPr>
          <p:cNvPicPr>
            <a:picLocks noChangeAspect="1"/>
          </p:cNvPicPr>
          <p:nvPr/>
        </p:nvPicPr>
        <p:blipFill rotWithShape="1">
          <a:blip r:embed="rId4"/>
          <a:srcRect l="21282" t="37562" r="25256" b="46133"/>
          <a:stretch/>
        </p:blipFill>
        <p:spPr>
          <a:xfrm>
            <a:off x="2790091" y="2785786"/>
            <a:ext cx="3563815" cy="611084"/>
          </a:xfrm>
          <a:prstGeom prst="rect">
            <a:avLst/>
          </a:prstGeom>
        </p:spPr>
      </p:pic>
      <p:sp>
        <p:nvSpPr>
          <p:cNvPr id="9" name="Google Shape;1762;p45">
            <a:extLst>
              <a:ext uri="{FF2B5EF4-FFF2-40B4-BE49-F238E27FC236}">
                <a16:creationId xmlns:a16="http://schemas.microsoft.com/office/drawing/2014/main" id="{614DE830-91CC-6867-6D8E-E85A9F2DBD0F}"/>
              </a:ext>
            </a:extLst>
          </p:cNvPr>
          <p:cNvSpPr txBox="1">
            <a:spLocks/>
          </p:cNvSpPr>
          <p:nvPr/>
        </p:nvSpPr>
        <p:spPr>
          <a:xfrm>
            <a:off x="283779" y="3984785"/>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1600" dirty="0">
                <a:solidFill>
                  <a:schemeClr val="tx2"/>
                </a:solidFill>
              </a:rPr>
              <a:t>En robótica la forma de simbolizar una matriz homogénea de transformación “T” que relaciona la posición y orientación del extremo del robot, es con el método de </a:t>
            </a:r>
            <a:r>
              <a:rPr lang="es-ES" sz="1600" dirty="0" err="1">
                <a:solidFill>
                  <a:schemeClr val="tx2"/>
                </a:solidFill>
              </a:rPr>
              <a:t>Denavit</a:t>
            </a:r>
            <a:r>
              <a:rPr lang="es-ES" sz="1600" dirty="0">
                <a:solidFill>
                  <a:schemeClr val="tx2"/>
                </a:solidFill>
              </a:rPr>
              <a:t> – Hartenberg, que representa la geometría espacial de los elementos de una cadena cinemática con respecto a un sistema de referencia fijo (Guzmán C.,2010).</a:t>
            </a:r>
            <a:endParaRPr lang="es-ES" sz="1600" b="1" dirty="0">
              <a:solidFill>
                <a:schemeClr val="tx2"/>
              </a:solidFill>
            </a:endParaRPr>
          </a:p>
          <a:p>
            <a:pPr marL="152400" indent="0" algn="just">
              <a:buNone/>
            </a:pPr>
            <a:endParaRPr lang="es-ES" sz="1600" b="1" dirty="0">
              <a:solidFill>
                <a:schemeClr val="tx2"/>
              </a:solidFill>
            </a:endParaRPr>
          </a:p>
          <a:p>
            <a:pPr marL="152400" indent="0" algn="just">
              <a:buNone/>
            </a:pPr>
            <a:endParaRPr lang="es-ES" sz="1600" dirty="0">
              <a:solidFill>
                <a:schemeClr val="tx2"/>
              </a:solidFill>
            </a:endParaRPr>
          </a:p>
        </p:txBody>
      </p:sp>
    </p:spTree>
    <p:extLst>
      <p:ext uri="{BB962C8B-B14F-4D97-AF65-F5344CB8AC3E}">
        <p14:creationId xmlns:p14="http://schemas.microsoft.com/office/powerpoint/2010/main" val="1568761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pic>
        <p:nvPicPr>
          <p:cNvPr id="10" name="Imagen 9">
            <a:extLst>
              <a:ext uri="{FF2B5EF4-FFF2-40B4-BE49-F238E27FC236}">
                <a16:creationId xmlns:a16="http://schemas.microsoft.com/office/drawing/2014/main" id="{F06F201D-2896-DC80-E85A-923EE398C580}"/>
              </a:ext>
            </a:extLst>
          </p:cNvPr>
          <p:cNvPicPr>
            <a:picLocks noChangeAspect="1"/>
          </p:cNvPicPr>
          <p:nvPr/>
        </p:nvPicPr>
        <p:blipFill rotWithShape="1">
          <a:blip r:embed="rId4"/>
          <a:srcRect t="4519" r="57975" b="19564"/>
          <a:stretch/>
        </p:blipFill>
        <p:spPr>
          <a:xfrm>
            <a:off x="4342968" y="1498488"/>
            <a:ext cx="3588842" cy="3645011"/>
          </a:xfrm>
          <a:prstGeom prst="rect">
            <a:avLst/>
          </a:prstGeom>
        </p:spPr>
      </p:pic>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56736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Regla mano derecha</a:t>
            </a:r>
            <a:endParaRPr lang="es-ES" sz="1600" dirty="0">
              <a:solidFill>
                <a:schemeClr val="tx2"/>
              </a:solidFill>
            </a:endParaRPr>
          </a:p>
          <a:p>
            <a:pPr marL="152400" indent="0" algn="just">
              <a:buNone/>
            </a:pPr>
            <a:r>
              <a:rPr lang="es-ES" sz="1600" dirty="0">
                <a:solidFill>
                  <a:schemeClr val="tx2"/>
                </a:solidFill>
              </a:rPr>
              <a:t>A través de las matrices de transformaciones homogéneas se adquiere las rotaciones y traslaciones que permiten relacionar el sistema de referencia del elemento “i” con el sistema del elemento i-1. </a:t>
            </a:r>
          </a:p>
        </p:txBody>
      </p:sp>
    </p:spTree>
    <p:extLst>
      <p:ext uri="{BB962C8B-B14F-4D97-AF65-F5344CB8AC3E}">
        <p14:creationId xmlns:p14="http://schemas.microsoft.com/office/powerpoint/2010/main" val="234743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pic>
        <p:nvPicPr>
          <p:cNvPr id="10" name="Imagen 9">
            <a:extLst>
              <a:ext uri="{FF2B5EF4-FFF2-40B4-BE49-F238E27FC236}">
                <a16:creationId xmlns:a16="http://schemas.microsoft.com/office/drawing/2014/main" id="{F06F201D-2896-DC80-E85A-923EE398C580}"/>
              </a:ext>
            </a:extLst>
          </p:cNvPr>
          <p:cNvPicPr>
            <a:picLocks noChangeAspect="1"/>
          </p:cNvPicPr>
          <p:nvPr/>
        </p:nvPicPr>
        <p:blipFill rotWithShape="1">
          <a:blip r:embed="rId4"/>
          <a:srcRect t="4519" r="57975" b="19564"/>
          <a:stretch/>
        </p:blipFill>
        <p:spPr>
          <a:xfrm>
            <a:off x="4342968" y="1498488"/>
            <a:ext cx="3588842" cy="3645011"/>
          </a:xfrm>
          <a:prstGeom prst="rect">
            <a:avLst/>
          </a:prstGeom>
        </p:spPr>
      </p:pic>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1</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A</a:t>
            </a:r>
            <a:r>
              <a:rPr lang="es-ES" sz="1600" dirty="0">
                <a:solidFill>
                  <a:schemeClr val="tx2"/>
                </a:solidFill>
              </a:rPr>
              <a:t> </a:t>
            </a:r>
            <a:r>
              <a:rPr lang="es-ES" sz="1600" dirty="0" err="1">
                <a:solidFill>
                  <a:schemeClr val="tx2"/>
                </a:solidFill>
              </a:rPr>
              <a:t>a</a:t>
            </a:r>
            <a:r>
              <a:rPr lang="es-ES" sz="1600" dirty="0">
                <a:solidFill>
                  <a:schemeClr val="tx2"/>
                </a:solidFill>
              </a:rPr>
              <a:t>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Rz</a:t>
            </a:r>
            <a:r>
              <a:rPr lang="es-ES" sz="1600" dirty="0">
                <a:solidFill>
                  <a:schemeClr val="tx2"/>
                </a:solidFill>
              </a:rPr>
              <a:t>(180), </a:t>
            </a:r>
            <a:r>
              <a:rPr lang="es-ES" sz="1600" dirty="0" err="1">
                <a:solidFill>
                  <a:schemeClr val="tx2"/>
                </a:solidFill>
              </a:rPr>
              <a:t>Tx</a:t>
            </a:r>
            <a:r>
              <a:rPr lang="es-ES" sz="1600" dirty="0">
                <a:solidFill>
                  <a:schemeClr val="tx2"/>
                </a:solidFill>
              </a:rPr>
              <a:t>(3)</a:t>
            </a:r>
          </a:p>
        </p:txBody>
      </p:sp>
    </p:spTree>
    <p:extLst>
      <p:ext uri="{BB962C8B-B14F-4D97-AF65-F5344CB8AC3E}">
        <p14:creationId xmlns:p14="http://schemas.microsoft.com/office/powerpoint/2010/main" val="345389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2</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Ry</a:t>
            </a:r>
            <a:r>
              <a:rPr lang="es-ES" sz="1600" dirty="0">
                <a:solidFill>
                  <a:schemeClr val="tx2"/>
                </a:solidFill>
              </a:rPr>
              <a:t>(90)</a:t>
            </a:r>
          </a:p>
        </p:txBody>
      </p:sp>
      <p:pic>
        <p:nvPicPr>
          <p:cNvPr id="4" name="Imagen 3">
            <a:extLst>
              <a:ext uri="{FF2B5EF4-FFF2-40B4-BE49-F238E27FC236}">
                <a16:creationId xmlns:a16="http://schemas.microsoft.com/office/drawing/2014/main" id="{D3094615-0E7F-AE49-AA03-07FC11468D84}"/>
              </a:ext>
            </a:extLst>
          </p:cNvPr>
          <p:cNvPicPr>
            <a:picLocks noChangeAspect="1"/>
          </p:cNvPicPr>
          <p:nvPr/>
        </p:nvPicPr>
        <p:blipFill rotWithShape="1">
          <a:blip r:embed="rId4"/>
          <a:srcRect t="3396" r="53333" b="29790"/>
          <a:stretch/>
        </p:blipFill>
        <p:spPr>
          <a:xfrm>
            <a:off x="3739662" y="1559992"/>
            <a:ext cx="4267200" cy="3434862"/>
          </a:xfrm>
          <a:prstGeom prst="rect">
            <a:avLst/>
          </a:prstGeom>
        </p:spPr>
      </p:pic>
    </p:spTree>
    <p:extLst>
      <p:ext uri="{BB962C8B-B14F-4D97-AF65-F5344CB8AC3E}">
        <p14:creationId xmlns:p14="http://schemas.microsoft.com/office/powerpoint/2010/main" val="217354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2</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Ry</a:t>
            </a:r>
            <a:r>
              <a:rPr lang="es-ES" sz="1600" dirty="0">
                <a:solidFill>
                  <a:schemeClr val="tx2"/>
                </a:solidFill>
              </a:rPr>
              <a:t>(90)</a:t>
            </a:r>
          </a:p>
        </p:txBody>
      </p:sp>
      <p:pic>
        <p:nvPicPr>
          <p:cNvPr id="5" name="Imagen 4">
            <a:extLst>
              <a:ext uri="{FF2B5EF4-FFF2-40B4-BE49-F238E27FC236}">
                <a16:creationId xmlns:a16="http://schemas.microsoft.com/office/drawing/2014/main" id="{788BC376-FC6F-4AF6-C3D3-FC0706C326DC}"/>
              </a:ext>
            </a:extLst>
          </p:cNvPr>
          <p:cNvPicPr>
            <a:picLocks noChangeAspect="1"/>
          </p:cNvPicPr>
          <p:nvPr/>
        </p:nvPicPr>
        <p:blipFill rotWithShape="1">
          <a:blip r:embed="rId4"/>
          <a:srcRect l="3194" t="4308" r="55513" b="23406"/>
          <a:stretch/>
        </p:blipFill>
        <p:spPr>
          <a:xfrm>
            <a:off x="4261394" y="1550851"/>
            <a:ext cx="3522213" cy="3466626"/>
          </a:xfrm>
          <a:prstGeom prst="rect">
            <a:avLst/>
          </a:prstGeom>
        </p:spPr>
      </p:pic>
    </p:spTree>
    <p:extLst>
      <p:ext uri="{BB962C8B-B14F-4D97-AF65-F5344CB8AC3E}">
        <p14:creationId xmlns:p14="http://schemas.microsoft.com/office/powerpoint/2010/main" val="3646578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3</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C</a:t>
            </a:r>
          </a:p>
          <a:p>
            <a:pPr marL="152400" indent="0" algn="just">
              <a:buNone/>
            </a:pPr>
            <a:r>
              <a:rPr lang="es-ES" sz="1600" dirty="0">
                <a:solidFill>
                  <a:schemeClr val="tx2"/>
                </a:solidFill>
              </a:rPr>
              <a:t> </a:t>
            </a:r>
            <a:r>
              <a:rPr lang="es-ES" sz="1600" dirty="0" err="1">
                <a:solidFill>
                  <a:schemeClr val="tx2"/>
                </a:solidFill>
              </a:rPr>
              <a:t>Rx</a:t>
            </a:r>
            <a:r>
              <a:rPr lang="es-ES" sz="1600" dirty="0">
                <a:solidFill>
                  <a:schemeClr val="tx2"/>
                </a:solidFill>
              </a:rPr>
              <a:t>(150), </a:t>
            </a:r>
            <a:r>
              <a:rPr lang="es-ES" sz="1600" dirty="0" err="1">
                <a:solidFill>
                  <a:schemeClr val="tx2"/>
                </a:solidFill>
              </a:rPr>
              <a:t>Tx</a:t>
            </a:r>
            <a:r>
              <a:rPr lang="es-ES" sz="1600" dirty="0">
                <a:solidFill>
                  <a:schemeClr val="tx2"/>
                </a:solidFill>
              </a:rPr>
              <a:t>(-2)</a:t>
            </a:r>
          </a:p>
        </p:txBody>
      </p:sp>
      <p:pic>
        <p:nvPicPr>
          <p:cNvPr id="10" name="Imagen 9">
            <a:extLst>
              <a:ext uri="{FF2B5EF4-FFF2-40B4-BE49-F238E27FC236}">
                <a16:creationId xmlns:a16="http://schemas.microsoft.com/office/drawing/2014/main" id="{BB43DE92-01A6-9B5C-554F-58DC177F7048}"/>
              </a:ext>
            </a:extLst>
          </p:cNvPr>
          <p:cNvPicPr>
            <a:picLocks noChangeAspect="1"/>
          </p:cNvPicPr>
          <p:nvPr/>
        </p:nvPicPr>
        <p:blipFill rotWithShape="1">
          <a:blip r:embed="rId4"/>
          <a:srcRect l="3195" t="5969" r="55256" b="24090"/>
          <a:stretch/>
        </p:blipFill>
        <p:spPr>
          <a:xfrm>
            <a:off x="4133426" y="1547831"/>
            <a:ext cx="3603805" cy="3410695"/>
          </a:xfrm>
          <a:prstGeom prst="rect">
            <a:avLst/>
          </a:prstGeom>
        </p:spPr>
      </p:pic>
    </p:spTree>
    <p:extLst>
      <p:ext uri="{BB962C8B-B14F-4D97-AF65-F5344CB8AC3E}">
        <p14:creationId xmlns:p14="http://schemas.microsoft.com/office/powerpoint/2010/main" val="54324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84195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Matrices homogéneas</a:t>
            </a:r>
            <a:endParaRPr lang="es-ES" sz="1600" dirty="0">
              <a:solidFill>
                <a:schemeClr val="tx2"/>
              </a:solidFill>
            </a:endParaRPr>
          </a:p>
          <a:p>
            <a:pPr marL="152400" indent="0" algn="just">
              <a:buNone/>
            </a:pPr>
            <a:r>
              <a:rPr lang="es-ES" sz="1600" b="1" dirty="0">
                <a:solidFill>
                  <a:schemeClr val="tx2"/>
                </a:solidFill>
              </a:rPr>
              <a:t>H1=  </a:t>
            </a:r>
            <a:r>
              <a:rPr lang="es-ES" sz="1600" b="1" dirty="0" err="1">
                <a:solidFill>
                  <a:schemeClr val="tx2"/>
                </a:solidFill>
              </a:rPr>
              <a:t>Rz</a:t>
            </a:r>
            <a:r>
              <a:rPr lang="es-ES" sz="1600" b="1" dirty="0">
                <a:solidFill>
                  <a:schemeClr val="tx2"/>
                </a:solidFill>
              </a:rPr>
              <a:t>(180), </a:t>
            </a:r>
            <a:r>
              <a:rPr lang="es-ES" sz="1600" b="1" dirty="0" err="1">
                <a:solidFill>
                  <a:schemeClr val="tx2"/>
                </a:solidFill>
              </a:rPr>
              <a:t>Tx</a:t>
            </a:r>
            <a:r>
              <a:rPr lang="es-ES" sz="1600" b="1" dirty="0">
                <a:solidFill>
                  <a:schemeClr val="tx2"/>
                </a:solidFill>
              </a:rPr>
              <a:t>(3)</a:t>
            </a:r>
          </a:p>
          <a:p>
            <a:pPr marL="152400" indent="0" algn="just">
              <a:buNone/>
            </a:pPr>
            <a:r>
              <a:rPr lang="es-ES" sz="1600" b="1" dirty="0">
                <a:solidFill>
                  <a:schemeClr val="tx2"/>
                </a:solidFill>
              </a:rPr>
              <a:t>H2=  </a:t>
            </a:r>
            <a:r>
              <a:rPr lang="es-ES" sz="1600" b="1" dirty="0" err="1">
                <a:solidFill>
                  <a:schemeClr val="tx2"/>
                </a:solidFill>
              </a:rPr>
              <a:t>Ry</a:t>
            </a:r>
            <a:r>
              <a:rPr lang="es-ES" sz="1600" b="1" dirty="0">
                <a:solidFill>
                  <a:schemeClr val="tx2"/>
                </a:solidFill>
              </a:rPr>
              <a:t>(90)</a:t>
            </a:r>
          </a:p>
          <a:p>
            <a:pPr marL="152400" indent="0" algn="just">
              <a:buNone/>
            </a:pPr>
            <a:r>
              <a:rPr lang="es-ES" sz="1600" b="1" dirty="0">
                <a:solidFill>
                  <a:schemeClr val="tx2"/>
                </a:solidFill>
              </a:rPr>
              <a:t>H3= </a:t>
            </a:r>
            <a:r>
              <a:rPr lang="es-ES" sz="1600" b="1" dirty="0" err="1">
                <a:solidFill>
                  <a:schemeClr val="tx2"/>
                </a:solidFill>
              </a:rPr>
              <a:t>Rx</a:t>
            </a:r>
            <a:r>
              <a:rPr lang="es-ES" sz="1600" b="1" dirty="0">
                <a:solidFill>
                  <a:schemeClr val="tx2"/>
                </a:solidFill>
              </a:rPr>
              <a:t>(150), </a:t>
            </a:r>
            <a:r>
              <a:rPr lang="es-ES" sz="1600" b="1" dirty="0" err="1">
                <a:solidFill>
                  <a:schemeClr val="tx2"/>
                </a:solidFill>
              </a:rPr>
              <a:t>Tx</a:t>
            </a:r>
            <a:r>
              <a:rPr lang="es-ES" sz="1600" b="1" dirty="0">
                <a:solidFill>
                  <a:schemeClr val="tx2"/>
                </a:solidFill>
              </a:rPr>
              <a:t>(-2)</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Matriz de Transformación T</a:t>
            </a:r>
          </a:p>
          <a:p>
            <a:pPr marL="152400" indent="0" algn="just">
              <a:buNone/>
            </a:pPr>
            <a:r>
              <a:rPr lang="es-ES" sz="1600" b="1" dirty="0">
                <a:solidFill>
                  <a:schemeClr val="tx2"/>
                </a:solidFill>
              </a:rPr>
              <a:t>T= H1*H2*H3</a:t>
            </a:r>
          </a:p>
          <a:p>
            <a:pPr marL="152400" indent="0" algn="just">
              <a:buNone/>
            </a:pPr>
            <a:endParaRPr lang="es-ES" sz="1600" b="1" dirty="0">
              <a:solidFill>
                <a:schemeClr val="tx2"/>
              </a:solidFill>
            </a:endParaRPr>
          </a:p>
        </p:txBody>
      </p:sp>
      <p:pic>
        <p:nvPicPr>
          <p:cNvPr id="10" name="Imagen 9">
            <a:extLst>
              <a:ext uri="{FF2B5EF4-FFF2-40B4-BE49-F238E27FC236}">
                <a16:creationId xmlns:a16="http://schemas.microsoft.com/office/drawing/2014/main" id="{BB43DE92-01A6-9B5C-554F-58DC177F7048}"/>
              </a:ext>
            </a:extLst>
          </p:cNvPr>
          <p:cNvPicPr>
            <a:picLocks noChangeAspect="1"/>
          </p:cNvPicPr>
          <p:nvPr/>
        </p:nvPicPr>
        <p:blipFill rotWithShape="1">
          <a:blip r:embed="rId4"/>
          <a:srcRect l="3195" t="5969" r="55256" b="24090"/>
          <a:stretch/>
        </p:blipFill>
        <p:spPr>
          <a:xfrm>
            <a:off x="4133426" y="1547831"/>
            <a:ext cx="3603805" cy="3410695"/>
          </a:xfrm>
          <a:prstGeom prst="rect">
            <a:avLst/>
          </a:prstGeom>
        </p:spPr>
      </p:pic>
    </p:spTree>
    <p:extLst>
      <p:ext uri="{BB962C8B-B14F-4D97-AF65-F5344CB8AC3E}">
        <p14:creationId xmlns:p14="http://schemas.microsoft.com/office/powerpoint/2010/main" val="32840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0" y="682470"/>
            <a:ext cx="8093807"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1.12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181531"/>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Actividad 1.12 (Matriz de Transformación Homogénea 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Obtener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matriz  de  transformación </a:t>
            </a:r>
            <a:r>
              <a:rPr lang="es-ES" sz="1600" b="1" dirty="0">
                <a:solidFill>
                  <a:schemeClr val="tx2"/>
                </a:solidFill>
                <a:latin typeface="Fira Sans Condensed Light" panose="020B0604020202020204" charset="0"/>
                <a:cs typeface="Times New Roman" panose="02020603050405020304" pitchFamily="18" charset="0"/>
              </a:rPr>
              <a:t>homogénea  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los siguientes sistemas la cual relacione la posición y orientación del extremo del robot respecto a su sistema de referencia fijo (la base).</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Imagen 2">
            <a:extLst>
              <a:ext uri="{FF2B5EF4-FFF2-40B4-BE49-F238E27FC236}">
                <a16:creationId xmlns:a16="http://schemas.microsoft.com/office/drawing/2014/main" id="{4C0B401C-87DE-CB1E-45DD-1E4D37B34BD3}"/>
              </a:ext>
            </a:extLst>
          </p:cNvPr>
          <p:cNvPicPr>
            <a:picLocks noChangeAspect="1"/>
          </p:cNvPicPr>
          <p:nvPr/>
        </p:nvPicPr>
        <p:blipFill>
          <a:blip r:embed="rId4"/>
          <a:stretch>
            <a:fillRect/>
          </a:stretch>
        </p:blipFill>
        <p:spPr>
          <a:xfrm>
            <a:off x="1799247" y="2477503"/>
            <a:ext cx="5282712" cy="2249707"/>
          </a:xfrm>
          <a:prstGeom prst="rect">
            <a:avLst/>
          </a:prstGeom>
        </p:spPr>
      </p:pic>
    </p:spTree>
    <p:extLst>
      <p:ext uri="{BB962C8B-B14F-4D97-AF65-F5344CB8AC3E}">
        <p14:creationId xmlns:p14="http://schemas.microsoft.com/office/powerpoint/2010/main" val="209062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0" y="682470"/>
            <a:ext cx="8093807"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1.12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190416" y="960815"/>
            <a:ext cx="8763167" cy="3350105"/>
          </a:xfrm>
          <a:prstGeom prst="rect">
            <a:avLst/>
          </a:prstGeom>
          <a:noFill/>
          <a:ln>
            <a:noFill/>
          </a:ln>
        </p:spPr>
        <p:txBody>
          <a:bodyPr spcFirstLastPara="1" wrap="square" lIns="91425" tIns="182875" rIns="91425" bIns="0" anchor="t" anchorCtr="0">
            <a:noAutofit/>
          </a:bodyPr>
          <a:lstStyle/>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200A7D25-1B64-0A71-E228-EE2E7CB4EAFC}"/>
              </a:ext>
            </a:extLst>
          </p:cNvPr>
          <p:cNvPicPr>
            <a:picLocks noChangeAspect="1"/>
          </p:cNvPicPr>
          <p:nvPr/>
        </p:nvPicPr>
        <p:blipFill>
          <a:blip r:embed="rId4"/>
          <a:stretch>
            <a:fillRect/>
          </a:stretch>
        </p:blipFill>
        <p:spPr>
          <a:xfrm>
            <a:off x="618476" y="1443283"/>
            <a:ext cx="3494850" cy="3175609"/>
          </a:xfrm>
          <a:prstGeom prst="rect">
            <a:avLst/>
          </a:prstGeom>
        </p:spPr>
      </p:pic>
      <p:pic>
        <p:nvPicPr>
          <p:cNvPr id="6" name="Imagen 5">
            <a:extLst>
              <a:ext uri="{FF2B5EF4-FFF2-40B4-BE49-F238E27FC236}">
                <a16:creationId xmlns:a16="http://schemas.microsoft.com/office/drawing/2014/main" id="{B83F30F0-67D7-8879-ECD4-6EE9C7714728}"/>
              </a:ext>
            </a:extLst>
          </p:cNvPr>
          <p:cNvPicPr>
            <a:picLocks noChangeAspect="1"/>
          </p:cNvPicPr>
          <p:nvPr/>
        </p:nvPicPr>
        <p:blipFill>
          <a:blip r:embed="rId5"/>
          <a:stretch>
            <a:fillRect/>
          </a:stretch>
        </p:blipFill>
        <p:spPr>
          <a:xfrm>
            <a:off x="4878175" y="1255170"/>
            <a:ext cx="3352799" cy="3762153"/>
          </a:xfrm>
          <a:prstGeom prst="rect">
            <a:avLst/>
          </a:prstGeom>
        </p:spPr>
      </p:pic>
    </p:spTree>
    <p:extLst>
      <p:ext uri="{BB962C8B-B14F-4D97-AF65-F5344CB8AC3E}">
        <p14:creationId xmlns:p14="http://schemas.microsoft.com/office/powerpoint/2010/main" val="103111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0" y="682470"/>
            <a:ext cx="8093807"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1.12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181531"/>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Implementar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código requerido para generar el cálculo de las matrices </a:t>
            </a:r>
            <a:r>
              <a:rPr lang="es-ES" sz="1600" b="1" dirty="0">
                <a:solidFill>
                  <a:schemeClr val="tx2"/>
                </a:solidFill>
                <a:latin typeface="Fira Sans Condensed Light" panose="020B0604020202020204" charset="0"/>
                <a:cs typeface="Times New Roman" panose="02020603050405020304" pitchFamily="18" charset="0"/>
              </a:rPr>
              <a:t>homogéneas (H1, H2, H3, etc.)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y la matriz de </a:t>
            </a:r>
            <a:r>
              <a:rPr lang="es-ES" sz="1600" b="1" dirty="0">
                <a:solidFill>
                  <a:schemeClr val="tx2"/>
                </a:solidFill>
                <a:latin typeface="Fira Sans Condensed Light" panose="020B0604020202020204" charset="0"/>
                <a:cs typeface="Times New Roman" panose="02020603050405020304" pitchFamily="18" charset="0"/>
              </a:rPr>
              <a:t>transformación (T)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cada sistema. Simulando cada una de las transformaciones desde la trama absoluta hasta la trama final. </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procedimiento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analítico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programación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hallazgo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matriz de </a:t>
            </a:r>
            <a:r>
              <a:rPr lang="es-ES" sz="1600" b="1" dirty="0">
                <a:solidFill>
                  <a:schemeClr val="tx2"/>
                </a:solidFill>
                <a:latin typeface="Fira Sans Condensed Light" panose="020B0604020202020204" charset="0"/>
                <a:cs typeface="Times New Roman" panose="02020603050405020304" pitchFamily="18" charset="0"/>
              </a:rPr>
              <a:t>transformación (T)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cada 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 y </a:t>
            </a:r>
            <a:r>
              <a:rPr lang="en-US" sz="1600" b="1" dirty="0" err="1">
                <a:solidFill>
                  <a:schemeClr val="tx2"/>
                </a:solidFill>
                <a:latin typeface="Fira Sans Condensed Light" panose="020B0604020202020204" charset="0"/>
                <a:cs typeface="Times New Roman" panose="02020603050405020304" pitchFamily="18" charset="0"/>
              </a:rPr>
              <a:t>el</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resultado</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obtenido</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597116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07870" y="1406739"/>
            <a:ext cx="481575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Ingresar</a:t>
            </a:r>
          </a:p>
          <a:p>
            <a:pPr marL="152400" indent="0" algn="just">
              <a:buNone/>
            </a:pPr>
            <a:r>
              <a:rPr lang="es-ES" sz="1600" dirty="0">
                <a:solidFill>
                  <a:schemeClr val="tx2"/>
                </a:solidFill>
              </a:rPr>
              <a:t>https://petercorke.com/toolboxes/robotics-toolbox/</a:t>
            </a:r>
          </a:p>
        </p:txBody>
      </p:sp>
      <p:pic>
        <p:nvPicPr>
          <p:cNvPr id="9" name="Imagen 8">
            <a:extLst>
              <a:ext uri="{FF2B5EF4-FFF2-40B4-BE49-F238E27FC236}">
                <a16:creationId xmlns:a16="http://schemas.microsoft.com/office/drawing/2014/main" id="{C96E4065-C48A-438E-EDA8-0EEDFC6C2B3F}"/>
              </a:ext>
            </a:extLst>
          </p:cNvPr>
          <p:cNvPicPr>
            <a:picLocks noChangeAspect="1"/>
          </p:cNvPicPr>
          <p:nvPr/>
        </p:nvPicPr>
        <p:blipFill rotWithShape="1">
          <a:blip r:embed="rId4"/>
          <a:srcRect t="9122" r="8333" b="12086"/>
          <a:stretch/>
        </p:blipFill>
        <p:spPr>
          <a:xfrm>
            <a:off x="2164121" y="2428586"/>
            <a:ext cx="4815757" cy="2327257"/>
          </a:xfrm>
          <a:prstGeom prst="rect">
            <a:avLst/>
          </a:prstGeom>
        </p:spPr>
      </p:pic>
    </p:spTree>
    <p:extLst>
      <p:ext uri="{BB962C8B-B14F-4D97-AF65-F5344CB8AC3E}">
        <p14:creationId xmlns:p14="http://schemas.microsoft.com/office/powerpoint/2010/main" val="10190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-Robótica Humanoide</a:t>
            </a:r>
          </a:p>
          <a:p>
            <a:pPr marL="146050" lvl="0" indent="0">
              <a:buSzPts val="1300"/>
            </a:pPr>
            <a:r>
              <a:rPr lang="es-ES" dirty="0"/>
              <a:t> </a:t>
            </a:r>
          </a:p>
          <a:p>
            <a:pPr marL="146050" lvl="0" indent="0">
              <a:buSzPts val="1300"/>
            </a:pP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WABOT-1</a:t>
            </a:r>
          </a:p>
          <a:p>
            <a:pPr marL="152400" indent="0" algn="just">
              <a:buNone/>
            </a:pPr>
            <a:r>
              <a:rPr lang="es-ES" sz="1600" dirty="0">
                <a:solidFill>
                  <a:schemeClr val="tx2"/>
                </a:solidFill>
              </a:rPr>
              <a:t>En 1973, los investigadores de la Universidad de Waseda completaban el que sería el primer robot humanoide </a:t>
            </a:r>
          </a:p>
          <a:p>
            <a:pPr marL="152400" indent="0" algn="just">
              <a:buNone/>
            </a:pPr>
            <a:r>
              <a:rPr lang="es-ES" sz="1600" dirty="0">
                <a:solidFill>
                  <a:schemeClr val="tx2"/>
                </a:solidFill>
              </a:rPr>
              <a:t>funcional, y a escala real, del mundo. EL WABOT-1, como lo llamaron, podía caminar, transportar objetos </a:t>
            </a:r>
          </a:p>
          <a:p>
            <a:pPr marL="152400" indent="0" algn="just">
              <a:buNone/>
            </a:pPr>
            <a:r>
              <a:rPr lang="es-ES" sz="1600" dirty="0">
                <a:solidFill>
                  <a:schemeClr val="tx2"/>
                </a:solidFill>
              </a:rPr>
              <a:t>con las manos, incluía sensores táctiles, sensores de distancia e incluso un sistema de comunicación por voz.</a:t>
            </a:r>
          </a:p>
        </p:txBody>
      </p:sp>
      <p:pic>
        <p:nvPicPr>
          <p:cNvPr id="11" name="Imagen 10">
            <a:extLst>
              <a:ext uri="{FF2B5EF4-FFF2-40B4-BE49-F238E27FC236}">
                <a16:creationId xmlns:a16="http://schemas.microsoft.com/office/drawing/2014/main" id="{5EF5E0A9-A68B-3151-D5CD-DFAA44BC246A}"/>
              </a:ext>
            </a:extLst>
          </p:cNvPr>
          <p:cNvPicPr>
            <a:picLocks noChangeAspect="1"/>
          </p:cNvPicPr>
          <p:nvPr/>
        </p:nvPicPr>
        <p:blipFill>
          <a:blip r:embed="rId4"/>
          <a:stretch>
            <a:fillRect/>
          </a:stretch>
        </p:blipFill>
        <p:spPr>
          <a:xfrm>
            <a:off x="5488098" y="1196603"/>
            <a:ext cx="2379453" cy="3564724"/>
          </a:xfrm>
          <a:prstGeom prst="rect">
            <a:avLst/>
          </a:prstGeom>
        </p:spPr>
      </p:pic>
    </p:spTree>
    <p:extLst>
      <p:ext uri="{BB962C8B-B14F-4D97-AF65-F5344CB8AC3E}">
        <p14:creationId xmlns:p14="http://schemas.microsoft.com/office/powerpoint/2010/main" val="147944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WABOT-2</a:t>
            </a:r>
          </a:p>
          <a:p>
            <a:pPr marL="152400" indent="0" algn="just">
              <a:buNone/>
            </a:pPr>
            <a:r>
              <a:rPr lang="es-ES" sz="1600" dirty="0">
                <a:solidFill>
                  <a:schemeClr val="tx2"/>
                </a:solidFill>
              </a:rPr>
              <a:t>Años más tarde, en 1984, el WABOT-2 era presentado al mundo con un renovado aspecto y nuevas </a:t>
            </a:r>
          </a:p>
          <a:p>
            <a:pPr marL="152400" indent="0" algn="just">
              <a:buNone/>
            </a:pPr>
            <a:r>
              <a:rPr lang="es-ES" sz="1600" dirty="0">
                <a:solidFill>
                  <a:schemeClr val="tx2"/>
                </a:solidFill>
              </a:rPr>
              <a:t>habilidades entre las que se incluían poder tocar el piano. </a:t>
            </a:r>
          </a:p>
        </p:txBody>
      </p:sp>
      <p:pic>
        <p:nvPicPr>
          <p:cNvPr id="5" name="Imagen 4">
            <a:extLst>
              <a:ext uri="{FF2B5EF4-FFF2-40B4-BE49-F238E27FC236}">
                <a16:creationId xmlns:a16="http://schemas.microsoft.com/office/drawing/2014/main" id="{38C436F8-5019-DB57-9248-09EB564C3B95}"/>
              </a:ext>
            </a:extLst>
          </p:cNvPr>
          <p:cNvPicPr>
            <a:picLocks noChangeAspect="1"/>
          </p:cNvPicPr>
          <p:nvPr/>
        </p:nvPicPr>
        <p:blipFill>
          <a:blip r:embed="rId4"/>
          <a:stretch>
            <a:fillRect/>
          </a:stretch>
        </p:blipFill>
        <p:spPr>
          <a:xfrm>
            <a:off x="5262928" y="1615718"/>
            <a:ext cx="2903845" cy="2792159"/>
          </a:xfrm>
          <a:prstGeom prst="rect">
            <a:avLst/>
          </a:prstGeom>
        </p:spPr>
      </p:pic>
    </p:spTree>
    <p:extLst>
      <p:ext uri="{BB962C8B-B14F-4D97-AF65-F5344CB8AC3E}">
        <p14:creationId xmlns:p14="http://schemas.microsoft.com/office/powerpoint/2010/main" val="92413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Paralelamente, en 1986, Honda empezaría la que sería una de las investigaciones más importantes hasta la fecha en este ámbito. Hablamos de la serie E de robots caminantes. Esta colección de robots </a:t>
            </a:r>
            <a:r>
              <a:rPr lang="es-ES" sz="1600" dirty="0" err="1">
                <a:solidFill>
                  <a:schemeClr val="tx2"/>
                </a:solidFill>
              </a:rPr>
              <a:t>semi-humanoides</a:t>
            </a:r>
            <a:r>
              <a:rPr lang="es-ES" sz="1600" dirty="0">
                <a:solidFill>
                  <a:schemeClr val="tx2"/>
                </a:solidFill>
              </a:rPr>
              <a:t> creados por Honda entre los años 1986 y 1993, estuvo dedicada al estudio dinámico y la estabilidad durante la marcha humana, logrando imitarla con muy buenos resultados.</a:t>
            </a:r>
          </a:p>
        </p:txBody>
      </p:sp>
      <p:pic>
        <p:nvPicPr>
          <p:cNvPr id="9" name="Imagen 8">
            <a:extLst>
              <a:ext uri="{FF2B5EF4-FFF2-40B4-BE49-F238E27FC236}">
                <a16:creationId xmlns:a16="http://schemas.microsoft.com/office/drawing/2014/main" id="{D4DC22F0-0402-84AB-EBAC-2A569BE4F451}"/>
              </a:ext>
            </a:extLst>
          </p:cNvPr>
          <p:cNvPicPr>
            <a:picLocks noChangeAspect="1"/>
          </p:cNvPicPr>
          <p:nvPr/>
        </p:nvPicPr>
        <p:blipFill>
          <a:blip r:embed="rId4"/>
          <a:stretch>
            <a:fillRect/>
          </a:stretch>
        </p:blipFill>
        <p:spPr>
          <a:xfrm>
            <a:off x="4762524" y="2018932"/>
            <a:ext cx="4263182" cy="2342052"/>
          </a:xfrm>
          <a:prstGeom prst="rect">
            <a:avLst/>
          </a:prstGeom>
        </p:spPr>
      </p:pic>
    </p:spTree>
    <p:extLst>
      <p:ext uri="{BB962C8B-B14F-4D97-AF65-F5344CB8AC3E}">
        <p14:creationId xmlns:p14="http://schemas.microsoft.com/office/powerpoint/2010/main" val="36904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63127"/>
            <a:ext cx="381052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Honda continuó con la serie P entre 1993 y 2000. Esta nueva serie de robots ampliaba la  investigación ya no solo a la marcha humana, sino a todo el cuerpo. Añadieron a los robots brazos, torso y cabeza con el objetivo de imitar completamente el cuerpo humano. </a:t>
            </a:r>
          </a:p>
        </p:txBody>
      </p:sp>
      <p:pic>
        <p:nvPicPr>
          <p:cNvPr id="5" name="Imagen 4">
            <a:extLst>
              <a:ext uri="{FF2B5EF4-FFF2-40B4-BE49-F238E27FC236}">
                <a16:creationId xmlns:a16="http://schemas.microsoft.com/office/drawing/2014/main" id="{5D534F1C-EF00-9469-64FD-21862A8D0C05}"/>
              </a:ext>
            </a:extLst>
          </p:cNvPr>
          <p:cNvPicPr>
            <a:picLocks noChangeAspect="1"/>
          </p:cNvPicPr>
          <p:nvPr/>
        </p:nvPicPr>
        <p:blipFill>
          <a:blip r:embed="rId4"/>
          <a:stretch>
            <a:fillRect/>
          </a:stretch>
        </p:blipFill>
        <p:spPr>
          <a:xfrm>
            <a:off x="4205288" y="1987795"/>
            <a:ext cx="4764216" cy="2224835"/>
          </a:xfrm>
          <a:prstGeom prst="rect">
            <a:avLst/>
          </a:prstGeom>
        </p:spPr>
      </p:pic>
    </p:spTree>
    <p:extLst>
      <p:ext uri="{BB962C8B-B14F-4D97-AF65-F5344CB8AC3E}">
        <p14:creationId xmlns:p14="http://schemas.microsoft.com/office/powerpoint/2010/main" val="4253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63127"/>
            <a:ext cx="381052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Honda finalmente lanza en 2001 el que sería el robot humanoide más avanzado del mundo  durante años, </a:t>
            </a:r>
            <a:r>
              <a:rPr lang="es-ES" sz="1600" b="1" dirty="0">
                <a:solidFill>
                  <a:schemeClr val="tx2"/>
                </a:solidFill>
              </a:rPr>
              <a:t>el ASIMO. </a:t>
            </a:r>
            <a:r>
              <a:rPr lang="es-ES" sz="1600" dirty="0">
                <a:solidFill>
                  <a:schemeClr val="tx2"/>
                </a:solidFill>
              </a:rPr>
              <a:t>Este robot supuso un antes y un después en el desarrollo de robots humanoides </a:t>
            </a:r>
          </a:p>
          <a:p>
            <a:pPr marL="152400" indent="0" algn="just">
              <a:buNone/>
            </a:pPr>
            <a:r>
              <a:rPr lang="es-ES" sz="1600" dirty="0">
                <a:solidFill>
                  <a:schemeClr val="tx2"/>
                </a:solidFill>
              </a:rPr>
              <a:t>debido a su avanzada tecnología y a sus movimientos muy realistas. </a:t>
            </a:r>
          </a:p>
        </p:txBody>
      </p:sp>
      <p:pic>
        <p:nvPicPr>
          <p:cNvPr id="9" name="Imagen 8">
            <a:extLst>
              <a:ext uri="{FF2B5EF4-FFF2-40B4-BE49-F238E27FC236}">
                <a16:creationId xmlns:a16="http://schemas.microsoft.com/office/drawing/2014/main" id="{55B4843A-4B93-9714-2E42-671E3DF61E20}"/>
              </a:ext>
            </a:extLst>
          </p:cNvPr>
          <p:cNvPicPr>
            <a:picLocks noChangeAspect="1"/>
          </p:cNvPicPr>
          <p:nvPr/>
        </p:nvPicPr>
        <p:blipFill>
          <a:blip r:embed="rId4"/>
          <a:stretch>
            <a:fillRect/>
          </a:stretch>
        </p:blipFill>
        <p:spPr>
          <a:xfrm>
            <a:off x="4572000" y="1560563"/>
            <a:ext cx="3914775" cy="2981325"/>
          </a:xfrm>
          <a:prstGeom prst="rect">
            <a:avLst/>
          </a:prstGeom>
        </p:spPr>
      </p:pic>
    </p:spTree>
    <p:extLst>
      <p:ext uri="{BB962C8B-B14F-4D97-AF65-F5344CB8AC3E}">
        <p14:creationId xmlns:p14="http://schemas.microsoft.com/office/powerpoint/2010/main" val="236531560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22743</TotalTime>
  <Words>2088</Words>
  <Application>Microsoft Office PowerPoint</Application>
  <PresentationFormat>Presentación en pantalla (16:9)</PresentationFormat>
  <Paragraphs>283</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Anton</vt:lpstr>
      <vt:lpstr>Advent Pro Light</vt:lpstr>
      <vt:lpstr>Fira Sans Condensed Light</vt:lpstr>
      <vt:lpstr>Rajdhani</vt:lpstr>
      <vt:lpstr>Arial</vt:lpstr>
      <vt:lpstr>Ai Tech Agency by Slidesgo</vt:lpstr>
      <vt:lpstr>Presentación de PowerPoint</vt:lpstr>
      <vt:lpstr>Bienvenida</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380</cp:revision>
  <dcterms:modified xsi:type="dcterms:W3CDTF">2024-05-24T21:55:18Z</dcterms:modified>
</cp:coreProperties>
</file>