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4"/>
  </p:notesMasterIdLst>
  <p:sldIdLst>
    <p:sldId id="256" r:id="rId2"/>
    <p:sldId id="357" r:id="rId3"/>
    <p:sldId id="358" r:id="rId4"/>
    <p:sldId id="364" r:id="rId5"/>
    <p:sldId id="478" r:id="rId6"/>
    <p:sldId id="477" r:id="rId7"/>
    <p:sldId id="479" r:id="rId8"/>
    <p:sldId id="480" r:id="rId9"/>
    <p:sldId id="482" r:id="rId10"/>
    <p:sldId id="483" r:id="rId11"/>
    <p:sldId id="440" r:id="rId12"/>
    <p:sldId id="486" r:id="rId13"/>
    <p:sldId id="487" r:id="rId14"/>
    <p:sldId id="488" r:id="rId15"/>
    <p:sldId id="489" r:id="rId16"/>
    <p:sldId id="490" r:id="rId17"/>
    <p:sldId id="492" r:id="rId18"/>
    <p:sldId id="491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502" r:id="rId29"/>
    <p:sldId id="484" r:id="rId30"/>
    <p:sldId id="485" r:id="rId31"/>
    <p:sldId id="439" r:id="rId32"/>
    <p:sldId id="280" r:id="rId33"/>
  </p:sldIdLst>
  <p:sldSz cx="9144000" cy="5143500" type="screen16x9"/>
  <p:notesSz cx="6858000" cy="9144000"/>
  <p:embeddedFontLst>
    <p:embeddedFont>
      <p:font typeface="Advent Pro Light" panose="020B0604020202020204" charset="0"/>
      <p:regular r:id="rId35"/>
      <p:bold r:id="rId36"/>
    </p:embeddedFont>
    <p:embeddedFont>
      <p:font typeface="Anton" pitchFamily="2" charset="0"/>
      <p:regular r:id="rId37"/>
    </p:embeddedFont>
    <p:embeddedFont>
      <p:font typeface="Fira Sans Condensed Light" panose="020B0403050000020004" pitchFamily="34" charset="0"/>
      <p:regular r:id="rId38"/>
      <p:bold r:id="rId39"/>
      <p:italic r:id="rId40"/>
      <p:boldItalic r:id="rId41"/>
    </p:embeddedFont>
    <p:embeddedFont>
      <p:font typeface="Rajdhani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890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5206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7614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731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847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1934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6918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194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5079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686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9137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149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117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3214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203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5754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513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482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2576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631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363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2102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910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950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258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650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638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5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413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42993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TE3002B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Implementación de Robótica Inteligente</a:t>
            </a:r>
          </a:p>
          <a:p>
            <a:pPr marL="14105" marR="5642">
              <a:spcBef>
                <a:spcPts val="106"/>
              </a:spcBef>
            </a:pP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 de Mayo del 2024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3427819" y="3465543"/>
            <a:ext cx="1407301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sp>
        <p:nvSpPr>
          <p:cNvPr id="5" name="Google Shape;1762;p45">
            <a:extLst>
              <a:ext uri="{FF2B5EF4-FFF2-40B4-BE49-F238E27FC236}">
                <a16:creationId xmlns:a16="http://schemas.microsoft.com/office/drawing/2014/main" id="{0E71FDDD-3662-8EAC-9033-CF87AD409CA9}"/>
              </a:ext>
            </a:extLst>
          </p:cNvPr>
          <p:cNvSpPr txBox="1">
            <a:spLocks/>
          </p:cNvSpPr>
          <p:nvPr/>
        </p:nvSpPr>
        <p:spPr>
          <a:xfrm>
            <a:off x="3427819" y="1563597"/>
            <a:ext cx="1109425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1936F28-186C-924D-B095-DF1A63D0A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69" y="2193613"/>
            <a:ext cx="2059670" cy="2450297"/>
          </a:xfrm>
          <a:prstGeom prst="rect">
            <a:avLst/>
          </a:prstGeom>
        </p:spPr>
      </p:pic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3EC56CF1-C42E-E346-4CF9-FE1448724ECC}"/>
              </a:ext>
            </a:extLst>
          </p:cNvPr>
          <p:cNvSpPr txBox="1">
            <a:spLocks/>
          </p:cNvSpPr>
          <p:nvPr/>
        </p:nvSpPr>
        <p:spPr>
          <a:xfrm>
            <a:off x="601469" y="1551323"/>
            <a:ext cx="2059669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Arreglo singular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06A25A1-235E-DA99-9FD0-392864209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877388"/>
            <a:ext cx="3726534" cy="167470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6C5B694-8F0F-67B9-0534-8E7F42AFB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392" y="3730210"/>
            <a:ext cx="1778064" cy="12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7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-Introducción de Mapeo y Localización en un plano 2D</a:t>
            </a:r>
          </a:p>
          <a:p>
            <a:pPr marL="146050" indent="0">
              <a:buSzPts val="1300"/>
            </a:pPr>
            <a:r>
              <a:rPr lang="es-ES" dirty="0"/>
              <a:t> -SLAM</a:t>
            </a:r>
          </a:p>
          <a:p>
            <a:pPr marL="146050" lvl="0" indent="0">
              <a:buSzPts val="1300"/>
            </a:pP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84676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40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Mapeo y Localización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696278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Localización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La </a:t>
            </a:r>
            <a:r>
              <a:rPr lang="es-ES" sz="1600" b="1" dirty="0">
                <a:solidFill>
                  <a:schemeClr val="tx2"/>
                </a:solidFill>
              </a:rPr>
              <a:t>localización de robots móviles </a:t>
            </a:r>
            <a:r>
              <a:rPr lang="es-ES" sz="1600" dirty="0">
                <a:solidFill>
                  <a:schemeClr val="tx2"/>
                </a:solidFill>
              </a:rPr>
              <a:t>autónomos consiste en determinar la posición del robot en relación a un mapa dado del entorno. El problema de la localización de un robot móvil reside en que su posición no puede ser medida directamente y debe ser inferida de datos sensoriales.</a:t>
            </a:r>
          </a:p>
        </p:txBody>
      </p:sp>
      <p:pic>
        <p:nvPicPr>
          <p:cNvPr id="1026" name="Picture 2" descr="Localización y mapeo simultáneos. Tecnología autónoma de robótica de  vehículos submarinos. Filtro kalman extendido, robótica., ángulo, texto,  mapa png | PNGWing">
            <a:extLst>
              <a:ext uri="{FF2B5EF4-FFF2-40B4-BE49-F238E27FC236}">
                <a16:creationId xmlns:a16="http://schemas.microsoft.com/office/drawing/2014/main" id="{5C9459BE-B3B3-8B91-7B23-AFFDE686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939" y="1371903"/>
            <a:ext cx="3764083" cy="367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A5831D-DB64-905C-B414-FACB075DA8C2}"/>
              </a:ext>
            </a:extLst>
          </p:cNvPr>
          <p:cNvSpPr txBox="1"/>
          <p:nvPr/>
        </p:nvSpPr>
        <p:spPr>
          <a:xfrm>
            <a:off x="6271845" y="1371903"/>
            <a:ext cx="2744177" cy="69249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300" dirty="0"/>
              <a:t>La localización utiliza puntos de referencia “</a:t>
            </a:r>
            <a:r>
              <a:rPr lang="es-ES" sz="1300" b="1" dirty="0" err="1"/>
              <a:t>Landmarks</a:t>
            </a:r>
            <a:r>
              <a:rPr lang="es-ES" sz="1300" dirty="0"/>
              <a:t>” para actualizar la posición del robot</a:t>
            </a:r>
            <a:endParaRPr lang="es-MX" sz="1300" dirty="0"/>
          </a:p>
        </p:txBody>
      </p:sp>
    </p:spTree>
    <p:extLst>
      <p:ext uri="{BB962C8B-B14F-4D97-AF65-F5344CB8AC3E}">
        <p14:creationId xmlns:p14="http://schemas.microsoft.com/office/powerpoint/2010/main" val="303880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Mapeo y Localización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571750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Mapeo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El </a:t>
            </a:r>
            <a:r>
              <a:rPr lang="es-ES" sz="1600" b="1" dirty="0">
                <a:solidFill>
                  <a:schemeClr val="tx2"/>
                </a:solidFill>
              </a:rPr>
              <a:t>mapeo robótico </a:t>
            </a:r>
            <a:r>
              <a:rPr lang="es-ES" sz="1600" dirty="0">
                <a:solidFill>
                  <a:schemeClr val="tx2"/>
                </a:solidFill>
              </a:rPr>
              <a:t>es la rama de la cartografía que se ocupa del estudio y la aplicación de la capacidad de construir (o utilizar) un mapa o plano de planta por el robot autónomo y de localizarse en el mismo.</a:t>
            </a:r>
          </a:p>
        </p:txBody>
      </p:sp>
      <p:pic>
        <p:nvPicPr>
          <p:cNvPr id="1026" name="Picture 2" descr="Localización y mapeo simultáneos. Tecnología autónoma de robótica de  vehículos submarinos. Filtro kalman extendido, robótica., ángulo, texto,  mapa png | PNGWing">
            <a:extLst>
              <a:ext uri="{FF2B5EF4-FFF2-40B4-BE49-F238E27FC236}">
                <a16:creationId xmlns:a16="http://schemas.microsoft.com/office/drawing/2014/main" id="{5C9459BE-B3B3-8B91-7B23-AFFDE686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939" y="1371903"/>
            <a:ext cx="3764083" cy="367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A5831D-DB64-905C-B414-FACB075DA8C2}"/>
              </a:ext>
            </a:extLst>
          </p:cNvPr>
          <p:cNvSpPr txBox="1"/>
          <p:nvPr/>
        </p:nvSpPr>
        <p:spPr>
          <a:xfrm>
            <a:off x="6412523" y="1371903"/>
            <a:ext cx="2603499" cy="69249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300" dirty="0"/>
              <a:t>El mapeo estima los puntos de referencia llamados “</a:t>
            </a:r>
            <a:r>
              <a:rPr lang="es-ES" sz="1300" b="1" dirty="0" err="1"/>
              <a:t>Landmarks</a:t>
            </a:r>
            <a:r>
              <a:rPr lang="es-ES" sz="1300" dirty="0"/>
              <a:t>”</a:t>
            </a:r>
            <a:endParaRPr lang="es-MX" sz="1300" dirty="0"/>
          </a:p>
        </p:txBody>
      </p:sp>
    </p:spTree>
    <p:extLst>
      <p:ext uri="{BB962C8B-B14F-4D97-AF65-F5344CB8AC3E}">
        <p14:creationId xmlns:p14="http://schemas.microsoft.com/office/powerpoint/2010/main" val="281759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(localización y mapeo simultáneos)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571750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SLAM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Es un método utilizado en vehículos autónomos que permite </a:t>
            </a:r>
            <a:r>
              <a:rPr lang="es-ES" sz="1600" b="1" dirty="0">
                <a:solidFill>
                  <a:schemeClr val="tx2"/>
                </a:solidFill>
              </a:rPr>
              <a:t>crear un mapa y localizar el vehículo en ese mapa al mismo tiempo</a:t>
            </a:r>
            <a:r>
              <a:rPr lang="es-ES" sz="1600" dirty="0">
                <a:solidFill>
                  <a:schemeClr val="tx2"/>
                </a:solidFill>
              </a:rPr>
              <a:t>. Los algoritmos de SLAM permiten que el vehículo cree mapas de entornos desconocidos. Los ingenieros utilizan la información del mapa para realizar tareas como </a:t>
            </a:r>
            <a:r>
              <a:rPr lang="es-ES" sz="1600" b="1" dirty="0">
                <a:solidFill>
                  <a:schemeClr val="tx2"/>
                </a:solidFill>
              </a:rPr>
              <a:t>la planificación de rutas y la evasión de obstáculos.</a:t>
            </a:r>
          </a:p>
        </p:txBody>
      </p:sp>
      <p:pic>
        <p:nvPicPr>
          <p:cNvPr id="2050" name="Picture 2" descr="Localización y mapeo simultáneos (SLAM) - SIFSOF">
            <a:extLst>
              <a:ext uri="{FF2B5EF4-FFF2-40B4-BE49-F238E27FC236}">
                <a16:creationId xmlns:a16="http://schemas.microsoft.com/office/drawing/2014/main" id="{F1479522-4F2E-5A52-3867-810E8837B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215" y="2076816"/>
            <a:ext cx="4522764" cy="21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8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(localización y mapeo simultáneos)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571750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¿Por qué SLAM es importante?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SLAM </a:t>
            </a:r>
            <a:r>
              <a:rPr lang="es-ES" sz="1600" dirty="0">
                <a:solidFill>
                  <a:schemeClr val="tx2"/>
                </a:solidFill>
              </a:rPr>
              <a:t>lleva siendo objeto de la investigación técnica desde hace muchos años. Pero, con las grandes mejoras en la velocidad de procesamiento informático y la disponibilidad de sensores de bajo coste tales como </a:t>
            </a:r>
            <a:r>
              <a:rPr lang="es-ES" sz="1600" b="1" dirty="0">
                <a:solidFill>
                  <a:schemeClr val="tx2"/>
                </a:solidFill>
              </a:rPr>
              <a:t>cámaras y telémetros láser</a:t>
            </a:r>
            <a:r>
              <a:rPr lang="es-ES" sz="1600" dirty="0">
                <a:solidFill>
                  <a:schemeClr val="tx2"/>
                </a:solidFill>
              </a:rPr>
              <a:t>, SLAM ahora se utiliza para aplicaciones prácticas en un número creciente de campos.</a:t>
            </a:r>
            <a:endParaRPr lang="es-ES" sz="1600" b="1" dirty="0">
              <a:solidFill>
                <a:schemeClr val="tx2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E9F974A-0A10-44DD-DCD3-FACB8FA91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744" y="1863584"/>
            <a:ext cx="3448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29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(localización y mapeo simultáneos)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571750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Ejemplos de SLAM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Tomemos un robot de limpieza doméstico. </a:t>
            </a:r>
            <a:r>
              <a:rPr lang="es-ES" sz="1600" b="1" dirty="0">
                <a:solidFill>
                  <a:schemeClr val="tx2"/>
                </a:solidFill>
              </a:rPr>
              <a:t>Sin SLAM</a:t>
            </a:r>
            <a:r>
              <a:rPr lang="es-ES" sz="1600" dirty="0">
                <a:solidFill>
                  <a:schemeClr val="tx2"/>
                </a:solidFill>
              </a:rPr>
              <a:t>, simplemente se desplazará por una habitación al azar y es posible que no logre limpiar toda la superficie del suelo. Además, este método gasta más energía y la batería se agotará más rápidamente.</a:t>
            </a:r>
          </a:p>
        </p:txBody>
      </p:sp>
      <p:pic>
        <p:nvPicPr>
          <p:cNvPr id="4098" name="Picture 2" descr="Ventajas de SLAM para robots de limpieza">
            <a:extLst>
              <a:ext uri="{FF2B5EF4-FFF2-40B4-BE49-F238E27FC236}">
                <a16:creationId xmlns:a16="http://schemas.microsoft.com/office/drawing/2014/main" id="{E091694C-54C7-7F9B-452D-66D528CB4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" r="56125"/>
          <a:stretch/>
        </p:blipFill>
        <p:spPr bwMode="auto">
          <a:xfrm>
            <a:off x="5146367" y="1705524"/>
            <a:ext cx="3080538" cy="320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340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(localización y mapeo simultáneos)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571750"/>
            <a:ext cx="4663351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Ejemplos de SLAM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Por otro lado, </a:t>
            </a:r>
            <a:r>
              <a:rPr lang="es-ES" sz="1600" b="1" dirty="0">
                <a:solidFill>
                  <a:schemeClr val="tx2"/>
                </a:solidFill>
              </a:rPr>
              <a:t>con SLAM</a:t>
            </a:r>
            <a:r>
              <a:rPr lang="es-ES" sz="1600" dirty="0">
                <a:solidFill>
                  <a:schemeClr val="tx2"/>
                </a:solidFill>
              </a:rPr>
              <a:t>, los robots pueden utilizar información como el número de revoluciones de las ruedas y los datos de las cámaras y otros sensores de imágenes para determinar la cantidad de movimiento necesaria. Esto se conoce como </a:t>
            </a:r>
            <a:r>
              <a:rPr lang="es-ES" sz="1600" b="1" dirty="0">
                <a:solidFill>
                  <a:schemeClr val="tx2"/>
                </a:solidFill>
              </a:rPr>
              <a:t>localización.</a:t>
            </a:r>
            <a:r>
              <a:rPr lang="es-ES" sz="1600" dirty="0">
                <a:solidFill>
                  <a:schemeClr val="tx2"/>
                </a:solidFill>
              </a:rPr>
              <a:t> El robot también puede utilizar simultáneamente la cámara y otros sensores para crear un mapa de los obstáculos en su entorno y evitar limpiar la misma área dos veces. Esto se conoce como </a:t>
            </a:r>
            <a:r>
              <a:rPr lang="es-ES" sz="1600" b="1" dirty="0">
                <a:solidFill>
                  <a:schemeClr val="tx2"/>
                </a:solidFill>
              </a:rPr>
              <a:t>mapeo</a:t>
            </a:r>
            <a:r>
              <a:rPr lang="es-ES" sz="1600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4098" name="Picture 2" descr="Ventajas de SLAM para robots de limpieza">
            <a:extLst>
              <a:ext uri="{FF2B5EF4-FFF2-40B4-BE49-F238E27FC236}">
                <a16:creationId xmlns:a16="http://schemas.microsoft.com/office/drawing/2014/main" id="{E091694C-54C7-7F9B-452D-66D528CB4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4" t="-202" r="1944" b="3678"/>
          <a:stretch/>
        </p:blipFill>
        <p:spPr bwMode="auto">
          <a:xfrm>
            <a:off x="5064369" y="1737378"/>
            <a:ext cx="3915507" cy="309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47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(localización y mapeo simultáneos)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571750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Ejemplos de SLAM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SLAM </a:t>
            </a:r>
            <a:r>
              <a:rPr lang="es-ES" sz="1600" dirty="0">
                <a:solidFill>
                  <a:schemeClr val="tx2"/>
                </a:solidFill>
              </a:rPr>
              <a:t>es útil en muchas otras aplicaciones, como controlar la navegación de una flota de robots móviles para organizar estantes en un almacén, estacionar un automóvil autónomo en una plaza vacía o entregar un paquete dirigiendo un dron en un entorno desconocido.</a:t>
            </a:r>
          </a:p>
        </p:txBody>
      </p:sp>
      <p:pic>
        <p:nvPicPr>
          <p:cNvPr id="3076" name="Picture 4" descr="7 Técnicas de slam con filtros probabilísticos; caracterización y  resultados en robots móviles">
            <a:extLst>
              <a:ext uri="{FF2B5EF4-FFF2-40B4-BE49-F238E27FC236}">
                <a16:creationId xmlns:a16="http://schemas.microsoft.com/office/drawing/2014/main" id="{13613232-8AE3-1B7E-EF88-B38D2CB9A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40727"/>
            <a:ext cx="4413026" cy="27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17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(localización y mapeo simultáneos)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571750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Funciones de SLAM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SLAM </a:t>
            </a:r>
            <a:r>
              <a:rPr lang="es-ES" sz="1600" dirty="0">
                <a:solidFill>
                  <a:schemeClr val="tx2"/>
                </a:solidFill>
              </a:rPr>
              <a:t>puede ser aplicado para desarrollar diversas aplicaciones como implementar localización y mapeo simultáneos junto con otras tareas, como fusión de sensores, seguimiento de objetos, planificación de rutas y seguimiento de rutas.</a:t>
            </a:r>
          </a:p>
        </p:txBody>
      </p:sp>
      <p:pic>
        <p:nvPicPr>
          <p:cNvPr id="5122" name="Picture 2" descr="AGV Robotics - Navegación SLAM">
            <a:extLst>
              <a:ext uri="{FF2B5EF4-FFF2-40B4-BE49-F238E27FC236}">
                <a16:creationId xmlns:a16="http://schemas.microsoft.com/office/drawing/2014/main" id="{FB7C3741-DDC0-4E80-DB68-93EAD5E15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060" y="2020400"/>
            <a:ext cx="4004124" cy="272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43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(localización y mapeo simultáneos)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302676"/>
            <a:ext cx="7512067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¿Cómo funciona SLAM?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En términos generales, SLAM utiliza dos tipos de componentes tecnológicos. El primer tipo </a:t>
            </a:r>
            <a:r>
              <a:rPr lang="es-ES" sz="1600" b="1" dirty="0">
                <a:solidFill>
                  <a:schemeClr val="tx2"/>
                </a:solidFill>
              </a:rPr>
              <a:t>es el procesamiento de señales de sensores</a:t>
            </a:r>
            <a:r>
              <a:rPr lang="es-ES" sz="1600" dirty="0">
                <a:solidFill>
                  <a:schemeClr val="tx2"/>
                </a:solidFill>
              </a:rPr>
              <a:t>, incluido el procesamiento frontal, que depende en gran medida de los sensores utilizados. El segundo tipo </a:t>
            </a:r>
            <a:r>
              <a:rPr lang="es-ES" sz="1600" b="1" dirty="0">
                <a:solidFill>
                  <a:schemeClr val="tx2"/>
                </a:solidFill>
              </a:rPr>
              <a:t>es la optimización de gráficos de posición</a:t>
            </a:r>
            <a:r>
              <a:rPr lang="es-ES" sz="1600" dirty="0">
                <a:solidFill>
                  <a:schemeClr val="tx2"/>
                </a:solidFill>
              </a:rPr>
              <a:t>, incluido el procesamiento final, que es independiente de los sensores.</a:t>
            </a:r>
          </a:p>
        </p:txBody>
      </p:sp>
    </p:spTree>
    <p:extLst>
      <p:ext uri="{BB962C8B-B14F-4D97-AF65-F5344CB8AC3E}">
        <p14:creationId xmlns:p14="http://schemas.microsoft.com/office/powerpoint/2010/main" val="3338736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(localización y mapeo simultáneos)</a:t>
            </a:r>
          </a:p>
        </p:txBody>
      </p:sp>
      <p:pic>
        <p:nvPicPr>
          <p:cNvPr id="6146" name="Picture 2" descr="Flujo de procesamiento de SLAM">
            <a:extLst>
              <a:ext uri="{FF2B5EF4-FFF2-40B4-BE49-F238E27FC236}">
                <a16:creationId xmlns:a16="http://schemas.microsoft.com/office/drawing/2014/main" id="{39B61194-F743-366E-51A5-324CD6EFA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2" y="1664633"/>
            <a:ext cx="8264255" cy="31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634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Visual 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1787731"/>
            <a:ext cx="7840307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Funciones de SLAM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Como su nombre indica, </a:t>
            </a:r>
            <a:r>
              <a:rPr lang="es-ES" sz="1600" b="1" dirty="0">
                <a:solidFill>
                  <a:schemeClr val="tx2"/>
                </a:solidFill>
              </a:rPr>
              <a:t>SLAM visual (o </a:t>
            </a:r>
            <a:r>
              <a:rPr lang="es-ES" sz="1600" b="1" dirty="0" err="1">
                <a:solidFill>
                  <a:schemeClr val="tx2"/>
                </a:solidFill>
              </a:rPr>
              <a:t>vSLAM</a:t>
            </a:r>
            <a:r>
              <a:rPr lang="es-ES" sz="1600" b="1" dirty="0">
                <a:solidFill>
                  <a:schemeClr val="tx2"/>
                </a:solidFill>
              </a:rPr>
              <a:t>)</a:t>
            </a:r>
            <a:r>
              <a:rPr lang="es-ES" sz="1600" dirty="0">
                <a:solidFill>
                  <a:schemeClr val="tx2"/>
                </a:solidFill>
              </a:rPr>
              <a:t> utiliza imágenes capturadas mediante cámaras y otros sensores de imagen. SLAM visual puede utilizar cámaras simples (con objetivos de gran angular, ojo de pez y esféricas), cámaras de ojo compuesto (cámaras estereoscópicas y multicámaras) y cámaras RGB-D (cámaras TOF y de profundidad).</a:t>
            </a:r>
          </a:p>
        </p:txBody>
      </p:sp>
      <p:pic>
        <p:nvPicPr>
          <p:cNvPr id="7170" name="Picture 2" descr="Todo sobre fotografía móvil (1): el gran angular">
            <a:extLst>
              <a:ext uri="{FF2B5EF4-FFF2-40B4-BE49-F238E27FC236}">
                <a16:creationId xmlns:a16="http://schemas.microsoft.com/office/drawing/2014/main" id="{7D7C363A-13F0-C5AA-4625-5841B2446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610" y="317970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Zequer | Seguridad &amp; Tecnología">
            <a:extLst>
              <a:ext uri="{FF2B5EF4-FFF2-40B4-BE49-F238E27FC236}">
                <a16:creationId xmlns:a16="http://schemas.microsoft.com/office/drawing/2014/main" id="{231EC09E-34C8-CA8D-1F1B-C083475BB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798" y="3186149"/>
            <a:ext cx="2448834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ómo hacer una foto esférica de 360 grados con la réflex | Cursos de  fotografía en Barcelona">
            <a:extLst>
              <a:ext uri="{FF2B5EF4-FFF2-40B4-BE49-F238E27FC236}">
                <a16:creationId xmlns:a16="http://schemas.microsoft.com/office/drawing/2014/main" id="{14FBD453-6EBA-B82E-99D7-15BD2C08F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89" y="3154433"/>
            <a:ext cx="3181208" cy="166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022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Visual </a:t>
            </a:r>
          </a:p>
        </p:txBody>
      </p:sp>
      <p:pic>
        <p:nvPicPr>
          <p:cNvPr id="8194" name="Picture 2" descr="SENSORES TOF: ¿Qué son y CÓMO FUNCIONAN? - YouTube">
            <a:extLst>
              <a:ext uri="{FF2B5EF4-FFF2-40B4-BE49-F238E27FC236}">
                <a16:creationId xmlns:a16="http://schemas.microsoft.com/office/drawing/2014/main" id="{03EED4B6-A886-C8F2-3852-84DA99FB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08" y="2029785"/>
            <a:ext cx="4153292" cy="233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a PROFUNDIDAD DE CAMPO en fotografía explicada con ejemplos">
            <a:extLst>
              <a:ext uri="{FF2B5EF4-FFF2-40B4-BE49-F238E27FC236}">
                <a16:creationId xmlns:a16="http://schemas.microsoft.com/office/drawing/2014/main" id="{A6EB6B18-9137-CD69-B66E-4EB5948C1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" b="9972"/>
          <a:stretch/>
        </p:blipFill>
        <p:spPr bwMode="auto">
          <a:xfrm>
            <a:off x="4689675" y="1207375"/>
            <a:ext cx="4138777" cy="382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566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Visual 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33222" y="2486720"/>
            <a:ext cx="4792312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Funciones de SLAM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SLAM visual se puede implementar a bajo coste con cámaras relativamente económicas. Además, dado que las cámaras proporcionan un gran volumen de información, se pueden utilizar para detectar </a:t>
            </a:r>
            <a:r>
              <a:rPr lang="es-ES" sz="1600" b="1" dirty="0">
                <a:solidFill>
                  <a:schemeClr val="tx2"/>
                </a:solidFill>
              </a:rPr>
              <a:t>puntos de referencia (posiciones medidas previamente). </a:t>
            </a:r>
            <a:r>
              <a:rPr lang="es-ES" sz="1600" dirty="0">
                <a:solidFill>
                  <a:schemeClr val="tx2"/>
                </a:solidFill>
              </a:rPr>
              <a:t>La detección de puntos de referencia también se puede combinar con la optimización basada en gráficos, lo que aporta flexibilidad en la implementación de SLAM.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EAE22B-4329-E134-F33E-FCF74AEE31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82" t="14107" r="31154" b="32299"/>
          <a:stretch/>
        </p:blipFill>
        <p:spPr>
          <a:xfrm>
            <a:off x="5417036" y="1764353"/>
            <a:ext cx="3434862" cy="275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45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Visual 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571750"/>
            <a:ext cx="4792312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Funciones de SLAM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Hablamos de SLAM monocular cuando </a:t>
            </a:r>
            <a:r>
              <a:rPr lang="es-ES" sz="1600" dirty="0" err="1">
                <a:solidFill>
                  <a:schemeClr val="tx2"/>
                </a:solidFill>
              </a:rPr>
              <a:t>vSLAM</a:t>
            </a:r>
            <a:r>
              <a:rPr lang="es-ES" sz="1600" dirty="0">
                <a:solidFill>
                  <a:schemeClr val="tx2"/>
                </a:solidFill>
              </a:rPr>
              <a:t> utiliza una sola cámara como único sensor, que supone un desafío a la hora de definir la profundidad. Esto se puede resolver detectando marcadores de RA, tableros u otros objetos conocidos en la imagen para realizar la localización, o bien fusionando la información de la cámara con otro sensor, como unidades de medición inercial (IMU), que pueden medir magnitudes físicas tales como la velocidad y la orientación</a:t>
            </a:r>
          </a:p>
        </p:txBody>
      </p:sp>
      <p:pic>
        <p:nvPicPr>
          <p:cNvPr id="9218" name="Picture 2" descr="IMU: Qué es una IMU y para qué se utiliza | UAV Navigation">
            <a:extLst>
              <a:ext uri="{FF2B5EF4-FFF2-40B4-BE49-F238E27FC236}">
                <a16:creationId xmlns:a16="http://schemas.microsoft.com/office/drawing/2014/main" id="{AA607B97-DEAC-0664-E692-5F2D7AD63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174" y="1118788"/>
            <a:ext cx="2638201" cy="197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For IMU geeks: a good guide to Euler Angles and quanternian math - Blogs -  diydrones">
            <a:extLst>
              <a:ext uri="{FF2B5EF4-FFF2-40B4-BE49-F238E27FC236}">
                <a16:creationId xmlns:a16="http://schemas.microsoft.com/office/drawing/2014/main" id="{591FBEBB-ACDD-E1F1-5B39-91EFBDD5B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06" y="3218294"/>
            <a:ext cx="2083738" cy="170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716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Visual 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486720"/>
            <a:ext cx="3983420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Funciones de SLAM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A grandes rasgos, los algoritmos de SLAM visual se pueden clasificar en dos categorías. Los métodos dispersos identifican correspondencias entre los puntos de características de las imágenes y utilizan algoritmos como PTAM y ORB-SLAM.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4CD773-116A-9A88-6EC0-D536D267C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102" y="1512390"/>
            <a:ext cx="37147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02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Visual 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332862"/>
            <a:ext cx="3983420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Funciones de SLAM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Los métodos densos usan el brillo total de las imágenes y utilizan algoritmos como DTAM, LSD-SLAM, DSO y SVO.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14F2729-90FB-CC69-B600-38D02A382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15718"/>
            <a:ext cx="4114558" cy="321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91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-54979" y="5005472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Mobile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Robotics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Simulation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Toolbox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A3727A-BE42-7BD4-06F3-F759C77FCC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96" t="-258" r="2766" b="17482"/>
          <a:stretch/>
        </p:blipFill>
        <p:spPr>
          <a:xfrm>
            <a:off x="2401014" y="1765439"/>
            <a:ext cx="6742986" cy="3378061"/>
          </a:xfrm>
          <a:prstGeom prst="rect">
            <a:avLst/>
          </a:prstGeom>
        </p:spPr>
      </p:pic>
      <p:sp>
        <p:nvSpPr>
          <p:cNvPr id="10" name="Google Shape;1762;p45">
            <a:extLst>
              <a:ext uri="{FF2B5EF4-FFF2-40B4-BE49-F238E27FC236}">
                <a16:creationId xmlns:a16="http://schemas.microsoft.com/office/drawing/2014/main" id="{7A04B2A4-5032-4AA9-AD53-4CFC97E1E42A}"/>
              </a:ext>
            </a:extLst>
          </p:cNvPr>
          <p:cNvSpPr txBox="1">
            <a:spLocks/>
          </p:cNvSpPr>
          <p:nvPr/>
        </p:nvSpPr>
        <p:spPr>
          <a:xfrm>
            <a:off x="0" y="1615718"/>
            <a:ext cx="3983420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Descargar e instalar </a:t>
            </a:r>
          </a:p>
          <a:p>
            <a:pPr marL="152400" indent="0" algn="just">
              <a:buNone/>
            </a:pPr>
            <a:r>
              <a:rPr lang="es-ES" sz="1800" b="1" dirty="0" err="1">
                <a:solidFill>
                  <a:schemeClr val="tx2"/>
                </a:solidFill>
              </a:rPr>
              <a:t>Toolbox</a:t>
            </a:r>
            <a:endParaRPr lang="es-E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62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6635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1.9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(Landmarks)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263592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nuevo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Actividad</a:t>
            </a:r>
            <a:r>
              <a:rPr lang="en-US" sz="1600" b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1.9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(Landmarks)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requerido para generar  el seguimiento de los siguientes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waypoints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(puntos de referencia), ajustando el tiempo de muestreo: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sampleTime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vector de tiempo: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tVec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pose inicial: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initPose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 los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waypoints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waypoints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242" name="Picture 2" descr="El plano cartesiano ( Read ) | User Generated Content | CK-12 Foundation">
            <a:extLst>
              <a:ext uri="{FF2B5EF4-FFF2-40B4-BE49-F238E27FC236}">
                <a16:creationId xmlns:a16="http://schemas.microsoft.com/office/drawing/2014/main" id="{024384BB-59B9-E668-8A71-DE2675D4A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49" y="2688480"/>
            <a:ext cx="2325504" cy="21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Plano cartesiano: definición y características (con ejemplos) - Toda Materia">
            <a:extLst>
              <a:ext uri="{FF2B5EF4-FFF2-40B4-BE49-F238E27FC236}">
                <a16:creationId xmlns:a16="http://schemas.microsoft.com/office/drawing/2014/main" id="{33106094-E50C-9BC2-2674-A523A2848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89" y="2688479"/>
            <a:ext cx="2859412" cy="21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Plano cartesiano - Spanish GED 365">
            <a:extLst>
              <a:ext uri="{FF2B5EF4-FFF2-40B4-BE49-F238E27FC236}">
                <a16:creationId xmlns:a16="http://schemas.microsoft.com/office/drawing/2014/main" id="{E51EC48D-D80F-BF91-07E1-300DE9C3D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33" y="2687722"/>
            <a:ext cx="2095905" cy="214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32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828800"/>
            <a:ext cx="0" cy="1828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256213" y="1911729"/>
            <a:ext cx="352782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just"/>
            <a:r>
              <a:rPr lang="es-ES" dirty="0"/>
              <a:t>     </a:t>
            </a:r>
            <a:r>
              <a:rPr lang="es-ES" b="1" dirty="0"/>
              <a:t>“La robótica móvil puede definirse como sistemas robóticos que pueden desplazarse en distintos entornos y que cuenta con distintas capacidades que les permiten ejecutar tareas complejas, ya sea de forma autónoma o controlados por un operador humano..”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Cinco tendencias esenciales que impulsan el crecimiento de la robótica móvil">
            <a:extLst>
              <a:ext uri="{FF2B5EF4-FFF2-40B4-BE49-F238E27FC236}">
                <a16:creationId xmlns:a16="http://schemas.microsoft.com/office/drawing/2014/main" id="{DFE48314-CCC1-71E9-5268-FDB10F87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6" y="1567133"/>
            <a:ext cx="3985292" cy="24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6635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1.9 (Landmarks)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81354" y="1271954"/>
            <a:ext cx="8763167" cy="111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waypoints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(puntos de referencia) necesarios para obtener las siguientes trayectorias, ajustando el tiempo de muestreo: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sampleTime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vector de tiempo: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tVec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pose inicial: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initPose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 los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waypoints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waypoints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1266" name="Picture 2" descr="12 ideas de Plano cartesiano | dibujos en cuadricula, cuadricula para  dibujar, cuadricula">
            <a:extLst>
              <a:ext uri="{FF2B5EF4-FFF2-40B4-BE49-F238E27FC236}">
                <a16:creationId xmlns:a16="http://schemas.microsoft.com/office/drawing/2014/main" id="{A2046989-ACED-BF80-37E8-16206175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0" y="2266149"/>
            <a:ext cx="2485292" cy="248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plano cartesiano con figuras de corazon | Patrones de  edredón de granero, Dibujos en cuadricula, Bloques del edredón de estrellas">
            <a:extLst>
              <a:ext uri="{FF2B5EF4-FFF2-40B4-BE49-F238E27FC236}">
                <a16:creationId xmlns:a16="http://schemas.microsoft.com/office/drawing/2014/main" id="{F533F2B2-3FD9-5E5D-7F41-689B80BA8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33" y="2220229"/>
            <a:ext cx="1993534" cy="254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Ajedrez y submarinos - Nueva Escuela Mexicana">
            <a:extLst>
              <a:ext uri="{FF2B5EF4-FFF2-40B4-BE49-F238E27FC236}">
                <a16:creationId xmlns:a16="http://schemas.microsoft.com/office/drawing/2014/main" id="{59829F08-3EFC-7D63-85CF-2BD669F0E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51" y="2209797"/>
            <a:ext cx="2518909" cy="251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797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292102" y="875099"/>
            <a:ext cx="77572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1.9 (Landmarks)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14998" y="1142843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415991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pasos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poder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mejor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desempeño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seguimiento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landmarks (waypoints) 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MATLAB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8984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-Seguimiento de trayectorias parametrizadas por un robot diferencial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17295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4853" y="623903"/>
            <a:ext cx="7687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Seguimiento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Trayectorias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33222" y="2696278"/>
            <a:ext cx="3727938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Definición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La </a:t>
            </a:r>
            <a:r>
              <a:rPr lang="es-ES" sz="1600" b="1" dirty="0">
                <a:solidFill>
                  <a:schemeClr val="tx2"/>
                </a:solidFill>
              </a:rPr>
              <a:t>planificación de trayectorias </a:t>
            </a:r>
            <a:r>
              <a:rPr lang="es-ES" sz="1600" dirty="0">
                <a:solidFill>
                  <a:schemeClr val="tx2"/>
                </a:solidFill>
              </a:rPr>
              <a:t>es la búsqueda de una sucesión de posiciones para un robot, que permitirán llevarlo desde un estado inicial a uno final, entendiéndose por estado a la descripción de la ubicación del robot referida a un marco de referencia absoluto.</a:t>
            </a:r>
            <a:endParaRPr lang="en-US" sz="16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77EE322-6C14-463B-2F20-D520862CE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928" y="2123304"/>
            <a:ext cx="41338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5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4853" y="623903"/>
            <a:ext cx="7687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Seguimiento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Trayectorias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10307" y="2571750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Diseño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Para el diseño del algoritmo de control se utiliza la teoría de </a:t>
            </a:r>
            <a:r>
              <a:rPr lang="es-ES" sz="1600" b="1" dirty="0" err="1">
                <a:solidFill>
                  <a:schemeClr val="tx2"/>
                </a:solidFill>
              </a:rPr>
              <a:t>Lyapunov</a:t>
            </a:r>
            <a:r>
              <a:rPr lang="es-ES" sz="1600" b="1" dirty="0">
                <a:solidFill>
                  <a:schemeClr val="tx2"/>
                </a:solidFill>
              </a:rPr>
              <a:t>. </a:t>
            </a:r>
            <a:r>
              <a:rPr lang="es-ES" sz="1600" dirty="0">
                <a:solidFill>
                  <a:schemeClr val="tx2"/>
                </a:solidFill>
              </a:rPr>
              <a:t>El resultado se muestra en la siguiente ecuación. Donde:</a:t>
            </a:r>
          </a:p>
          <a:p>
            <a:pPr marL="152400" indent="0" algn="just">
              <a:buNone/>
            </a:pPr>
            <a:endParaRPr lang="es-ES" sz="1600" dirty="0">
              <a:solidFill>
                <a:schemeClr val="tx2"/>
              </a:solidFill>
            </a:endParaRP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b="1" dirty="0">
                <a:solidFill>
                  <a:schemeClr val="tx2"/>
                </a:solidFill>
              </a:rPr>
              <a:t>K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una matriz de ganancias definida positiva (generalmente diagonal)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he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el error </a:t>
            </a:r>
          </a:p>
          <a:p>
            <a:pPr marL="152400" indent="0" algn="just">
              <a:buNone/>
            </a:pPr>
            <a:r>
              <a:rPr lang="es-ES" sz="1600" b="1" dirty="0" err="1">
                <a:solidFill>
                  <a:schemeClr val="tx2"/>
                </a:solidFill>
              </a:rPr>
              <a:t>hdp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la matriz de velocidades deseadas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J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la matriz Jacobiana.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75B58DBF-9519-59EF-C24F-D07E71991345}"/>
              </a:ext>
            </a:extLst>
          </p:cNvPr>
          <p:cNvSpPr txBox="1">
            <a:spLocks/>
          </p:cNvSpPr>
          <p:nvPr/>
        </p:nvSpPr>
        <p:spPr>
          <a:xfrm>
            <a:off x="5314678" y="3792766"/>
            <a:ext cx="2703907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Ley de Control de Lyapunov para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seguimiento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trayectorias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19E6DE-CB84-C195-61CD-D18DB6EEED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08" t="41021" r="27821" b="42560"/>
          <a:stretch/>
        </p:blipFill>
        <p:spPr>
          <a:xfrm>
            <a:off x="4630615" y="2696278"/>
            <a:ext cx="4103078" cy="8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5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391478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Se utiliza para manejar tanto </a:t>
            </a:r>
            <a:r>
              <a:rPr lang="es-ES" sz="1600" dirty="0" err="1">
                <a:solidFill>
                  <a:schemeClr val="tx2"/>
                </a:solidFill>
              </a:rPr>
              <a:t>arrays</a:t>
            </a:r>
            <a:r>
              <a:rPr lang="es-ES" sz="1600" dirty="0">
                <a:solidFill>
                  <a:schemeClr val="tx2"/>
                </a:solidFill>
              </a:rPr>
              <a:t> singulares como no singulares, se refiere a la </a:t>
            </a:r>
            <a:r>
              <a:rPr lang="es-ES" sz="1600" dirty="0" err="1">
                <a:solidFill>
                  <a:schemeClr val="tx2"/>
                </a:solidFill>
              </a:rPr>
              <a:t>pseudo-inversa</a:t>
            </a:r>
            <a:r>
              <a:rPr lang="es-ES" sz="1600" dirty="0">
                <a:solidFill>
                  <a:schemeClr val="tx2"/>
                </a:solidFill>
              </a:rPr>
              <a:t> de una array.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La función </a:t>
            </a:r>
            <a:r>
              <a:rPr lang="es-ES" sz="1600" b="1" dirty="0" err="1">
                <a:solidFill>
                  <a:schemeClr val="tx2"/>
                </a:solidFill>
              </a:rPr>
              <a:t>pinv</a:t>
            </a:r>
            <a:r>
              <a:rPr lang="es-ES" sz="1600" b="1" dirty="0">
                <a:solidFill>
                  <a:schemeClr val="tx2"/>
                </a:solidFill>
              </a:rPr>
              <a:t>() </a:t>
            </a:r>
            <a:r>
              <a:rPr lang="es-ES" sz="1600" dirty="0">
                <a:solidFill>
                  <a:schemeClr val="tx2"/>
                </a:solidFill>
              </a:rPr>
              <a:t>implica el uso de aritmética de punto flotante.</a:t>
            </a: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75B58DBF-9519-59EF-C24F-D07E71991345}"/>
              </a:ext>
            </a:extLst>
          </p:cNvPr>
          <p:cNvSpPr txBox="1">
            <a:spLocks/>
          </p:cNvSpPr>
          <p:nvPr/>
        </p:nvSpPr>
        <p:spPr>
          <a:xfrm>
            <a:off x="4738568" y="1788091"/>
            <a:ext cx="27039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Ejemplo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D5CCFF4-6492-D576-DEAB-A81ECDD2D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937" y="2468029"/>
            <a:ext cx="2816494" cy="24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8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208334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Se utiliza para manejar </a:t>
            </a:r>
            <a:r>
              <a:rPr lang="es-ES" sz="1600" dirty="0" err="1">
                <a:solidFill>
                  <a:schemeClr val="tx2"/>
                </a:solidFill>
              </a:rPr>
              <a:t>Arrays</a:t>
            </a:r>
            <a:r>
              <a:rPr lang="es-ES" sz="1600" dirty="0">
                <a:solidFill>
                  <a:schemeClr val="tx2"/>
                </a:solidFill>
              </a:rPr>
              <a:t> No Singulares, se refiere a la inversa de una array.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La función </a:t>
            </a:r>
            <a:r>
              <a:rPr lang="es-ES" sz="1600" b="1" dirty="0" err="1">
                <a:solidFill>
                  <a:schemeClr val="tx2"/>
                </a:solidFill>
              </a:rPr>
              <a:t>inv</a:t>
            </a:r>
            <a:r>
              <a:rPr lang="es-ES" sz="1600" b="1" dirty="0">
                <a:solidFill>
                  <a:schemeClr val="tx2"/>
                </a:solidFill>
              </a:rPr>
              <a:t>() </a:t>
            </a:r>
            <a:r>
              <a:rPr lang="es-ES" sz="1600" dirty="0">
                <a:solidFill>
                  <a:schemeClr val="tx2"/>
                </a:solidFill>
              </a:rPr>
              <a:t>no implica el uso de aritmética de coma flotante.</a:t>
            </a: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75B58DBF-9519-59EF-C24F-D07E71991345}"/>
              </a:ext>
            </a:extLst>
          </p:cNvPr>
          <p:cNvSpPr txBox="1">
            <a:spLocks/>
          </p:cNvSpPr>
          <p:nvPr/>
        </p:nvSpPr>
        <p:spPr>
          <a:xfrm>
            <a:off x="4738568" y="1734985"/>
            <a:ext cx="27039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Ejemplo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F5B251-41DF-ABBA-5DA7-98516FACA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40" y="2414937"/>
            <a:ext cx="3502243" cy="250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3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118789" y="1633493"/>
            <a:ext cx="1407301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sp>
        <p:nvSpPr>
          <p:cNvPr id="5" name="Google Shape;1762;p45">
            <a:extLst>
              <a:ext uri="{FF2B5EF4-FFF2-40B4-BE49-F238E27FC236}">
                <a16:creationId xmlns:a16="http://schemas.microsoft.com/office/drawing/2014/main" id="{0E71FDDD-3662-8EAC-9033-CF87AD409CA9}"/>
              </a:ext>
            </a:extLst>
          </p:cNvPr>
          <p:cNvSpPr txBox="1">
            <a:spLocks/>
          </p:cNvSpPr>
          <p:nvPr/>
        </p:nvSpPr>
        <p:spPr>
          <a:xfrm>
            <a:off x="7200652" y="1575845"/>
            <a:ext cx="1109425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3EC56CF1-C42E-E346-4CF9-FE1448724ECC}"/>
              </a:ext>
            </a:extLst>
          </p:cNvPr>
          <p:cNvSpPr txBox="1">
            <a:spLocks/>
          </p:cNvSpPr>
          <p:nvPr/>
        </p:nvSpPr>
        <p:spPr>
          <a:xfrm>
            <a:off x="484238" y="1539713"/>
            <a:ext cx="2376191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Arreglo No singular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FA18BD3-2EFD-F6F5-8402-A89B33441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19" y="2290428"/>
            <a:ext cx="1886011" cy="237659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80794DF-5305-B371-735F-FDF7801B0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689" y="2531159"/>
            <a:ext cx="2419350" cy="184785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F11E0DB-466F-9018-5752-FB1C10C70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6578" y="2531159"/>
            <a:ext cx="23717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02703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12201</TotalTime>
  <Words>1781</Words>
  <Application>Microsoft Office PowerPoint</Application>
  <PresentationFormat>Presentación en pantalla (16:9)</PresentationFormat>
  <Paragraphs>258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Rajdhani</vt:lpstr>
      <vt:lpstr>Arial</vt:lpstr>
      <vt:lpstr>Fira Sans Condensed Light</vt:lpstr>
      <vt:lpstr>Advent Pro Light</vt:lpstr>
      <vt:lpstr>Anton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326</cp:revision>
  <dcterms:modified xsi:type="dcterms:W3CDTF">2024-05-03T21:41:05Z</dcterms:modified>
</cp:coreProperties>
</file>