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357" r:id="rId3"/>
    <p:sldId id="358" r:id="rId4"/>
    <p:sldId id="364" r:id="rId5"/>
    <p:sldId id="453" r:id="rId6"/>
    <p:sldId id="476" r:id="rId7"/>
    <p:sldId id="440" r:id="rId8"/>
    <p:sldId id="478" r:id="rId9"/>
    <p:sldId id="477" r:id="rId10"/>
    <p:sldId id="479" r:id="rId11"/>
    <p:sldId id="480" r:id="rId12"/>
    <p:sldId id="482" r:id="rId13"/>
    <p:sldId id="483" r:id="rId14"/>
    <p:sldId id="484" r:id="rId15"/>
    <p:sldId id="485" r:id="rId16"/>
    <p:sldId id="439" r:id="rId17"/>
    <p:sldId id="280" r:id="rId18"/>
  </p:sldIdLst>
  <p:sldSz cx="9144000" cy="5143500" type="screen16x9"/>
  <p:notesSz cx="6858000" cy="9144000"/>
  <p:embeddedFontLst>
    <p:embeddedFont>
      <p:font typeface="Advent Pro Light" panose="020B0604020202020204" charset="0"/>
      <p:regular r:id="rId20"/>
      <p:bold r:id="rId21"/>
    </p:embeddedFont>
    <p:embeddedFont>
      <p:font typeface="Anton" pitchFamily="2" charset="0"/>
      <p:regular r:id="rId22"/>
    </p:embeddedFont>
    <p:embeddedFont>
      <p:font typeface="Fira Sans Condensed Light" panose="020B0403050000020004" pitchFamily="34" charset="0"/>
      <p:regular r:id="rId23"/>
      <p:bold r:id="rId24"/>
      <p:italic r:id="rId25"/>
      <p:boldItalic r:id="rId26"/>
    </p:embeddedFont>
    <p:embeddedFont>
      <p:font typeface="Rajdhani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5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9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6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0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5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26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914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tanto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singulares como no singulares, se refiere a la </a:t>
            </a:r>
            <a:r>
              <a:rPr lang="es-ES" sz="1600" dirty="0" err="1">
                <a:solidFill>
                  <a:schemeClr val="tx2"/>
                </a:solidFill>
              </a:rPr>
              <a:t>pseudo-inversa</a:t>
            </a:r>
            <a:r>
              <a:rPr lang="es-ES" sz="1600" dirty="0">
                <a:solidFill>
                  <a:schemeClr val="tx2"/>
                </a:solidFill>
              </a:rPr>
              <a:t>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pinv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implica el uso de aritmética de punto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88091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5CCFF4-6492-D576-DEAB-A81ECDD2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37" y="2468029"/>
            <a:ext cx="2816494" cy="2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208334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No Singulares, se refiere a la inversa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implica el uso de aritmética de coma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34985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F5B251-41DF-ABBA-5DA7-98516FAC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414937"/>
            <a:ext cx="3502243" cy="2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18789" y="163349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7200652" y="1575845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484238" y="1539713"/>
            <a:ext cx="237619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No singular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A18BD3-2EFD-F6F5-8402-A89B3344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9" y="2290428"/>
            <a:ext cx="1886011" cy="23765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0794DF-5305-B371-735F-FDF7801B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89" y="2531159"/>
            <a:ext cx="2419350" cy="1847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11E0DB-466F-9018-5752-FB1C10C7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78" y="2531159"/>
            <a:ext cx="2371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427819" y="346554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3427819" y="1563597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936F28-186C-924D-B095-DF1A63D0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" y="2193613"/>
            <a:ext cx="2059670" cy="2450297"/>
          </a:xfrm>
          <a:prstGeom prst="rect">
            <a:avLst/>
          </a:prstGeom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601469" y="1551323"/>
            <a:ext cx="205966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singular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A25A1-235E-DA99-9FD0-39286420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77388"/>
            <a:ext cx="3726534" cy="16747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C5B694-8F0F-67B9-0534-8E7F42AFB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92" y="3730210"/>
            <a:ext cx="1778064" cy="1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1.8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1.8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seguimiento de las siguientes trayectorias con un robot tipo diferencial: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=2cos(0.2*t), y = 2sen(0.4*t),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=t−3sen(t), y = 4−3cos(t)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=3cos(t)−cos(3t), y = 4sin(3t),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 cos(t) + 1/2cos(7t) + 1/3sen(17t), y =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(t) + 1/2sen(7t) + 1/3cos(17t)</a:t>
            </a:r>
            <a:r>
              <a:rPr lang="el-GR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=17cos(t)+7cos(17+7t), y = 17sen(t) −7sen(17+7t),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=2cos(t), y = 2sen(t)</a:t>
            </a:r>
            <a:endParaRPr lang="el-GR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=5t−4sen(t), y = 5t−4cos(t)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=4cos(t)+cos(4t), y = 4sen(t) −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(4t)	</a:t>
            </a:r>
            <a:endParaRPr lang="el-GR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1.8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tiempo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muestreo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tiempo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simulación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muestra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forma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explica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comportamiento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planta al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específico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1D7471-CE8F-79DA-F483-1105512B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32" y="1536582"/>
            <a:ext cx="2037422" cy="15843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26C17A6-06A5-F30B-637C-771296183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478" y="1536582"/>
            <a:ext cx="2037421" cy="1605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877D8-7D2A-96D6-2D50-5930D48A6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04" y="1525718"/>
            <a:ext cx="2006847" cy="1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1.8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desempeño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-Control de posicionamiento de un robot diferencial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-Seguimiento de trayectorias parametrizadas por un robot diferencial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planificación de trayectorias </a:t>
            </a:r>
            <a:r>
              <a:rPr lang="es-ES" sz="1600" dirty="0">
                <a:solidFill>
                  <a:schemeClr val="tx2"/>
                </a:solidFill>
              </a:rPr>
              <a:t>es la búsqueda de una sucesión de posiciones para un robot, que permitirán llevarlo desde un estado inicial a uno final, entendiéndose por estado a la descripción de la ubicación del robot referida a un marco de referencia absoluto.</a:t>
            </a:r>
            <a:endParaRPr lang="en-US" sz="1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7EE322-6C14-463B-2F20-D520862C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28" y="2123304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0307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 err="1">
                <a:solidFill>
                  <a:schemeClr val="tx2"/>
                </a:solidFill>
              </a:rPr>
              <a:t>hdp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de velocidades deseadas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 para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seguimiento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trayectorias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19E6DE-CB84-C195-61CD-D18DB6EEE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08" t="41021" r="27821" b="42560"/>
          <a:stretch/>
        </p:blipFill>
        <p:spPr>
          <a:xfrm>
            <a:off x="4630615" y="2696278"/>
            <a:ext cx="4103078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861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942</Words>
  <Application>Microsoft Office PowerPoint</Application>
  <PresentationFormat>Presentación en pantalla (16:9)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Anton</vt:lpstr>
      <vt:lpstr>Fira Sans Condensed Light</vt:lpstr>
      <vt:lpstr>Advent Pro Light</vt:lpstr>
      <vt:lpstr>Arial</vt:lpstr>
      <vt:lpstr>Rajdhani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306</cp:revision>
  <dcterms:modified xsi:type="dcterms:W3CDTF">2024-04-24T22:09:30Z</dcterms:modified>
</cp:coreProperties>
</file>