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8"/>
  </p:notesMasterIdLst>
  <p:sldIdLst>
    <p:sldId id="256" r:id="rId2"/>
    <p:sldId id="357" r:id="rId3"/>
    <p:sldId id="358" r:id="rId4"/>
    <p:sldId id="364" r:id="rId5"/>
    <p:sldId id="472" r:id="rId6"/>
    <p:sldId id="440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389" r:id="rId24"/>
    <p:sldId id="473" r:id="rId25"/>
    <p:sldId id="439" r:id="rId26"/>
    <p:sldId id="280" r:id="rId27"/>
  </p:sldIdLst>
  <p:sldSz cx="9144000" cy="5143500" type="screen16x9"/>
  <p:notesSz cx="6858000" cy="9144000"/>
  <p:embeddedFontLst>
    <p:embeddedFont>
      <p:font typeface="Advent Pro Light" panose="020B0604020202020204" charset="0"/>
      <p:regular r:id="rId29"/>
      <p:bold r:id="rId30"/>
    </p:embeddedFont>
    <p:embeddedFont>
      <p:font typeface="Anton" pitchFamily="2" charset="0"/>
      <p:regular r:id="rId31"/>
    </p:embeddedFont>
    <p:embeddedFont>
      <p:font typeface="Cambria Math" panose="02040503050406030204" pitchFamily="18" charset="0"/>
      <p:regular r:id="rId32"/>
    </p:embeddedFont>
    <p:embeddedFont>
      <p:font typeface="Fira Sans Condensed Light" panose="020B0403050000020004" pitchFamily="34" charset="0"/>
      <p:regular r:id="rId33"/>
      <p:bold r:id="rId34"/>
      <p:italic r:id="rId35"/>
      <p:boldItalic r:id="rId36"/>
    </p:embeddedFont>
    <p:embeddedFont>
      <p:font typeface="Rajdhani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4-18T23:01:22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14026 10478 0,'29'0'172,"-58"0"-109,-1 0-48,0 0 1,30-30 0,-30-29-16,0 29 15,30 0-15,0-29 16,0 29-16,30-30 16,-30 30-16,30 30 15,0 0 1,0 0-1,-1 30-15,1 0 16,0-30-16,-30 30 16,30 0-16,-30-1 15,29 31-15,-29-30 16,0-1-16,0 1 16,0 0-1,-59-30-15,29 0 31,0 0-15,30-30 0,-29 30-16,-1-30 15,30 1-15,0-1 16,0 0 0,0 0 109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113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008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92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07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64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187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21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619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30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2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209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466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824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643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10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56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70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0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52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19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18948" y="2807296"/>
            <a:ext cx="592361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navegación, 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proceso </a:t>
            </a:r>
            <a:r>
              <a:rPr lang="es-ES" sz="1800" b="1" dirty="0">
                <a:solidFill>
                  <a:schemeClr val="tx2"/>
                </a:solidFill>
              </a:rPr>
              <a:t>de calcular la posición actual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un objeto en movimiento utilizando una posición previamente determinada e incorporando estimaciones de velocidad, rumbo (o dirección o curso) y tiempo transcurrido. Esta técnica utiliza la </a:t>
            </a:r>
            <a:r>
              <a:rPr lang="es-ES" sz="1800" b="1" dirty="0">
                <a:solidFill>
                  <a:schemeClr val="tx2"/>
                </a:solidFill>
              </a:rPr>
              <a:t>cinemática interna del robot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localizarlo en el entorno. Sin embargo, dicha técnica adolece de un crecimiento ilimitado de </a:t>
            </a:r>
            <a:r>
              <a:rPr lang="es-ES" sz="1800" b="1" dirty="0">
                <a:solidFill>
                  <a:schemeClr val="tx2"/>
                </a:solidFill>
              </a:rPr>
              <a:t>la incertidumbre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sobre la postura del robot a lo largo del tiempo debido a la integración numérica y la </a:t>
            </a:r>
            <a:r>
              <a:rPr lang="es-ES" sz="1800" b="1" dirty="0">
                <a:solidFill>
                  <a:schemeClr val="tx2"/>
                </a:solidFill>
              </a:rPr>
              <a:t>acumulación de errores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368811-F3BD-2F87-374E-5DF0DAA50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6" r="5776"/>
          <a:stretch/>
        </p:blipFill>
        <p:spPr>
          <a:xfrm>
            <a:off x="6275037" y="3352800"/>
            <a:ext cx="286896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79" y="2592266"/>
            <a:ext cx="407720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es el uso de </a:t>
            </a:r>
            <a:r>
              <a:rPr lang="es-ES" sz="1800" b="1" dirty="0">
                <a:solidFill>
                  <a:schemeClr val="tx2"/>
                </a:solidFill>
              </a:rPr>
              <a:t>datos de sensores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movimiento (codificadores para robots con ruedas) para estimar cambios de posición a lo largo del tiempo.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b="1" dirty="0">
                <a:solidFill>
                  <a:schemeClr val="tx2"/>
                </a:solidFill>
              </a:rPr>
              <a:t> es un tipo de localización a estima 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),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basada en la estimación de la distancia recorrida.</a:t>
            </a: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Odometría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C94111-1375-14B6-7743-6851FF880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0"/>
          <a:stretch/>
        </p:blipFill>
        <p:spPr>
          <a:xfrm>
            <a:off x="4325302" y="2344615"/>
            <a:ext cx="4814484" cy="28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79" y="1428721"/>
            <a:ext cx="583566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Modelo cinemático para un modelo de robot diferencial: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147114-67B4-D4BD-29B7-566AF22B9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324" y="2074552"/>
            <a:ext cx="2157081" cy="771130"/>
          </a:xfrm>
          <a:prstGeom prst="rect">
            <a:avLst/>
          </a:prstGeom>
        </p:spPr>
      </p:pic>
      <p:sp>
        <p:nvSpPr>
          <p:cNvPr id="10" name="Google Shape;1762;p45">
            <a:extLst>
              <a:ext uri="{FF2B5EF4-FFF2-40B4-BE49-F238E27FC236}">
                <a16:creationId xmlns:a16="http://schemas.microsoft.com/office/drawing/2014/main" id="{0FF75299-3AC1-7D30-3A65-67CAF15DC6FD}"/>
              </a:ext>
            </a:extLst>
          </p:cNvPr>
          <p:cNvSpPr txBox="1">
            <a:spLocks/>
          </p:cNvSpPr>
          <p:nvPr/>
        </p:nvSpPr>
        <p:spPr>
          <a:xfrm>
            <a:off x="283779" y="3719307"/>
            <a:ext cx="5835666" cy="4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Las entradas del robot: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BDD8CB-91D7-9AA8-0C45-333812249F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215" b="14630"/>
          <a:stretch/>
        </p:blipFill>
        <p:spPr>
          <a:xfrm>
            <a:off x="2126470" y="3332042"/>
            <a:ext cx="2150283" cy="317971"/>
          </a:xfrm>
          <a:prstGeom prst="rect">
            <a:avLst/>
          </a:prstGeom>
        </p:spPr>
      </p:pic>
      <p:sp>
        <p:nvSpPr>
          <p:cNvPr id="13" name="Google Shape;1762;p45">
            <a:extLst>
              <a:ext uri="{FF2B5EF4-FFF2-40B4-BE49-F238E27FC236}">
                <a16:creationId xmlns:a16="http://schemas.microsoft.com/office/drawing/2014/main" id="{64E443EC-D83B-9E64-42F6-2DA3AAB04D11}"/>
              </a:ext>
            </a:extLst>
          </p:cNvPr>
          <p:cNvSpPr txBox="1">
            <a:spLocks/>
          </p:cNvSpPr>
          <p:nvPr/>
        </p:nvSpPr>
        <p:spPr>
          <a:xfrm>
            <a:off x="283779" y="2805493"/>
            <a:ext cx="5835666" cy="4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La postura del robot: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88A58B3-DBA5-5D9A-59BF-D894F4014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232" y="4392789"/>
            <a:ext cx="1491168" cy="30110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C50C92-1F4E-F5F4-3119-5DE7F5C7F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832" y="2188205"/>
            <a:ext cx="3539389" cy="27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749770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Si </a:t>
            </a:r>
            <a:r>
              <a:rPr lang="es-ES" sz="1800" b="1" dirty="0">
                <a:solidFill>
                  <a:schemeClr val="tx2"/>
                </a:solidFill>
              </a:rPr>
              <a:t>Δ𝑡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tiempo de muestreo, entonces es posible calcular los desplazamientos lineales y angulares incrementales, </a:t>
            </a:r>
            <a:r>
              <a:rPr lang="es-ES" sz="1800" b="1" dirty="0">
                <a:solidFill>
                  <a:schemeClr val="tx2"/>
                </a:solidFill>
              </a:rPr>
              <a:t>Δ𝑑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 </a:t>
            </a:r>
            <a:r>
              <a:rPr lang="es-ES" sz="1800" b="1" dirty="0">
                <a:solidFill>
                  <a:schemeClr val="tx2"/>
                </a:solidFill>
              </a:rPr>
              <a:t>Δ𝜃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de la siguiente manera: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CF9EEB-D2CD-3BD7-08BC-CB7DAD80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047" y="2992474"/>
            <a:ext cx="4282998" cy="13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6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749770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Si </a:t>
            </a:r>
            <a:r>
              <a:rPr lang="es-ES" sz="1800" b="1" dirty="0">
                <a:solidFill>
                  <a:schemeClr val="tx2"/>
                </a:solidFill>
              </a:rPr>
              <a:t>Δ𝑡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tiempo de muestreo, entonces es posible calcular los desplazamientos lineales y angulares incrementales, </a:t>
            </a:r>
            <a:r>
              <a:rPr lang="es-ES" sz="1800" b="1" dirty="0">
                <a:solidFill>
                  <a:schemeClr val="tx2"/>
                </a:solidFill>
              </a:rPr>
              <a:t>Δ𝑑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 </a:t>
            </a:r>
            <a:r>
              <a:rPr lang="es-ES" sz="1800" b="1" dirty="0">
                <a:solidFill>
                  <a:schemeClr val="tx2"/>
                </a:solidFill>
              </a:rPr>
              <a:t>Δ𝜃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de la siguiente manera: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CF9EEB-D2CD-3BD7-08BC-CB7DAD80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080" y="2569634"/>
            <a:ext cx="3431840" cy="1070381"/>
          </a:xfrm>
          <a:prstGeom prst="rect">
            <a:avLst/>
          </a:prstGeom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5A1A3E5F-F131-A086-75A2-425E43D8626B}"/>
              </a:ext>
            </a:extLst>
          </p:cNvPr>
          <p:cNvSpPr txBox="1">
            <a:spLocks/>
          </p:cNvSpPr>
          <p:nvPr/>
        </p:nvSpPr>
        <p:spPr>
          <a:xfrm>
            <a:off x="415905" y="3493507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Donde </a:t>
            </a:r>
            <a:r>
              <a:rPr lang="es-ES" sz="1800" b="1" dirty="0">
                <a:solidFill>
                  <a:schemeClr val="tx2"/>
                </a:solidFill>
              </a:rPr>
              <a:t>𝑣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y </a:t>
            </a:r>
            <a:r>
              <a:rPr lang="es-ES" sz="1800" b="1" dirty="0">
                <a:solidFill>
                  <a:schemeClr val="tx2"/>
                </a:solidFill>
              </a:rPr>
              <a:t>𝜔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se pueden estimar usando las lecturas de los </a:t>
            </a:r>
            <a:r>
              <a:rPr lang="es-ES" sz="18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encoders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la siguiente manera: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C51AA3-5A65-E516-1E6C-38BD9E185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233" y="3962113"/>
            <a:ext cx="1821533" cy="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749770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calcular la </a:t>
            </a:r>
            <a:r>
              <a:rPr lang="es-ES" sz="1800" b="1" dirty="0">
                <a:solidFill>
                  <a:schemeClr val="tx2"/>
                </a:solidFill>
              </a:rPr>
              <a:t>pose del robot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cualquier paso de tiempo dado, el modelo cinemático debe </a:t>
            </a:r>
            <a:r>
              <a:rPr lang="es-ES" sz="1800" b="1" dirty="0">
                <a:solidFill>
                  <a:schemeClr val="tx2"/>
                </a:solidFill>
              </a:rPr>
              <a:t>integrarse numéricamente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ECBC58-3C42-9FB0-63A1-9CCDDFDC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25" y="2733904"/>
            <a:ext cx="3906027" cy="1096208"/>
          </a:xfrm>
          <a:prstGeom prst="rect">
            <a:avLst/>
          </a:prstGeom>
        </p:spPr>
      </p:pic>
      <p:sp>
        <p:nvSpPr>
          <p:cNvPr id="12" name="Google Shape;1762;p45">
            <a:extLst>
              <a:ext uri="{FF2B5EF4-FFF2-40B4-BE49-F238E27FC236}">
                <a16:creationId xmlns:a16="http://schemas.microsoft.com/office/drawing/2014/main" id="{9B1BD5B2-9C34-A599-50C8-DCC9A0DD2934}"/>
              </a:ext>
            </a:extLst>
          </p:cNvPr>
          <p:cNvSpPr txBox="1">
            <a:spLocks/>
          </p:cNvSpPr>
          <p:nvPr/>
        </p:nvSpPr>
        <p:spPr>
          <a:xfrm>
            <a:off x="530729" y="3830112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Esta aproximación sigue la </a:t>
            </a:r>
            <a:r>
              <a:rPr lang="es-ES" sz="1800" b="1" dirty="0">
                <a:solidFill>
                  <a:schemeClr val="tx2"/>
                </a:solidFill>
              </a:rPr>
              <a:t>suposición de </a:t>
            </a:r>
            <a:r>
              <a:rPr lang="es-ES" sz="1800" b="1" dirty="0" err="1">
                <a:solidFill>
                  <a:schemeClr val="tx2"/>
                </a:solidFill>
              </a:rPr>
              <a:t>Markov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en la que la pose actual del robot depende sólo de la </a:t>
            </a:r>
            <a:r>
              <a:rPr lang="es-ES" sz="1800" b="1" dirty="0">
                <a:solidFill>
                  <a:schemeClr val="tx2"/>
                </a:solidFill>
              </a:rPr>
              <a:t>pose anterior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 de las </a:t>
            </a:r>
            <a:r>
              <a:rPr lang="es-ES" sz="1800" b="1" dirty="0">
                <a:solidFill>
                  <a:schemeClr val="tx2"/>
                </a:solidFill>
              </a:rPr>
              <a:t>velocidades de entrada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8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920613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Objetivo: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Para calcular la </a:t>
                </a:r>
                <a:r>
                  <a:rPr lang="es-ES" sz="1800" dirty="0">
                    <a:solidFill>
                      <a:schemeClr val="tx2"/>
                    </a:solidFill>
                  </a:rPr>
                  <a:t>pose del robot diferencial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es necesario representar el vector de postura del robot </a:t>
                </a:r>
                <a:r>
                  <a:rPr lang="es-ES" sz="1800" dirty="0">
                    <a:solidFill>
                      <a:schemeClr val="tx2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1800" dirty="0">
                    <a:solidFill>
                      <a:schemeClr val="tx2"/>
                    </a:solidFill>
                  </a:rPr>
                  <a:t>”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 términos de las velocidades angulares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las ruedas del robot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920613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t="-10084" r="-587" b="-453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/>
              <p:nvPr/>
            </p:nvSpPr>
            <p:spPr>
              <a:xfrm>
                <a:off x="3569677" y="3375913"/>
                <a:ext cx="2004646" cy="414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677" y="3375913"/>
                <a:ext cx="2004646" cy="414537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4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760337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1: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Partimos de la relación que existe entre la velocidad lineal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la velocidad angular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760337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/>
              <p:nvPr/>
            </p:nvSpPr>
            <p:spPr>
              <a:xfrm>
                <a:off x="3971192" y="2511971"/>
                <a:ext cx="1201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92" y="2511971"/>
                <a:ext cx="120161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68" y="2942682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2: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Expresamos la velocidad lineal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la velocidad angular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en términos de las velocidades lineales de cada rueda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. 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2942682"/>
                <a:ext cx="8312189" cy="726831"/>
              </a:xfrm>
              <a:prstGeom prst="rect">
                <a:avLst/>
              </a:prstGeom>
              <a:blipFill>
                <a:blip r:embed="rId6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26D856-3E78-7345-C056-7DDE42974F76}"/>
                  </a:ext>
                </a:extLst>
              </p:cNvPr>
              <p:cNvSpPr txBox="1"/>
              <p:nvPr/>
            </p:nvSpPr>
            <p:spPr>
              <a:xfrm>
                <a:off x="2521786" y="4025636"/>
                <a:ext cx="1310323" cy="489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26D856-3E78-7345-C056-7DDE4297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86" y="4025636"/>
                <a:ext cx="1310323" cy="489814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35A800-1DAD-6F51-A77E-8EDA1CEE5A43}"/>
                  </a:ext>
                </a:extLst>
              </p:cNvPr>
              <p:cNvSpPr txBox="1"/>
              <p:nvPr/>
            </p:nvSpPr>
            <p:spPr>
              <a:xfrm>
                <a:off x="5311893" y="3973766"/>
                <a:ext cx="1556238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35A800-1DAD-6F51-A77E-8EDA1CEE5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93" y="3973766"/>
                <a:ext cx="1556238" cy="5085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46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58028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3: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Sustituimos las velocidades lineales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por su equivalente representación en términos de las velocidades angulares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58028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67" y="2996250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4: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Sustituimos la cinemática diferencial en términos de las velocidades angulares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2996250"/>
                <a:ext cx="8312189" cy="726831"/>
              </a:xfrm>
              <a:prstGeom prst="rect">
                <a:avLst/>
              </a:prstGeom>
              <a:blipFill>
                <a:blip r:embed="rId5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/>
              <p:nvPr/>
            </p:nvSpPr>
            <p:spPr>
              <a:xfrm>
                <a:off x="5136905" y="2528464"/>
                <a:ext cx="1792293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05" y="2528464"/>
                <a:ext cx="1792293" cy="509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/>
              <p:nvPr/>
            </p:nvSpPr>
            <p:spPr>
              <a:xfrm>
                <a:off x="2280800" y="2545364"/>
                <a:ext cx="1792293" cy="49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0" y="2545364"/>
                <a:ext cx="1792293" cy="491096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1827759" y="3749812"/>
                <a:ext cx="1999463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59" y="3749812"/>
                <a:ext cx="1999463" cy="882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echa: a la derecha con bandas 15">
            <a:extLst>
              <a:ext uri="{FF2B5EF4-FFF2-40B4-BE49-F238E27FC236}">
                <a16:creationId xmlns:a16="http://schemas.microsoft.com/office/drawing/2014/main" id="{CD14E596-F85B-AACE-C26E-72A62E3E0F7E}"/>
              </a:ext>
            </a:extLst>
          </p:cNvPr>
          <p:cNvSpPr/>
          <p:nvPr/>
        </p:nvSpPr>
        <p:spPr>
          <a:xfrm>
            <a:off x="4046295" y="4096674"/>
            <a:ext cx="832338" cy="390949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E32F19-2DDC-85E2-586C-B3FAE7119FBA}"/>
                  </a:ext>
                </a:extLst>
              </p:cNvPr>
              <p:cNvSpPr txBox="1"/>
              <p:nvPr/>
            </p:nvSpPr>
            <p:spPr>
              <a:xfrm>
                <a:off x="5097706" y="3532735"/>
                <a:ext cx="3262678" cy="13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ES" sz="1800" b="1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E32F19-2DDC-85E2-586C-B3FAE711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06" y="3532735"/>
                <a:ext cx="3262678" cy="13656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81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5: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Definimos el cambio de distancia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 un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 igual forma definimos un cambio de orientación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en un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10FB2548-1CC5-7702-76D4-6146F5832A96}"/>
              </a:ext>
            </a:extLst>
          </p:cNvPr>
          <p:cNvSpPr txBox="1">
            <a:spLocks/>
          </p:cNvSpPr>
          <p:nvPr/>
        </p:nvSpPr>
        <p:spPr>
          <a:xfrm>
            <a:off x="456667" y="2978752"/>
            <a:ext cx="8312189" cy="52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Paso 6: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Obtenemos la posición del robot:</a:t>
            </a:r>
            <a:endParaRPr lang="en-US" sz="1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/>
              <p:nvPr/>
            </p:nvSpPr>
            <p:spPr>
              <a:xfrm>
                <a:off x="4936752" y="2541039"/>
                <a:ext cx="1792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18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s-ES" sz="1800" i="1" dirty="0">
                          <a:solidFill>
                            <a:schemeClr val="tx2"/>
                          </a:solidFill>
                          <a:latin typeface="Cambria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52" y="2541039"/>
                <a:ext cx="17922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/>
              <p:nvPr/>
            </p:nvSpPr>
            <p:spPr>
              <a:xfrm>
                <a:off x="2280800" y="2545364"/>
                <a:ext cx="1916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800" i="1" dirty="0">
                        <a:solidFill>
                          <a:schemeClr val="tx2"/>
                        </a:solidFill>
                        <a:latin typeface="CambriaMath"/>
                      </a:rPr>
                      <m:t>V</m:t>
                    </m:r>
                    <m:r>
                      <m:rPr>
                        <m:nor/>
                      </m:rPr>
                      <a:rPr lang="es-ES" sz="1800" b="0" i="1" dirty="0" smtClean="0">
                        <a:solidFill>
                          <a:schemeClr val="tx2"/>
                        </a:solidFill>
                        <a:latin typeface="CambriaMath"/>
                      </a:rPr>
                      <m:t>∗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0" y="2545364"/>
                <a:ext cx="19160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797290" y="3613815"/>
                <a:ext cx="4278923" cy="984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290" y="3613815"/>
                <a:ext cx="4278923" cy="984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5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7: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Finalmente representamos la posición del robot diferencial en términos de las velocidades angulares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029034" y="2787044"/>
                <a:ext cx="5167453" cy="13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 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 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E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34" y="2787044"/>
                <a:ext cx="5167453" cy="13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7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8: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Si la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odometría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se genera a partir de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encoders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se obtienen los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desplazmientos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cada una de las ruedas</a:t>
                </a:r>
                <a14:m>
                  <m:oMath xmlns:m="http://schemas.openxmlformats.org/officeDocument/2006/math">
                    <m:r>
                      <a:rPr lang="es-ES" sz="18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389058" y="2794832"/>
                <a:ext cx="3644935" cy="5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8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𝒄𝒐𝒏𝒕𝒂𝒅𝒐𝒔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𝒑𝒐𝒓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𝒓𝒆𝒗𝒐𝒍𝒖𝒄𝒊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58" y="2794832"/>
                <a:ext cx="3644935" cy="569002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677CCB-E586-7E25-3447-45C181280B60}"/>
                  </a:ext>
                </a:extLst>
              </p:cNvPr>
              <p:cNvSpPr txBox="1"/>
              <p:nvPr/>
            </p:nvSpPr>
            <p:spPr>
              <a:xfrm>
                <a:off x="2389058" y="3648335"/>
                <a:ext cx="3644935" cy="5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8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𝒄𝒐𝒏𝒕𝒂𝒅𝒐𝒔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𝒑𝒐𝒓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𝒓𝒆𝒗𝒐𝒍𝒖𝒄𝒊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677CCB-E586-7E25-3447-45C18128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58" y="3648335"/>
                <a:ext cx="3644935" cy="569002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14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9: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Generamos la pose en términos de los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desplazmientos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cada una de las ruedas</a:t>
                </a:r>
                <a14:m>
                  <m:oMath xmlns:m="http://schemas.openxmlformats.org/officeDocument/2006/math">
                    <m:r>
                      <a:rPr lang="es-ES" sz="18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2165F4-EA88-7863-59E4-9A40B013C467}"/>
                  </a:ext>
                </a:extLst>
              </p:cNvPr>
              <p:cNvSpPr txBox="1"/>
              <p:nvPr/>
            </p:nvSpPr>
            <p:spPr>
              <a:xfrm>
                <a:off x="2304527" y="2787044"/>
                <a:ext cx="4616468" cy="13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s-ES" sz="1800" b="1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sub>
                                      </m:sSub>
                                      <m:r>
                                        <a:rPr lang="es-ES" sz="1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ES" sz="1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2165F4-EA88-7863-59E4-9A40B013C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27" y="2787044"/>
                <a:ext cx="4616468" cy="13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4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1.6 (T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rayectorias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lazo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abierto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1.6 (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lazo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abierto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requerido para generar las siguientes figuras empleando trayectorias a partir de las velocidades angular y lineal en un plano 2D.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BDBC64-649A-A444-758D-F6EE3F5E2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44" y="2603665"/>
            <a:ext cx="2817217" cy="2390366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401A940E-8554-17BD-27B0-11BDDE2333FB}"/>
              </a:ext>
            </a:extLst>
          </p:cNvPr>
          <p:cNvSpPr/>
          <p:nvPr/>
        </p:nvSpPr>
        <p:spPr>
          <a:xfrm>
            <a:off x="3178645" y="3767297"/>
            <a:ext cx="140678" cy="170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86822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1.6 (T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rayectorias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lazo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abierto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54566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A18197-64AD-0A3B-3C75-84BA2B2D0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81" y="1809748"/>
            <a:ext cx="3525109" cy="22577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4AFAEA-0E15-6921-A2D3-4F637582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752" y="1807159"/>
            <a:ext cx="3180073" cy="2257792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08F7092E-5CAA-9AC3-BA74-09ADE520E54D}"/>
              </a:ext>
            </a:extLst>
          </p:cNvPr>
          <p:cNvSpPr/>
          <p:nvPr/>
        </p:nvSpPr>
        <p:spPr>
          <a:xfrm>
            <a:off x="664937" y="3557962"/>
            <a:ext cx="140678" cy="170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10F859C-9E57-628B-210B-73B3FEEB6DDE}"/>
              </a:ext>
            </a:extLst>
          </p:cNvPr>
          <p:cNvSpPr/>
          <p:nvPr/>
        </p:nvSpPr>
        <p:spPr>
          <a:xfrm>
            <a:off x="4967306" y="3643288"/>
            <a:ext cx="140678" cy="170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55B06C6-B511-7BA9-CD7D-BE5DD36D0DF2}"/>
                  </a:ext>
                </a:extLst>
              </p14:cNvPr>
              <p14:cNvContentPartPr/>
              <p14:nvPr/>
            </p14:nvContentPartPr>
            <p14:xfrm>
              <a:off x="5006160" y="3654000"/>
              <a:ext cx="96840" cy="1184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55B06C6-B511-7BA9-CD7D-BE5DD36D0D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6800" y="3644640"/>
                <a:ext cx="11556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33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75099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1.6 (T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rayectorias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lazo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abierto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42843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41599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pasos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figuras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parametrizadas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984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 Solución del reto</a:t>
            </a:r>
          </a:p>
          <a:p>
            <a:pPr marL="146050" lvl="0" indent="0">
              <a:buSzPts val="1300"/>
            </a:pPr>
            <a:r>
              <a:rPr lang="es-ES" dirty="0"/>
              <a:t> - Evaluación</a:t>
            </a:r>
          </a:p>
          <a:p>
            <a:pPr marL="146050" lvl="0" indent="0">
              <a:buSzPts val="1300"/>
            </a:pPr>
            <a:endParaRPr lang="es-ES"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7295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Mini- Challenge 1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31DB46-6964-BD57-20E5-1649A77D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55" y="1774334"/>
            <a:ext cx="2914290" cy="29023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0E19CD-395A-345E-A821-815405057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789" y="1739014"/>
            <a:ext cx="4479942" cy="29376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B89C5E8-79CD-BFE4-FD6D-C85EE2E0EFEB}"/>
              </a:ext>
            </a:extLst>
          </p:cNvPr>
          <p:cNvSpPr txBox="1"/>
          <p:nvPr/>
        </p:nvSpPr>
        <p:spPr>
          <a:xfrm>
            <a:off x="1969476" y="2318312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1m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485DE0-BED2-3BDD-EF03-4032D162BE6B}"/>
              </a:ext>
            </a:extLst>
          </p:cNvPr>
          <p:cNvSpPr txBox="1"/>
          <p:nvPr/>
        </p:nvSpPr>
        <p:spPr>
          <a:xfrm>
            <a:off x="2897135" y="3071618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1m</a:t>
            </a:r>
            <a:endParaRPr lang="es-MX" dirty="0"/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43860AA-933A-A2B5-56F0-FB9CB3569C16}"/>
              </a:ext>
            </a:extLst>
          </p:cNvPr>
          <p:cNvSpPr txBox="1">
            <a:spLocks/>
          </p:cNvSpPr>
          <p:nvPr/>
        </p:nvSpPr>
        <p:spPr>
          <a:xfrm>
            <a:off x="1745202" y="1211189"/>
            <a:ext cx="1386395" cy="4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Path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  <p:sp>
        <p:nvSpPr>
          <p:cNvPr id="7" name="Google Shape;1762;p45">
            <a:extLst>
              <a:ext uri="{FF2B5EF4-FFF2-40B4-BE49-F238E27FC236}">
                <a16:creationId xmlns:a16="http://schemas.microsoft.com/office/drawing/2014/main" id="{4CD7BF6D-7817-DB55-3A7B-99048797C884}"/>
              </a:ext>
            </a:extLst>
          </p:cNvPr>
          <p:cNvSpPr txBox="1">
            <a:spLocks/>
          </p:cNvSpPr>
          <p:nvPr/>
        </p:nvSpPr>
        <p:spPr>
          <a:xfrm>
            <a:off x="6012403" y="1161220"/>
            <a:ext cx="1386395" cy="4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Path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38A110-B863-F3CA-4F0F-AC325B63C68A}"/>
              </a:ext>
            </a:extLst>
          </p:cNvPr>
          <p:cNvSpPr txBox="1"/>
          <p:nvPr/>
        </p:nvSpPr>
        <p:spPr>
          <a:xfrm>
            <a:off x="1969476" y="3932311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1m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7E01C6-6909-5643-6FBC-89D2E67126D6}"/>
              </a:ext>
            </a:extLst>
          </p:cNvPr>
          <p:cNvSpPr txBox="1"/>
          <p:nvPr/>
        </p:nvSpPr>
        <p:spPr>
          <a:xfrm>
            <a:off x="1129740" y="3207847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1m</a:t>
            </a:r>
            <a:endParaRPr lang="es-MX" dirty="0"/>
          </a:p>
        </p:txBody>
      </p:sp>
      <p:sp>
        <p:nvSpPr>
          <p:cNvPr id="12" name="Flecha: doblada hacia arriba 11">
            <a:extLst>
              <a:ext uri="{FF2B5EF4-FFF2-40B4-BE49-F238E27FC236}">
                <a16:creationId xmlns:a16="http://schemas.microsoft.com/office/drawing/2014/main" id="{3DDAE470-5FC9-8158-3AA2-A2AAE4CB3C45}"/>
              </a:ext>
            </a:extLst>
          </p:cNvPr>
          <p:cNvSpPr/>
          <p:nvPr/>
        </p:nvSpPr>
        <p:spPr>
          <a:xfrm>
            <a:off x="1598663" y="2717400"/>
            <a:ext cx="293077" cy="26015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doblada hacia arriba 12">
            <a:extLst>
              <a:ext uri="{FF2B5EF4-FFF2-40B4-BE49-F238E27FC236}">
                <a16:creationId xmlns:a16="http://schemas.microsoft.com/office/drawing/2014/main" id="{3670C823-A417-5382-6ED1-6EB2A6ED9FFD}"/>
              </a:ext>
            </a:extLst>
          </p:cNvPr>
          <p:cNvSpPr/>
          <p:nvPr/>
        </p:nvSpPr>
        <p:spPr>
          <a:xfrm rot="5400000">
            <a:off x="2540828" y="2744879"/>
            <a:ext cx="293077" cy="26015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doblada hacia arriba 13">
            <a:extLst>
              <a:ext uri="{FF2B5EF4-FFF2-40B4-BE49-F238E27FC236}">
                <a16:creationId xmlns:a16="http://schemas.microsoft.com/office/drawing/2014/main" id="{4416C82D-64E3-B86C-EEB7-C9C60EEE5B89}"/>
              </a:ext>
            </a:extLst>
          </p:cNvPr>
          <p:cNvSpPr/>
          <p:nvPr/>
        </p:nvSpPr>
        <p:spPr>
          <a:xfrm rot="16200000">
            <a:off x="1598663" y="3589089"/>
            <a:ext cx="293077" cy="26015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doblada hacia arriba 14">
            <a:extLst>
              <a:ext uri="{FF2B5EF4-FFF2-40B4-BE49-F238E27FC236}">
                <a16:creationId xmlns:a16="http://schemas.microsoft.com/office/drawing/2014/main" id="{DC7C3F0E-19D0-D80A-7C9D-E477E1633913}"/>
              </a:ext>
            </a:extLst>
          </p:cNvPr>
          <p:cNvSpPr/>
          <p:nvPr/>
        </p:nvSpPr>
        <p:spPr>
          <a:xfrm rot="10800000">
            <a:off x="2540827" y="3586738"/>
            <a:ext cx="293077" cy="26015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52563B-2EC9-BEBC-95B6-ED674316CD31}"/>
              </a:ext>
            </a:extLst>
          </p:cNvPr>
          <p:cNvSpPr txBox="1"/>
          <p:nvPr/>
        </p:nvSpPr>
        <p:spPr>
          <a:xfrm>
            <a:off x="1745201" y="2893758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90º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1AA6A6C-7232-6C52-53EE-2D8D87373031}"/>
              </a:ext>
            </a:extLst>
          </p:cNvPr>
          <p:cNvSpPr txBox="1"/>
          <p:nvPr/>
        </p:nvSpPr>
        <p:spPr>
          <a:xfrm>
            <a:off x="2203937" y="2893758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90º</a:t>
            </a:r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8DE5F9-58CA-F17A-7881-AABAF801D38B}"/>
              </a:ext>
            </a:extLst>
          </p:cNvPr>
          <p:cNvSpPr txBox="1"/>
          <p:nvPr/>
        </p:nvSpPr>
        <p:spPr>
          <a:xfrm>
            <a:off x="1770586" y="3359512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90º</a:t>
            </a:r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C586819-9268-D391-9AD7-1EACB39A82F3}"/>
              </a:ext>
            </a:extLst>
          </p:cNvPr>
          <p:cNvSpPr txBox="1"/>
          <p:nvPr/>
        </p:nvSpPr>
        <p:spPr>
          <a:xfrm>
            <a:off x="2218442" y="3340635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90º</a:t>
            </a:r>
            <a:endParaRPr lang="es-MX" dirty="0"/>
          </a:p>
        </p:txBody>
      </p:sp>
      <p:sp>
        <p:nvSpPr>
          <p:cNvPr id="20" name="Flecha: curvada hacia arriba 19">
            <a:extLst>
              <a:ext uri="{FF2B5EF4-FFF2-40B4-BE49-F238E27FC236}">
                <a16:creationId xmlns:a16="http://schemas.microsoft.com/office/drawing/2014/main" id="{74D36D38-7785-146C-4613-95B2834CF964}"/>
              </a:ext>
            </a:extLst>
          </p:cNvPr>
          <p:cNvSpPr/>
          <p:nvPr/>
        </p:nvSpPr>
        <p:spPr>
          <a:xfrm rot="15956367">
            <a:off x="5999498" y="4033621"/>
            <a:ext cx="192513" cy="112054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44A1D0-9016-432D-B1C1-AC9807223DF9}"/>
              </a:ext>
            </a:extLst>
          </p:cNvPr>
          <p:cNvSpPr txBox="1"/>
          <p:nvPr/>
        </p:nvSpPr>
        <p:spPr>
          <a:xfrm>
            <a:off x="6058252" y="4090089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30º</a:t>
            </a:r>
            <a:endParaRPr lang="es-MX" dirty="0"/>
          </a:p>
        </p:txBody>
      </p:sp>
      <p:sp>
        <p:nvSpPr>
          <p:cNvPr id="22" name="Flecha: curvada hacia arriba 21">
            <a:extLst>
              <a:ext uri="{FF2B5EF4-FFF2-40B4-BE49-F238E27FC236}">
                <a16:creationId xmlns:a16="http://schemas.microsoft.com/office/drawing/2014/main" id="{F87AAC2C-2F31-157B-7083-F1B132BF76D9}"/>
              </a:ext>
            </a:extLst>
          </p:cNvPr>
          <p:cNvSpPr/>
          <p:nvPr/>
        </p:nvSpPr>
        <p:spPr>
          <a:xfrm rot="11779237">
            <a:off x="7056546" y="3235049"/>
            <a:ext cx="232460" cy="11398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6A40C96-0B85-18FC-85FD-7A99C1DF261B}"/>
              </a:ext>
            </a:extLst>
          </p:cNvPr>
          <p:cNvSpPr txBox="1"/>
          <p:nvPr/>
        </p:nvSpPr>
        <p:spPr>
          <a:xfrm>
            <a:off x="7172776" y="2999609"/>
            <a:ext cx="585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150º</a:t>
            </a:r>
            <a:endParaRPr lang="es-MX" dirty="0"/>
          </a:p>
        </p:txBody>
      </p:sp>
      <p:sp>
        <p:nvSpPr>
          <p:cNvPr id="24" name="Flecha: curvada hacia arriba 23">
            <a:extLst>
              <a:ext uri="{FF2B5EF4-FFF2-40B4-BE49-F238E27FC236}">
                <a16:creationId xmlns:a16="http://schemas.microsoft.com/office/drawing/2014/main" id="{7A536F08-BA9C-2A35-968F-4CBCD6B35220}"/>
              </a:ext>
            </a:extLst>
          </p:cNvPr>
          <p:cNvSpPr/>
          <p:nvPr/>
        </p:nvSpPr>
        <p:spPr>
          <a:xfrm rot="15956367">
            <a:off x="6133754" y="2718945"/>
            <a:ext cx="192513" cy="112054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8AC526B-4E66-D279-7515-4BD57633E546}"/>
              </a:ext>
            </a:extLst>
          </p:cNvPr>
          <p:cNvSpPr txBox="1"/>
          <p:nvPr/>
        </p:nvSpPr>
        <p:spPr>
          <a:xfrm>
            <a:off x="6313298" y="2606774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30º</a:t>
            </a:r>
            <a:endParaRPr lang="es-MX" dirty="0"/>
          </a:p>
        </p:txBody>
      </p: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E10E4DBB-1BE0-613D-14DB-1B97FA4CEF7A}"/>
              </a:ext>
            </a:extLst>
          </p:cNvPr>
          <p:cNvSpPr/>
          <p:nvPr/>
        </p:nvSpPr>
        <p:spPr>
          <a:xfrm rot="3834497">
            <a:off x="7381595" y="2417268"/>
            <a:ext cx="293077" cy="26015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2007601-3240-3C00-DCB2-0890D012C41F}"/>
              </a:ext>
            </a:extLst>
          </p:cNvPr>
          <p:cNvSpPr txBox="1"/>
          <p:nvPr/>
        </p:nvSpPr>
        <p:spPr>
          <a:xfrm>
            <a:off x="6993471" y="2554131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90º</a:t>
            </a:r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2EC2EE8-EDC8-2496-2667-5DD9A04D1627}"/>
              </a:ext>
            </a:extLst>
          </p:cNvPr>
          <p:cNvSpPr txBox="1"/>
          <p:nvPr/>
        </p:nvSpPr>
        <p:spPr>
          <a:xfrm>
            <a:off x="5761087" y="3655141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1m</a:t>
            </a:r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8901E0-73AD-BA3D-3AB2-7ACA58BAF070}"/>
              </a:ext>
            </a:extLst>
          </p:cNvPr>
          <p:cNvSpPr txBox="1"/>
          <p:nvPr/>
        </p:nvSpPr>
        <p:spPr>
          <a:xfrm>
            <a:off x="6125582" y="3047646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1m</a:t>
            </a: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389ECE6-1DB5-8650-F236-DA4023B24B28}"/>
              </a:ext>
            </a:extLst>
          </p:cNvPr>
          <p:cNvSpPr txBox="1"/>
          <p:nvPr/>
        </p:nvSpPr>
        <p:spPr>
          <a:xfrm>
            <a:off x="6218649" y="2129501"/>
            <a:ext cx="66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1.5m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116F3E-6A2A-F232-466C-16D6D3537839}"/>
              </a:ext>
            </a:extLst>
          </p:cNvPr>
          <p:cNvSpPr txBox="1"/>
          <p:nvPr/>
        </p:nvSpPr>
        <p:spPr>
          <a:xfrm>
            <a:off x="8177836" y="2905998"/>
            <a:ext cx="4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7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 Localización 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80" y="2775439"/>
            <a:ext cx="42882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Una de las funciones básicas de los robots móviles es </a:t>
            </a:r>
            <a:r>
              <a:rPr lang="es-ES" sz="1800" b="1" dirty="0">
                <a:solidFill>
                  <a:schemeClr val="tx2"/>
                </a:solidFill>
              </a:rPr>
              <a:t>desplazarse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una determinada posición a otra en el entorno.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realizar esta tarea, el robot móvil necesita conocer su posición en el entorno en cualquier momento para determinar si ha llegado a su destino. Este proceso se llama </a:t>
            </a:r>
            <a:r>
              <a:rPr lang="es-ES" sz="1800" b="1" dirty="0">
                <a:solidFill>
                  <a:schemeClr val="tx2"/>
                </a:solidFill>
              </a:rPr>
              <a:t>localización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ED2F87-B633-1AF4-D585-35FD2E02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83" y="1509851"/>
            <a:ext cx="402963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351509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general, en la comunidad robótica móvil, el estado de un robot se indica con </a:t>
            </a:r>
            <a:r>
              <a:rPr lang="es-ES" sz="1800" b="1" dirty="0">
                <a:solidFill>
                  <a:schemeClr val="tx2"/>
                </a:solidFill>
              </a:rPr>
              <a:t>"𝒔",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decir, la </a:t>
            </a:r>
            <a:r>
              <a:rPr lang="es-ES" sz="1800" b="1" dirty="0">
                <a:solidFill>
                  <a:schemeClr val="tx2"/>
                </a:solidFill>
              </a:rPr>
              <a:t>pose o postura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para este caso consta de la posición del robot y orientación con respecto a un marco de referencia (mundo, marco).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/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endParaRPr lang="es-MX" sz="1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908A3A17-EEB8-796B-0681-B3D56D04A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742" y="1586978"/>
            <a:ext cx="397247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714925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navegación a estima </a:t>
            </a:r>
            <a:r>
              <a:rPr lang="es-ES" sz="1800" b="1" dirty="0">
                <a:solidFill>
                  <a:schemeClr val="tx2"/>
                </a:solidFill>
              </a:rPr>
              <a:t>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DR)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técnica independiente típica que utilizaban los antiguos marineros para determinar la posición actual de su barco.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DR </a:t>
            </a:r>
            <a:r>
              <a:rPr lang="es-ES" sz="1800" b="1" dirty="0">
                <a:solidFill>
                  <a:schemeClr val="tx2"/>
                </a:solidFill>
              </a:rPr>
              <a:t>integra incrementalmente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distancia recorrida y la dirección de viaje en relación con una ubicación de inicio conocida.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4D190A-F13C-784E-7A5A-B907E655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825" y="1705786"/>
            <a:ext cx="426779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5411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13092</TotalTime>
  <Words>1307</Words>
  <Application>Microsoft Office PowerPoint</Application>
  <PresentationFormat>Presentación en pantalla (16:9)</PresentationFormat>
  <Paragraphs>245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Anton</vt:lpstr>
      <vt:lpstr>Fira Sans Condensed Light</vt:lpstr>
      <vt:lpstr>Rajdhani</vt:lpstr>
      <vt:lpstr>CambriaMath</vt:lpstr>
      <vt:lpstr>Advent Pro Light</vt:lpstr>
      <vt:lpstr>Cambria Math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311</cp:revision>
  <dcterms:modified xsi:type="dcterms:W3CDTF">2024-04-19T15:37:14Z</dcterms:modified>
</cp:coreProperties>
</file>