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357" r:id="rId3"/>
    <p:sldId id="358" r:id="rId4"/>
    <p:sldId id="449" r:id="rId5"/>
    <p:sldId id="472" r:id="rId6"/>
    <p:sldId id="473" r:id="rId7"/>
    <p:sldId id="471" r:id="rId8"/>
    <p:sldId id="476" r:id="rId9"/>
    <p:sldId id="477" r:id="rId10"/>
    <p:sldId id="462" r:id="rId11"/>
    <p:sldId id="468" r:id="rId12"/>
    <p:sldId id="475" r:id="rId13"/>
    <p:sldId id="280" r:id="rId14"/>
  </p:sldIdLst>
  <p:sldSz cx="9144000" cy="5143500" type="screen16x9"/>
  <p:notesSz cx="6858000" cy="9144000"/>
  <p:embeddedFontLst>
    <p:embeddedFont>
      <p:font typeface="Advent Pro Light" panose="020B0604020202020204" charset="0"/>
      <p:regular r:id="rId16"/>
      <p:bold r:id="rId17"/>
    </p:embeddedFont>
    <p:embeddedFont>
      <p:font typeface="Anton" pitchFamily="2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Fira Sans Condensed Light" panose="020B0403050000020004" pitchFamily="34" charset="0"/>
      <p:regular r:id="rId24"/>
      <p:bold r:id="rId25"/>
      <p:italic r:id="rId26"/>
      <p:boldItalic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6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61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282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67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19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54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8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89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12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E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1800" b="1" dirty="0">
                    <a:solidFill>
                      <a:schemeClr val="tx2"/>
                    </a:solidFill>
                  </a:rPr>
                  <a:t> </a:t>
                </a:r>
                <a:endParaRPr lang="es-ES" sz="1800" b="1" dirty="0"/>
              </a:p>
              <a:p>
                <a:pPr marL="152400" indent="0">
                  <a:buNone/>
                </a:pPr>
                <a:r>
                  <a:rPr lang="en-GB" sz="1800" b="0" dirty="0">
                    <a:solidFill>
                      <a:schemeClr val="tx2"/>
                    </a:solidFill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d>
                      <m:d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1800" b="1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9093EC0F-A585-86C0-E869-A69D3AAF7FB0}"/>
              </a:ext>
            </a:extLst>
          </p:cNvPr>
          <p:cNvSpPr/>
          <p:nvPr/>
        </p:nvSpPr>
        <p:spPr>
          <a:xfrm>
            <a:off x="3797308" y="2142606"/>
            <a:ext cx="1086249" cy="572700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EB8CC46-DA9F-D88B-EC4F-3C73D23BBF76}"/>
              </a:ext>
            </a:extLst>
          </p:cNvPr>
          <p:cNvSpPr/>
          <p:nvPr/>
        </p:nvSpPr>
        <p:spPr>
          <a:xfrm>
            <a:off x="2009514" y="2383327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E529866-702B-4500-8B5B-B313C2091E4F}"/>
              </a:ext>
            </a:extLst>
          </p:cNvPr>
          <p:cNvSpPr/>
          <p:nvPr/>
        </p:nvSpPr>
        <p:spPr>
          <a:xfrm>
            <a:off x="3524936" y="2361520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2385638-FE5C-BAF2-996A-34F98F877953}"/>
              </a:ext>
            </a:extLst>
          </p:cNvPr>
          <p:cNvSpPr/>
          <p:nvPr/>
        </p:nvSpPr>
        <p:spPr>
          <a:xfrm>
            <a:off x="2009513" y="303800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F84C640-711D-2DD9-FAC9-B86652DCE3B9}"/>
              </a:ext>
            </a:extLst>
          </p:cNvPr>
          <p:cNvSpPr/>
          <p:nvPr/>
        </p:nvSpPr>
        <p:spPr>
          <a:xfrm>
            <a:off x="4033829" y="359209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047551A-5A05-80DA-CCA6-58F63B30F834}"/>
              </a:ext>
            </a:extLst>
          </p:cNvPr>
          <p:cNvSpPr/>
          <p:nvPr/>
        </p:nvSpPr>
        <p:spPr>
          <a:xfrm>
            <a:off x="4058535" y="406959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4314C8-6DEF-E3C7-8FBA-7513F9C29883}"/>
              </a:ext>
            </a:extLst>
          </p:cNvPr>
          <p:cNvSpPr/>
          <p:nvPr/>
        </p:nvSpPr>
        <p:spPr>
          <a:xfrm>
            <a:off x="4340432" y="3822058"/>
            <a:ext cx="2839815" cy="633304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cierre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Mini challenge 1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Agregar</a:t>
                </a:r>
                <a:r>
                  <a:rPr lang="en-U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el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siguiente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análisis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al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reporte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: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Mini challenge 1</a:t>
                </a:r>
              </a:p>
              <a:p>
                <a:pPr algn="just"/>
                <a:endParaRPr lang="en-U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Simular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los siguientes modelos en Matlab y ROS, generando un análisis comparativo de su respuesta con respecto a los parámetros descritos en el punto 3.</a:t>
                </a:r>
              </a:p>
              <a:p>
                <a:pPr algn="just"/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b="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a)    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</a:t>
                </a:r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b)     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6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</a:t>
                </a:r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blipFill>
                <a:blip r:embed="rId4"/>
                <a:stretch>
                  <a:fillRect l="-34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cierre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Mini challenge 1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63894" y="1295400"/>
            <a:ext cx="8763167" cy="308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Simular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empleando los siguientes parámetros: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 de simulación: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0*pi,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pi/2,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c)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pi 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1.5*pi,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</a:p>
          <a:p>
            <a:pPr algn="just"/>
            <a:endParaRPr lang="es-ES" sz="16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Mini challenge 1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sección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llamada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Analisis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péndulo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Matlab</a:t>
            </a:r>
            <a:r>
              <a:rPr lang="en-U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vs ROS)”,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</a:t>
            </a:r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584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-Análisis de Linealización del modelo dinámico del péndulo 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037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Ejemplo</a:t>
                </a:r>
                <a:r>
                  <a:rPr lang="es-ES" sz="1800" dirty="0"/>
                  <a:t>: Sistema </a:t>
                </a:r>
                <a:r>
                  <a:rPr lang="es-ES" sz="1800" b="1" dirty="0" err="1"/>
                  <a:t>pendulo</a:t>
                </a:r>
                <a:r>
                  <a:rPr lang="es-ES" sz="1800" b="1" dirty="0"/>
                  <a:t>, </a:t>
                </a:r>
                <a:r>
                  <a:rPr lang="es-ES" sz="1800" dirty="0"/>
                  <a:t>donde la entrada del sistema es el torque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s-ES" sz="1800" dirty="0"/>
                  <a:t> y la salida del sistema es la posición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dirty="0"/>
                  <a:t>:</a:t>
                </a:r>
              </a:p>
              <a:p>
                <a:pPr marL="152400" indent="0" algn="r">
                  <a:buNone/>
                </a:pPr>
                <a:endParaRPr lang="es-ES" sz="1800" b="1" dirty="0"/>
              </a:p>
              <a:p>
                <a:pPr marL="15240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m:t>  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800" b="1" i="0" dirty="0" smtClean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dinámico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péndulo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proporcionado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por Manchester)</a:t>
                </a:r>
              </a:p>
              <a:p>
                <a:pPr marL="152400" indent="0" algn="r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r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8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800" b="1" i="0" dirty="0" smtClean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dinámico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péndulo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encontrado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								     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en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literatura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  <a:endParaRPr lang="es-ES" sz="1800" b="1" dirty="0"/>
              </a:p>
              <a:p>
                <a:pPr marL="152400" indent="0">
                  <a:buNone/>
                </a:pPr>
                <a:endParaRPr lang="es-ES" sz="1800" b="1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blipFill>
                <a:blip r:embed="rId4"/>
                <a:stretch>
                  <a:fillRect t="-23198" r="-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F1FBB1E-8823-6A29-F703-9ED3F6E5F9BE}"/>
              </a:ext>
            </a:extLst>
          </p:cNvPr>
          <p:cNvSpPr/>
          <p:nvPr/>
        </p:nvSpPr>
        <p:spPr>
          <a:xfrm>
            <a:off x="4243754" y="2852205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52C26A1-B0BC-CE93-95D3-0803E7155A74}"/>
              </a:ext>
            </a:extLst>
          </p:cNvPr>
          <p:cNvSpPr/>
          <p:nvPr/>
        </p:nvSpPr>
        <p:spPr>
          <a:xfrm>
            <a:off x="4290646" y="4014625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71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Para oscilaciones pequeñas se puede considerar:</a:t>
                </a:r>
              </a:p>
              <a:p>
                <a:pPr marL="152400" indent="0">
                  <a:buNone/>
                </a:pPr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r>
                  <a:rPr lang="es-ES" sz="18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ES" sz="1800" dirty="0"/>
              </a:p>
              <a:p>
                <a:pPr marL="152400" indent="0" algn="r">
                  <a:buNone/>
                </a:pPr>
                <a:endParaRPr lang="es-ES" sz="1800" b="1" dirty="0"/>
              </a:p>
              <a:p>
                <a:pPr marL="15240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m:t>  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800" b="1" i="0" dirty="0" smtClean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dinámico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péndulo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linealizado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52400" indent="0" algn="r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r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>
                  <a:buNone/>
                </a:pPr>
                <a:endParaRPr lang="es-ES" sz="1800" b="1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blipFill>
                <a:blip r:embed="rId4"/>
                <a:stretch>
                  <a:fillRect t="-11486" r="-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del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modelo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del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péndulo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F1FBB1E-8823-6A29-F703-9ED3F6E5F9BE}"/>
              </a:ext>
            </a:extLst>
          </p:cNvPr>
          <p:cNvSpPr/>
          <p:nvPr/>
        </p:nvSpPr>
        <p:spPr>
          <a:xfrm>
            <a:off x="4460358" y="3452136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1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-Comparación de respuesta del péndulo en ROS vs </a:t>
            </a:r>
            <a:r>
              <a:rPr lang="es-ES" dirty="0" err="1"/>
              <a:t>Simulink</a:t>
            </a:r>
            <a:r>
              <a:rPr lang="es-ES" dirty="0"/>
              <a:t> Matlab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63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2198773"/>
            <a:ext cx="8415219" cy="74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Descargar:</a:t>
            </a:r>
          </a:p>
          <a:p>
            <a:pPr marL="152400" indent="0" algn="r">
              <a:buNone/>
            </a:pPr>
            <a:endParaRPr lang="en-US" sz="14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s-ES" sz="1800" b="1" dirty="0"/>
          </a:p>
          <a:p>
            <a:pPr marL="152400" indent="0">
              <a:buNone/>
            </a:pPr>
            <a:endParaRPr lang="es-ES" sz="1800" dirty="0"/>
          </a:p>
          <a:p>
            <a:pPr marL="152400" indent="0" algn="l">
              <a:buNone/>
            </a:pPr>
            <a:r>
              <a:rPr lang="en-GB" sz="1800" b="1" dirty="0">
                <a:solidFill>
                  <a:schemeClr val="tx2"/>
                </a:solidFill>
              </a:rPr>
              <a:t>                         </a:t>
            </a:r>
            <a:endParaRPr lang="es-ES" sz="18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Retrato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Fase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(PPLANE2)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305F71-3F4C-6D06-B405-A63ADB21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6" y="2188780"/>
            <a:ext cx="7517484" cy="22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2198773"/>
            <a:ext cx="8415219" cy="74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Descargar:</a:t>
            </a:r>
          </a:p>
          <a:p>
            <a:pPr marL="152400" indent="0" algn="r">
              <a:buNone/>
            </a:pPr>
            <a:endParaRPr lang="en-US" sz="14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s-ES" sz="1800" b="1" dirty="0"/>
          </a:p>
          <a:p>
            <a:pPr marL="152400" indent="0">
              <a:buNone/>
            </a:pPr>
            <a:endParaRPr lang="es-ES" sz="1800" dirty="0"/>
          </a:p>
          <a:p>
            <a:pPr marL="152400" indent="0" algn="l">
              <a:buNone/>
            </a:pPr>
            <a:r>
              <a:rPr lang="en-GB" sz="1800" b="1" dirty="0">
                <a:solidFill>
                  <a:schemeClr val="tx2"/>
                </a:solidFill>
              </a:rPr>
              <a:t>                         </a:t>
            </a:r>
            <a:endParaRPr lang="es-ES" sz="18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Retrato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Fase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(PPLANE2)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7DB2D3-9602-B6D3-2E30-4A8E4D3C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77" y="2198773"/>
            <a:ext cx="8077197" cy="24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728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15149</TotalTime>
  <Words>754</Words>
  <Application>Microsoft Office PowerPoint</Application>
  <PresentationFormat>Presentación en pantalla (16:9)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Fira Sans Condensed Light</vt:lpstr>
      <vt:lpstr>Advent Pro Light</vt:lpstr>
      <vt:lpstr>Cambria Math</vt:lpstr>
      <vt:lpstr>Consolas</vt:lpstr>
      <vt:lpstr>Rajdhani</vt:lpstr>
      <vt:lpstr>Anton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343</cp:revision>
  <dcterms:modified xsi:type="dcterms:W3CDTF">2024-04-13T00:11:24Z</dcterms:modified>
</cp:coreProperties>
</file>