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3"/>
  </p:notesMasterIdLst>
  <p:sldIdLst>
    <p:sldId id="256" r:id="rId2"/>
    <p:sldId id="357" r:id="rId3"/>
    <p:sldId id="358" r:id="rId4"/>
    <p:sldId id="449" r:id="rId5"/>
    <p:sldId id="389" r:id="rId6"/>
    <p:sldId id="469" r:id="rId7"/>
    <p:sldId id="450" r:id="rId8"/>
    <p:sldId id="452" r:id="rId9"/>
    <p:sldId id="453" r:id="rId10"/>
    <p:sldId id="454" r:id="rId11"/>
    <p:sldId id="455" r:id="rId12"/>
    <p:sldId id="444" r:id="rId13"/>
    <p:sldId id="467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71" r:id="rId25"/>
    <p:sldId id="472" r:id="rId26"/>
    <p:sldId id="473" r:id="rId27"/>
    <p:sldId id="468" r:id="rId28"/>
    <p:sldId id="474" r:id="rId29"/>
    <p:sldId id="475" r:id="rId30"/>
    <p:sldId id="470" r:id="rId31"/>
    <p:sldId id="280" r:id="rId32"/>
  </p:sldIdLst>
  <p:sldSz cx="9144000" cy="5143500" type="screen16x9"/>
  <p:notesSz cx="6858000" cy="9144000"/>
  <p:embeddedFontLst>
    <p:embeddedFont>
      <p:font typeface="Advent Pro Light" panose="020B0604020202020204" charset="0"/>
      <p:regular r:id="rId34"/>
      <p:bold r:id="rId35"/>
    </p:embeddedFont>
    <p:embeddedFont>
      <p:font typeface="Anton" pitchFamily="2" charset="0"/>
      <p:regular r:id="rId36"/>
    </p:embeddedFont>
    <p:embeddedFont>
      <p:font typeface="Cambria Math" panose="02040503050406030204" pitchFamily="18" charset="0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Fira Sans Condensed Light" panose="020B0403050000020004" pitchFamily="34" charset="0"/>
      <p:regular r:id="rId42"/>
      <p:bold r:id="rId43"/>
      <p:italic r:id="rId44"/>
      <p:boldItalic r:id="rId45"/>
    </p:embeddedFont>
    <p:embeddedFont>
      <p:font typeface="Rajdhani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2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36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35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713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255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04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162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41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086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047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61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3063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203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008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245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981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195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546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360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28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378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67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59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1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26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1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TE3003B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Integración de robótica y sistemas inteligentes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08 de abril del 2024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C3B995-9344-C718-FD84-4C6A944A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460"/>
            <a:ext cx="9144000" cy="3690040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85525" y="230301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52031" y="580736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80833" y="670204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Analizamos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primera combinación de parámetros:</a:t>
            </a: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0.0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85A187-1983-B4E9-F0E2-18E1DE6545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60" t="87264"/>
          <a:stretch/>
        </p:blipFill>
        <p:spPr>
          <a:xfrm>
            <a:off x="3352799" y="4688063"/>
            <a:ext cx="3838590" cy="323524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E0601F-D361-5F69-78EE-AF8108E6A5AB}"/>
              </a:ext>
            </a:extLst>
          </p:cNvPr>
          <p:cNvCxnSpPr>
            <a:cxnSpLocks/>
          </p:cNvCxnSpPr>
          <p:nvPr/>
        </p:nvCxnSpPr>
        <p:spPr>
          <a:xfrm flipH="1">
            <a:off x="3970176" y="4803565"/>
            <a:ext cx="465636" cy="100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B415287-4072-78EF-BC8B-BEB20426410C}"/>
              </a:ext>
            </a:extLst>
          </p:cNvPr>
          <p:cNvCxnSpPr>
            <a:cxnSpLocks/>
          </p:cNvCxnSpPr>
          <p:nvPr/>
        </p:nvCxnSpPr>
        <p:spPr>
          <a:xfrm flipH="1">
            <a:off x="4708189" y="4753390"/>
            <a:ext cx="577819" cy="150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60EB0D-2F72-A133-119F-AA04953E23AC}"/>
              </a:ext>
            </a:extLst>
          </p:cNvPr>
          <p:cNvSpPr txBox="1"/>
          <p:nvPr/>
        </p:nvSpPr>
        <p:spPr>
          <a:xfrm>
            <a:off x="7442475" y="3659391"/>
            <a:ext cx="1526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En el t-inicial el movimiento solo depende de la inercia (J) y de la gravedad (g)</a:t>
            </a:r>
            <a:endParaRPr lang="es-MX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1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F98CDB-D5C4-880B-5753-20617744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" y="1399852"/>
            <a:ext cx="8967820" cy="3743648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85525" y="230301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52031" y="580736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80833" y="670204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Analizamos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segunda combinación de parámetros:</a:t>
            </a: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1.323,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60EB0D-2F72-A133-119F-AA04953E23AC}"/>
              </a:ext>
            </a:extLst>
          </p:cNvPr>
          <p:cNvSpPr txBox="1"/>
          <p:nvPr/>
        </p:nvSpPr>
        <p:spPr>
          <a:xfrm>
            <a:off x="7368976" y="3426413"/>
            <a:ext cx="1682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Con la aplicación de una fuerza Tau= 1.323 N, se compensa la fuerza de gravedad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A00FA0-D9DC-ACB8-C964-9A52680CB8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60" t="87264"/>
          <a:stretch/>
        </p:blipFill>
        <p:spPr>
          <a:xfrm>
            <a:off x="3226800" y="4693939"/>
            <a:ext cx="3838590" cy="3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312" y="117844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combinaciones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 de simulación: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1, x1 = 0.0,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c)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5,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0.0, x1 = 0.0, x2 = 10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e)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5, l = 0.36 , g = 9.8, Tau = 0.0, x1 = 0.0, x2 = 0.0</a:t>
            </a:r>
          </a:p>
          <a:p>
            <a:pPr algn="just"/>
            <a:endParaRPr lang="en-GB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describiendo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Simulink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bg1">
                  <a:lumMod val="40000"/>
                  <a:lumOff val="6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40000"/>
                  <a:lumOff val="6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solidFill>
                <a:schemeClr val="tx2"/>
              </a:solidFill>
              <a:latin typeface="Cambria Math" panose="02040503050406030204" pitchFamily="18" charset="0"/>
            </a:endParaRPr>
          </a:p>
          <a:p>
            <a:pPr algn="just"/>
            <a:r>
              <a:rPr lang="en-GB" sz="1600" dirty="0">
                <a:solidFill>
                  <a:schemeClr val="tx2"/>
                </a:solidFill>
                <a:latin typeface="Cambria Math" panose="02040503050406030204" pitchFamily="18" charset="0"/>
              </a:rPr>
              <a:t>                                                                                                   </a:t>
            </a: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951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1412923"/>
            <a:ext cx="8415219" cy="244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Nuestro objetivo es modelar nuestro sistema como un sistema dinámico, que incluye la entrada explícita de </a:t>
            </a:r>
            <a:r>
              <a:rPr lang="es-ES" sz="1800" b="1" dirty="0"/>
              <a:t>𝑢</a:t>
            </a:r>
            <a:r>
              <a:rPr lang="es-ES" sz="1800" dirty="0"/>
              <a:t> y genera la salida </a:t>
            </a:r>
            <a:r>
              <a:rPr lang="es-ES" sz="1800" b="1" dirty="0"/>
              <a:t>𝑦</a:t>
            </a:r>
            <a:r>
              <a:rPr lang="es-ES" sz="1800" dirty="0"/>
              <a:t>:</a:t>
            </a:r>
          </a:p>
          <a:p>
            <a:pPr marL="152400" indent="0" algn="ctr">
              <a:buNone/>
            </a:pPr>
            <a:endParaRPr lang="es-ES" sz="1800" dirty="0">
              <a:solidFill>
                <a:srgbClr val="000000"/>
              </a:solidFill>
              <a:latin typeface="CambriaMath"/>
            </a:endParaRP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8B662BB-46FD-C7E7-F915-91A847F48B2F}"/>
              </a:ext>
            </a:extLst>
          </p:cNvPr>
          <p:cNvSpPr/>
          <p:nvPr/>
        </p:nvSpPr>
        <p:spPr>
          <a:xfrm>
            <a:off x="2772384" y="2646069"/>
            <a:ext cx="3043625" cy="1702647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CD2007-6EA0-E779-C15A-3D097C724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935" y="2733042"/>
            <a:ext cx="2346521" cy="152869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D574915-CB36-B17D-555B-4CB86D1A6AB4}"/>
              </a:ext>
            </a:extLst>
          </p:cNvPr>
          <p:cNvSpPr txBox="1"/>
          <p:nvPr/>
        </p:nvSpPr>
        <p:spPr>
          <a:xfrm>
            <a:off x="3753178" y="4481861"/>
            <a:ext cx="1082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SISTEMA</a:t>
            </a:r>
            <a:endParaRPr lang="es-MX" b="1" dirty="0">
              <a:solidFill>
                <a:schemeClr val="tx2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389A614-43DD-0473-74BA-487CD93F6835}"/>
              </a:ext>
            </a:extLst>
          </p:cNvPr>
          <p:cNvCxnSpPr/>
          <p:nvPr/>
        </p:nvCxnSpPr>
        <p:spPr>
          <a:xfrm>
            <a:off x="950085" y="3605475"/>
            <a:ext cx="1701210" cy="0"/>
          </a:xfrm>
          <a:prstGeom prst="straightConnector1">
            <a:avLst/>
          </a:prstGeom>
          <a:ln w="6350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99125A-0CDC-BFD6-E4F7-165D12916260}"/>
              </a:ext>
            </a:extLst>
          </p:cNvPr>
          <p:cNvSpPr txBox="1"/>
          <p:nvPr/>
        </p:nvSpPr>
        <p:spPr>
          <a:xfrm>
            <a:off x="1200423" y="3794703"/>
            <a:ext cx="116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Entrada (</a:t>
            </a:r>
            <a:r>
              <a:rPr lang="es-ES" sz="1600" b="1" dirty="0">
                <a:solidFill>
                  <a:schemeClr val="tx2"/>
                </a:solidFill>
              </a:rPr>
              <a:t>𝑢</a:t>
            </a:r>
            <a:r>
              <a:rPr lang="es-ES" b="1" dirty="0">
                <a:solidFill>
                  <a:schemeClr val="tx2"/>
                </a:solidFill>
              </a:rPr>
              <a:t>)</a:t>
            </a:r>
            <a:endParaRPr lang="es-MX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E2399DB-5E61-3A37-038E-22434A906465}"/>
                  </a:ext>
                </a:extLst>
              </p:cNvPr>
              <p:cNvSpPr txBox="1"/>
              <p:nvPr/>
            </p:nvSpPr>
            <p:spPr>
              <a:xfrm>
                <a:off x="1259673" y="3236157"/>
                <a:ext cx="1164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Fuerza </a:t>
                </a:r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b="1" i="1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s-MX" b="1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E2399DB-5E61-3A37-038E-22434A906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73" y="3236157"/>
                <a:ext cx="1164158" cy="307777"/>
              </a:xfrm>
              <a:prstGeom prst="rect">
                <a:avLst/>
              </a:prstGeom>
              <a:blipFill>
                <a:blip r:embed="rId5"/>
                <a:stretch>
                  <a:fillRect l="-1571" t="-4000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0DEBAE2-8602-CB84-C643-BEA348F050D4}"/>
              </a:ext>
            </a:extLst>
          </p:cNvPr>
          <p:cNvCxnSpPr/>
          <p:nvPr/>
        </p:nvCxnSpPr>
        <p:spPr>
          <a:xfrm>
            <a:off x="6003778" y="3586466"/>
            <a:ext cx="1701210" cy="0"/>
          </a:xfrm>
          <a:prstGeom prst="straightConnector1">
            <a:avLst/>
          </a:prstGeom>
          <a:ln w="63500"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5AD82F-F6EC-207C-8B7C-5969665BA554}"/>
              </a:ext>
            </a:extLst>
          </p:cNvPr>
          <p:cNvSpPr txBox="1"/>
          <p:nvPr/>
        </p:nvSpPr>
        <p:spPr>
          <a:xfrm>
            <a:off x="6301578" y="3763927"/>
            <a:ext cx="1164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Salida (</a:t>
            </a:r>
            <a:r>
              <a:rPr lang="es-ES" sz="1600" b="1" dirty="0">
                <a:solidFill>
                  <a:schemeClr val="tx2"/>
                </a:solidFill>
              </a:rPr>
              <a:t>𝑦</a:t>
            </a:r>
            <a:r>
              <a:rPr lang="es-ES" b="1" dirty="0">
                <a:solidFill>
                  <a:schemeClr val="tx2"/>
                </a:solidFill>
              </a:rPr>
              <a:t>)</a:t>
            </a:r>
            <a:endParaRPr lang="es-MX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D15E8CE-D17F-B6CC-9A74-D10F4596043F}"/>
                  </a:ext>
                </a:extLst>
              </p:cNvPr>
              <p:cNvSpPr txBox="1"/>
              <p:nvPr/>
            </p:nvSpPr>
            <p:spPr>
              <a:xfrm>
                <a:off x="6245099" y="3196181"/>
                <a:ext cx="14598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Posición 𝑦,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MX" b="1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D15E8CE-D17F-B6CC-9A74-D10F45960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99" y="3196181"/>
                <a:ext cx="1459889" cy="307777"/>
              </a:xfrm>
              <a:prstGeom prst="rect">
                <a:avLst/>
              </a:prstGeom>
              <a:blipFill>
                <a:blip r:embed="rId6"/>
                <a:stretch>
                  <a:fillRect l="-1250" t="-3922" b="-196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6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98892" y="2392061"/>
                <a:ext cx="8415219" cy="2443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Nuestro objetivo es modelar nuestro sistema como un sistema dinámico, que incluye la entrada explícita de </a:t>
                </a:r>
                <a:r>
                  <a:rPr lang="es-ES" sz="1800" b="1" dirty="0"/>
                  <a:t>𝑢</a:t>
                </a:r>
                <a:r>
                  <a:rPr lang="es-ES" sz="1800" dirty="0"/>
                  <a:t> y genera la salida </a:t>
                </a:r>
                <a:r>
                  <a:rPr lang="es-ES" sz="1800" b="1" dirty="0"/>
                  <a:t>𝑦</a:t>
                </a:r>
                <a:r>
                  <a:rPr lang="es-ES" sz="1800" dirty="0"/>
                  <a:t>:</a:t>
                </a:r>
              </a:p>
              <a:p>
                <a:pPr marL="152400" indent="0" algn="ctr">
                  <a:buNone/>
                </a:pPr>
                <a:endParaRPr lang="es-ES" sz="1800" dirty="0">
                  <a:solidFill>
                    <a:srgbClr val="000000"/>
                  </a:solidFill>
                  <a:latin typeface="CambriaMath"/>
                </a:endParaRPr>
              </a:p>
              <a:p>
                <a:pPr marL="152400" indent="0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= 𝑓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(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𝑥, 𝑢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)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 ∈ ℝ𝑛𝑥,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𝑢 ∈ ℝ𝑛𝑢 </a:t>
                </a:r>
                <a:endParaRPr lang="es-ES" sz="1800" b="1" dirty="0">
                  <a:solidFill>
                    <a:schemeClr val="tx2"/>
                  </a:solidFill>
                  <a:latin typeface="Nexa-Light" panose="01000000000000000000"/>
                </a:endParaRPr>
              </a:p>
              <a:p>
                <a:pPr marL="152400" indent="0">
                  <a:buNone/>
                </a:pPr>
                <a:r>
                  <a:rPr lang="es-MX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                  𝑦 = ℎ (𝑥, 𝑢)                      𝑦 ∈ ℝ𝑛𝑦</a:t>
                </a:r>
                <a:endParaRPr lang="es-ES" sz="1800" b="1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r>
                  <a:rPr lang="es-ES" sz="1800" dirty="0"/>
                  <a:t>donde </a:t>
                </a:r>
                <a:r>
                  <a:rPr lang="es-ES" sz="1800" b="1" dirty="0"/>
                  <a:t>𝑛𝑥</a:t>
                </a:r>
                <a:r>
                  <a:rPr lang="es-ES" sz="1800" dirty="0"/>
                  <a:t> es el número de coordenadas de estado, </a:t>
                </a:r>
                <a:r>
                  <a:rPr lang="es-ES" sz="1800" b="1" dirty="0"/>
                  <a:t>𝑛𝑢</a:t>
                </a:r>
                <a:r>
                  <a:rPr lang="es-ES" sz="1800" dirty="0"/>
                  <a:t> es el número de entradas, </a:t>
                </a:r>
                <a:r>
                  <a:rPr lang="es-ES" sz="1800" b="1" dirty="0"/>
                  <a:t>𝑛𝑦</a:t>
                </a:r>
                <a:r>
                  <a:rPr lang="es-ES" sz="1800" dirty="0"/>
                  <a:t> es el número de salidas. Esta representación se llama representación del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espacio de estados.</a:t>
                </a: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92" y="2392061"/>
                <a:ext cx="8415219" cy="2443323"/>
              </a:xfrm>
              <a:prstGeom prst="rect">
                <a:avLst/>
              </a:prstGeom>
              <a:blipFill>
                <a:blip r:embed="rId4"/>
                <a:stretch>
                  <a:fillRect t="-25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68167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36679" y="2315310"/>
            <a:ext cx="8415219" cy="9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>
              <a:buNone/>
            </a:pPr>
            <a:r>
              <a:rPr lang="es-ES" sz="1800" dirty="0"/>
              <a:t>A diferencia de la representación de la </a:t>
            </a:r>
            <a:r>
              <a:rPr lang="es-ES" sz="1800" b="1" dirty="0"/>
              <a:t>función de transferencia </a:t>
            </a:r>
            <a:r>
              <a:rPr lang="es-ES" sz="1800" dirty="0"/>
              <a:t>de un sistema, la </a:t>
            </a:r>
            <a:r>
              <a:rPr lang="es-ES" sz="1800" b="1" dirty="0"/>
              <a:t>representación en el espacio de estados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 se limita a sistemas lineales</a:t>
            </a:r>
            <a:r>
              <a:rPr lang="es-ES" sz="1800" dirty="0"/>
              <a:t>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30" y="686916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26" name="Picture 2" descr="▶️ Sistema Masa-Resorte-Amortiguador: Función de Transferencia.">
            <a:extLst>
              <a:ext uri="{FF2B5EF4-FFF2-40B4-BE49-F238E27FC236}">
                <a16:creationId xmlns:a16="http://schemas.microsoft.com/office/drawing/2014/main" id="{A0267B4F-D068-E8E6-2378-8B502CEE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28" y="2655652"/>
            <a:ext cx="2800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64565FB3-C65C-1902-4A2D-9F212BAD4A3D}"/>
              </a:ext>
            </a:extLst>
          </p:cNvPr>
          <p:cNvSpPr txBox="1">
            <a:spLocks/>
          </p:cNvSpPr>
          <p:nvPr/>
        </p:nvSpPr>
        <p:spPr>
          <a:xfrm>
            <a:off x="4785736" y="4087789"/>
            <a:ext cx="4066162" cy="94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ctr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Función de transferencia del Sistema Masa-Resorte-Amortiguador</a:t>
            </a:r>
          </a:p>
          <a:p>
            <a:pPr marL="152400" indent="0" algn="ctr">
              <a:buNone/>
            </a:pPr>
            <a:r>
              <a:rPr lang="es-ES" sz="1600" b="1" dirty="0">
                <a:solidFill>
                  <a:schemeClr val="tx2"/>
                </a:solidFill>
              </a:rPr>
              <a:t>(Dominio en la frecuencia)</a:t>
            </a: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762;p45">
                <a:extLst>
                  <a:ext uri="{FF2B5EF4-FFF2-40B4-BE49-F238E27FC236}">
                    <a16:creationId xmlns:a16="http://schemas.microsoft.com/office/drawing/2014/main" id="{6DC7A409-39C2-14C4-97B6-CE96ED4C37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736" y="2601081"/>
                <a:ext cx="3799264" cy="94535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̈"/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acc>
                        <m:accPr>
                          <m:chr m:val="̇"/>
                          <m:ctrlP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GB" sz="2400" b="1" dirty="0">
                  <a:solidFill>
                    <a:srgbClr val="FF0000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12" name="Google Shape;1762;p45">
                <a:extLst>
                  <a:ext uri="{FF2B5EF4-FFF2-40B4-BE49-F238E27FC236}">
                    <a16:creationId xmlns:a16="http://schemas.microsoft.com/office/drawing/2014/main" id="{6DC7A409-39C2-14C4-97B6-CE96ED4C3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36" y="2601081"/>
                <a:ext cx="3799264" cy="9453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762;p45">
            <a:extLst>
              <a:ext uri="{FF2B5EF4-FFF2-40B4-BE49-F238E27FC236}">
                <a16:creationId xmlns:a16="http://schemas.microsoft.com/office/drawing/2014/main" id="{A43BF60C-9B33-0039-65D8-BA3F50D11C0F}"/>
              </a:ext>
            </a:extLst>
          </p:cNvPr>
          <p:cNvSpPr txBox="1">
            <a:spLocks/>
          </p:cNvSpPr>
          <p:nvPr/>
        </p:nvSpPr>
        <p:spPr>
          <a:xfrm>
            <a:off x="456668" y="3734349"/>
            <a:ext cx="4066162" cy="94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ctr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Modelo dinámico del Sistema Masa-Resorte-Amortiguador</a:t>
            </a:r>
          </a:p>
          <a:p>
            <a:pPr marL="152400" indent="0" algn="ctr">
              <a:buNone/>
            </a:pPr>
            <a:r>
              <a:rPr lang="es-ES" sz="1600" b="1" dirty="0">
                <a:solidFill>
                  <a:schemeClr val="tx2"/>
                </a:solidFill>
              </a:rPr>
              <a:t>(Dominio en el tiempo)</a:t>
            </a:r>
            <a:endParaRPr lang="es-ES" sz="1800" dirty="0"/>
          </a:p>
          <a:p>
            <a:pPr marL="152400" indent="0">
              <a:buNone/>
            </a:pP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2019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36679" y="2620117"/>
                <a:ext cx="8415219" cy="1592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La </a:t>
                </a:r>
                <a:r>
                  <a:rPr lang="es-ES" sz="1800" b="1" dirty="0"/>
                  <a:t>definición general de sistema dinámico </a:t>
                </a:r>
                <a:r>
                  <a:rPr lang="es-ES" sz="1800" dirty="0"/>
                  <a:t>se puede utilizar para describir el comportamiento de un sistema lineal de la siguiente manera:</a:t>
                </a:r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= 𝐴𝑥 + 𝐵𝑢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𝑥 ∈ ℝ𝑛𝑥, </a:t>
                </a:r>
                <a:r>
                  <a:rPr lang="es-ES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</a:t>
                </a:r>
                <a:r>
                  <a:rPr lang="am-ET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𝑢 ∈ ℝ𝑛𝑢</a:t>
                </a:r>
                <a:endParaRPr lang="am-ET" sz="1800" b="1" i="0" u="none" strike="noStrike" baseline="0" dirty="0">
                  <a:solidFill>
                    <a:schemeClr val="tx2"/>
                  </a:solidFill>
                  <a:latin typeface="Nexa-Light" panose="01000000000000000000"/>
                </a:endParaRPr>
              </a:p>
              <a:p>
                <a:pPr marL="152400" indent="0" algn="l">
                  <a:buNone/>
                </a:pPr>
                <a:r>
                  <a:rPr lang="es-MX" sz="1800" b="1" i="0" u="none" strike="noStrike" baseline="0" dirty="0">
                    <a:solidFill>
                      <a:schemeClr val="tx2"/>
                    </a:solidFill>
                    <a:latin typeface="CambriaMath"/>
                  </a:rPr>
                  <a:t>                           𝑦 = 𝐶𝑥 + 𝐷𝑢                          𝑦 ∈ ℝ𝑛𝑦</a:t>
                </a:r>
              </a:p>
              <a:p>
                <a:pPr marL="152400" indent="0" algn="l">
                  <a:buNone/>
                </a:pPr>
                <a:endParaRPr lang="es-MX" sz="1800" b="1" dirty="0">
                  <a:solidFill>
                    <a:schemeClr val="tx2"/>
                  </a:solidFill>
                  <a:latin typeface="CambriaMath"/>
                </a:endParaRPr>
              </a:p>
              <a:p>
                <a:r>
                  <a:rPr lang="es-ES" sz="1800" dirty="0">
                    <a:solidFill>
                      <a:schemeClr val="tx2"/>
                    </a:solidFill>
                  </a:rPr>
                  <a:t>Las ecuaciones anteriores son la representación en el espacio de estados de un sistema lineal.</a:t>
                </a:r>
              </a:p>
              <a:p>
                <a:r>
                  <a:rPr lang="es-ES" sz="1800" dirty="0">
                    <a:solidFill>
                      <a:schemeClr val="tx2"/>
                    </a:solidFill>
                  </a:rPr>
                  <a:t>En resumen, las cuatro matrices </a:t>
                </a:r>
                <a:r>
                  <a:rPr lang="es-ES" sz="1800" b="1" dirty="0">
                    <a:solidFill>
                      <a:schemeClr val="tx2"/>
                    </a:solidFill>
                  </a:rPr>
                  <a:t>(𝐴, 𝐵, 𝐶, 𝐷) </a:t>
                </a:r>
                <a:r>
                  <a:rPr lang="es-ES" sz="1800" dirty="0">
                    <a:solidFill>
                      <a:schemeClr val="tx2"/>
                    </a:solidFill>
                  </a:rPr>
                  <a:t>representan un sistema lineal invariante en el tiempo (LTI).</a:t>
                </a:r>
              </a:p>
              <a:p>
                <a:pPr marL="152400" indent="0" algn="l">
                  <a:buNone/>
                </a:pP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9" y="2620117"/>
                <a:ext cx="8415219" cy="1592027"/>
              </a:xfrm>
              <a:prstGeom prst="rect">
                <a:avLst/>
              </a:prstGeom>
              <a:blipFill>
                <a:blip r:embed="rId4"/>
                <a:stretch>
                  <a:fillRect t="-66667" b="-42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56791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78677" y="1685503"/>
            <a:ext cx="8415219" cy="3536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r>
              <a:rPr lang="es-ES" sz="1800" dirty="0"/>
              <a:t>Para sistemas con una sola entrada y salida, es decir, </a:t>
            </a:r>
            <a:r>
              <a:rPr lang="es-ES" sz="1800" b="1" dirty="0"/>
              <a:t>𝑛𝑢</a:t>
            </a:r>
            <a:r>
              <a:rPr lang="es-ES" sz="1800" dirty="0"/>
              <a:t> = </a:t>
            </a:r>
            <a:r>
              <a:rPr lang="es-ES" sz="1800" b="1" dirty="0"/>
              <a:t>𝑛𝑦</a:t>
            </a:r>
            <a:r>
              <a:rPr lang="es-ES" sz="1800" dirty="0"/>
              <a:t> = 1, </a:t>
            </a:r>
            <a:r>
              <a:rPr lang="es-ES" sz="1800" b="1" dirty="0"/>
              <a:t>𝐵</a:t>
            </a:r>
            <a:r>
              <a:rPr lang="es-ES" sz="1800" dirty="0"/>
              <a:t> es un vector columna, </a:t>
            </a:r>
            <a:r>
              <a:rPr lang="es-ES" sz="1800" b="1" dirty="0"/>
              <a:t>𝐶</a:t>
            </a:r>
            <a:r>
              <a:rPr lang="es-ES" sz="1800" dirty="0"/>
              <a:t> es un vector fila y </a:t>
            </a:r>
            <a:r>
              <a:rPr lang="es-ES" sz="1800" b="1" dirty="0"/>
              <a:t>𝐷</a:t>
            </a:r>
            <a:r>
              <a:rPr lang="es-ES" sz="1800" dirty="0"/>
              <a:t> es un número.</a:t>
            </a:r>
          </a:p>
          <a:p>
            <a:pPr marL="152400" indent="0">
              <a:buNone/>
            </a:pPr>
            <a:endParaRPr lang="es-ES" sz="1800" dirty="0"/>
          </a:p>
          <a:p>
            <a:r>
              <a:rPr lang="es-ES" sz="1800" dirty="0"/>
              <a:t>Estos sistemas se conocen como de única entrada  y única salida </a:t>
            </a:r>
            <a:r>
              <a:rPr lang="es-ES" sz="1800" b="1" dirty="0"/>
              <a:t>(SISO).</a:t>
            </a:r>
          </a:p>
          <a:p>
            <a:pPr marL="152400" indent="0">
              <a:buNone/>
            </a:pPr>
            <a:endParaRPr lang="es-ES" sz="1800" b="1" dirty="0"/>
          </a:p>
          <a:p>
            <a:r>
              <a:rPr lang="es-ES" sz="1800" dirty="0"/>
              <a:t>Sistemas con varias entradas y varias salidas, es decir, </a:t>
            </a:r>
            <a:r>
              <a:rPr lang="es-ES" sz="1800" b="1" dirty="0"/>
              <a:t>𝑛𝑢 &gt; 1</a:t>
            </a:r>
            <a:r>
              <a:rPr lang="es-ES" sz="1800" dirty="0"/>
              <a:t>, </a:t>
            </a:r>
            <a:r>
              <a:rPr lang="es-ES" sz="1800" b="1" dirty="0"/>
              <a:t>𝑛𝑦 &gt; 1</a:t>
            </a:r>
            <a:r>
              <a:rPr lang="es-ES" sz="1800" dirty="0"/>
              <a:t>, se denominan </a:t>
            </a:r>
            <a:r>
              <a:rPr lang="es-ES" sz="1800" b="1" dirty="0"/>
              <a:t>MIMO </a:t>
            </a:r>
            <a:r>
              <a:rPr lang="es-ES" sz="1800" dirty="0"/>
              <a:t>( múltiples entradas, múltiples salidas).</a:t>
            </a:r>
          </a:p>
          <a:p>
            <a:pPr marL="152400" indent="0">
              <a:buNone/>
            </a:pPr>
            <a:endParaRPr lang="es-ES" sz="1800" dirty="0"/>
          </a:p>
          <a:p>
            <a:pPr marL="152400" indent="0" algn="l">
              <a:buNone/>
            </a:pPr>
            <a:r>
              <a:rPr lang="en-GB" sz="1800" b="1" dirty="0">
                <a:solidFill>
                  <a:schemeClr val="tx2"/>
                </a:solidFill>
              </a:rPr>
              <a:t>                         </a:t>
            </a:r>
            <a:endParaRPr lang="es-ES" sz="1800" dirty="0">
              <a:solidFill>
                <a:schemeClr val="tx2"/>
              </a:solidFill>
            </a:endParaRPr>
          </a:p>
          <a:p>
            <a:pPr marL="152400" indent="0">
              <a:buNone/>
            </a:pPr>
            <a:endParaRPr lang="es-ES" sz="1800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271289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Ejemplo</a:t>
                </a:r>
                <a:r>
                  <a:rPr lang="es-ES" sz="1800" dirty="0"/>
                  <a:t>: Sistema </a:t>
                </a:r>
                <a:r>
                  <a:rPr lang="es-ES" sz="1800" b="1" dirty="0"/>
                  <a:t>masa-resorte-amortiguador, </a:t>
                </a:r>
                <a:r>
                  <a:rPr lang="es-ES" sz="1800" dirty="0"/>
                  <a:t>donde la entrada del sistema es la fuerza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ES" sz="1800" dirty="0"/>
                  <a:t> y la salida del sistema es la posición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dirty="0"/>
                  <a:t>:</a:t>
                </a:r>
              </a:p>
              <a:p>
                <a:pPr marL="152400" indent="0" algn="r">
                  <a:buNone/>
                </a:pPr>
                <a:endParaRPr lang="es-ES" sz="1800" b="1" dirty="0"/>
              </a:p>
              <a:p>
                <a:pPr marL="15240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̈"/>
                          <m:ctrlPr>
                            <a:rPr lang="en-GB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acc>
                        <m:accPr>
                          <m:chr m:val="̇"/>
                          <m:ctrlPr>
                            <a:rPr lang="en-GB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GB" sz="1800" b="1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1. 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Definimos el conjunto de estados,  como la salida del sistema es la posición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podemos implicar que:</a:t>
                </a:r>
                <a:endParaRPr lang="en-U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>
                  <a:buNone/>
                </a:pPr>
                <a:r>
                  <a:rPr lang="es-ES" sz="1800" b="1" dirty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b="1" dirty="0"/>
                  <a:t>          </a:t>
                </a:r>
                <a:r>
                  <a:rPr lang="es-E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Ecuación de salida en espacio de estados</a:t>
                </a:r>
              </a:p>
              <a:p>
                <a:pPr marL="152400" indent="0">
                  <a:buNone/>
                </a:pPr>
                <a:r>
                  <a:rPr lang="en-GB" sz="1800" b="0" dirty="0">
                    <a:solidFill>
                      <a:schemeClr val="tx2"/>
                    </a:solidFill>
                  </a:rPr>
                  <a:t>	                                     </a:t>
                </a:r>
                <a:r>
                  <a:rPr lang="en-GB" sz="1800" b="1" dirty="0">
                    <a:solidFill>
                      <a:schemeClr val="tx2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s-ES" sz="1800" b="1" dirty="0"/>
                  <a:t>        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ES" sz="1800" b="1" dirty="0"/>
              </a:p>
              <a:p>
                <a:pPr marL="152400" indent="0">
                  <a:buNone/>
                </a:pPr>
                <a:r>
                  <a:rPr lang="es-ES" sz="1800" b="1" dirty="0"/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s-ES" sz="1800" b="1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s-ES" sz="1800" b="1" dirty="0"/>
              </a:p>
              <a:p>
                <a:pPr marL="152400" indent="0">
                  <a:buNone/>
                </a:pPr>
                <a:endParaRPr lang="es-ES" sz="1800" b="1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blipFill>
                <a:blip r:embed="rId4"/>
                <a:stretch>
                  <a:fillRect t="-26351" r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F7E821F-1093-28FD-4E94-B54F4762B954}"/>
              </a:ext>
            </a:extLst>
          </p:cNvPr>
          <p:cNvSpPr/>
          <p:nvPr/>
        </p:nvSpPr>
        <p:spPr>
          <a:xfrm>
            <a:off x="4572000" y="3793104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E80E6517-D76A-6F37-23B1-0D6381DC7326}"/>
              </a:ext>
            </a:extLst>
          </p:cNvPr>
          <p:cNvSpPr/>
          <p:nvPr/>
        </p:nvSpPr>
        <p:spPr>
          <a:xfrm>
            <a:off x="4572000" y="412060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F1FBB1E-8823-6A29-F703-9ED3F6E5F9BE}"/>
              </a:ext>
            </a:extLst>
          </p:cNvPr>
          <p:cNvSpPr/>
          <p:nvPr/>
        </p:nvSpPr>
        <p:spPr>
          <a:xfrm>
            <a:off x="4572000" y="4411374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821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9093EC0F-A585-86C0-E869-A69D3AAF7FB0}"/>
              </a:ext>
            </a:extLst>
          </p:cNvPr>
          <p:cNvSpPr/>
          <p:nvPr/>
        </p:nvSpPr>
        <p:spPr>
          <a:xfrm>
            <a:off x="3842661" y="2647507"/>
            <a:ext cx="1086249" cy="572700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2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Entonces podemos encontrar una representación en el espacio de estados de este sistema. A partir de la definición de ambas coordenadas, es trivial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entonces la ecuación del modelo dinámico del sistema se puede reescribir en términos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14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4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4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.</a:t>
                </a: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r>
                  <a:rPr lang="es-ES" sz="1800" b="1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s-E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sz="1800" b="1" dirty="0">
                    <a:solidFill>
                      <a:schemeClr val="tx2"/>
                    </a:solidFill>
                  </a:rPr>
                  <a:t> </a:t>
                </a:r>
                <a:endParaRPr lang="es-ES" sz="1800" b="1" dirty="0"/>
              </a:p>
              <a:p>
                <a:pPr marL="152400" indent="0">
                  <a:buNone/>
                </a:pPr>
                <a:r>
                  <a:rPr lang="en-GB" sz="1800" b="0" dirty="0">
                    <a:solidFill>
                      <a:schemeClr val="tx2"/>
                    </a:solidFill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GB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d>
                      <m:d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𝛃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s-ES" sz="1800" b="1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02" y="1685503"/>
                <a:ext cx="8415219" cy="3375595"/>
              </a:xfrm>
              <a:prstGeom prst="rect">
                <a:avLst/>
              </a:prstGeom>
              <a:blipFill>
                <a:blip r:embed="rId4"/>
                <a:stretch>
                  <a:fillRect r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EB8CC46-DA9F-D88B-EC4F-3C73D23BBF76}"/>
              </a:ext>
            </a:extLst>
          </p:cNvPr>
          <p:cNvSpPr/>
          <p:nvPr/>
        </p:nvSpPr>
        <p:spPr>
          <a:xfrm>
            <a:off x="2011810" y="2849522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DE529866-702B-4500-8B5B-B313C2091E4F}"/>
              </a:ext>
            </a:extLst>
          </p:cNvPr>
          <p:cNvSpPr/>
          <p:nvPr/>
        </p:nvSpPr>
        <p:spPr>
          <a:xfrm>
            <a:off x="3524936" y="2849521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2385638-FE5C-BAF2-996A-34F98F877953}"/>
              </a:ext>
            </a:extLst>
          </p:cNvPr>
          <p:cNvSpPr/>
          <p:nvPr/>
        </p:nvSpPr>
        <p:spPr>
          <a:xfrm>
            <a:off x="2002707" y="345386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F84C640-711D-2DD9-FAC9-B86652DCE3B9}"/>
              </a:ext>
            </a:extLst>
          </p:cNvPr>
          <p:cNvSpPr/>
          <p:nvPr/>
        </p:nvSpPr>
        <p:spPr>
          <a:xfrm>
            <a:off x="4037070" y="410599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047551A-5A05-80DA-CCA6-58F63B30F834}"/>
              </a:ext>
            </a:extLst>
          </p:cNvPr>
          <p:cNvSpPr/>
          <p:nvPr/>
        </p:nvSpPr>
        <p:spPr>
          <a:xfrm>
            <a:off x="4037069" y="4547149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4314C8-6DEF-E3C7-8FBA-7513F9C29883}"/>
              </a:ext>
            </a:extLst>
          </p:cNvPr>
          <p:cNvSpPr/>
          <p:nvPr/>
        </p:nvSpPr>
        <p:spPr>
          <a:xfrm>
            <a:off x="4305264" y="4317808"/>
            <a:ext cx="2839815" cy="633304"/>
          </a:xfrm>
          <a:prstGeom prst="ellipse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19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3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Como resultado, el sistema se describe mediante dos ecuaciones diferenciales de primer orden: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sSub>
                                  <m:sSubPr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  <m:sSub>
                                  <m:sSubPr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ES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417190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4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Reescribimos estas dos ecuaciones usando matrices y el estado 𝒙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eqArr>
                      </m:e>
                    </m:d>
                  </m:oMath>
                </a14:m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602711"/>
                <a:ext cx="8415219" cy="2831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100617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5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Obtenemos los parámetros </a:t>
                </a:r>
                <a:r>
                  <a:rPr lang="es-ES" sz="1400" b="1" dirty="0">
                    <a:solidFill>
                      <a:schemeClr val="tx2"/>
                    </a:solidFill>
                  </a:rPr>
                  <a:t>(𝐴, 𝐵, 𝐶, 𝐷) 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e>
                            <m:sSub>
                              <m:sSubPr>
                                <m:ctrlP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800" b="1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</m:eqArr>
                      </m:e>
                    </m:d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 </m:t>
                    </m:r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	</a:t>
                </a:r>
              </a:p>
              <a:p>
                <a:pPr marL="152400" indent="0" algn="just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68B39C-51C5-DB5F-DDD9-D08395766815}"/>
              </a:ext>
            </a:extLst>
          </p:cNvPr>
          <p:cNvSpPr txBox="1"/>
          <p:nvPr/>
        </p:nvSpPr>
        <p:spPr>
          <a:xfrm>
            <a:off x="5877409" y="2241009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DAA155-E2A3-7BAB-189B-2F79D0B12603}"/>
              </a:ext>
            </a:extLst>
          </p:cNvPr>
          <p:cNvSpPr txBox="1"/>
          <p:nvPr/>
        </p:nvSpPr>
        <p:spPr>
          <a:xfrm>
            <a:off x="7027898" y="2250736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CEF898-F220-F52A-2F9A-EDC468CA203F}"/>
              </a:ext>
            </a:extLst>
          </p:cNvPr>
          <p:cNvSpPr txBox="1"/>
          <p:nvPr/>
        </p:nvSpPr>
        <p:spPr>
          <a:xfrm>
            <a:off x="5750950" y="3439193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3DD0AA-24E8-3EAC-871A-D1508AA23EC8}"/>
              </a:ext>
            </a:extLst>
          </p:cNvPr>
          <p:cNvSpPr txBox="1"/>
          <p:nvPr/>
        </p:nvSpPr>
        <p:spPr>
          <a:xfrm>
            <a:off x="6538272" y="3429464"/>
            <a:ext cx="311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1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4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Paso 6</a:t>
                </a:r>
                <a:r>
                  <a:rPr lang="es-ES" sz="14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En resumen, la representación en el espacio de estados de un sistema  masa-resorte-amortiguador ideal viene dada por:</a:t>
                </a:r>
              </a:p>
              <a:p>
                <a:pPr algn="just"/>
                <a:endParaRPr lang="es-ES" sz="14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s-ES" sz="16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  <m:e>
                              <m:r>
                                <a:rPr lang="es-ES" sz="16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</m:t>
                    </m:r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s-ES" sz="16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6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600" b="1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ES" sz="16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:endParaRPr lang="es-ES" sz="14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 algn="just">
                  <a:buNone/>
                </a:pPr>
                <a14:m>
                  <m:oMath xmlns:m="http://schemas.openxmlformats.org/officeDocument/2006/math">
                    <m:r>
                      <a:rPr lang="es-ES" sz="18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ES" sz="1800" b="1" dirty="0">
                    <a:solidFill>
                      <a:schemeClr val="tx2"/>
                    </a:solidFill>
                    <a:latin typeface="Fira Sans Condensed Light" panose="020B0604020202020204" charset="0"/>
                  </a:rPr>
                  <a:t>	</a:t>
                </a:r>
              </a:p>
              <a:p>
                <a:pPr marL="152400" indent="0" algn="just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1430318"/>
                <a:ext cx="8415219" cy="3232673"/>
              </a:xfrm>
              <a:prstGeom prst="rect">
                <a:avLst/>
              </a:prstGeom>
              <a:blipFill>
                <a:blip r:embed="rId4"/>
                <a:stretch>
                  <a:fillRect r="-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4D34AE2-15B7-B44D-5DA1-8438E12B5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432" y="2477990"/>
            <a:ext cx="355332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7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-Análisis de Linealización del modelo dinámico del péndulo </a:t>
            </a:r>
            <a:endParaRPr lang="es-E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55015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63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Ejemplo</a:t>
                </a:r>
                <a:r>
                  <a:rPr lang="es-ES" sz="1800" dirty="0"/>
                  <a:t>: Sistema </a:t>
                </a:r>
                <a:r>
                  <a:rPr lang="es-ES" sz="1800" b="1" dirty="0" err="1"/>
                  <a:t>pendulo</a:t>
                </a:r>
                <a:r>
                  <a:rPr lang="es-ES" sz="1800" b="1" dirty="0"/>
                  <a:t>, </a:t>
                </a:r>
                <a:r>
                  <a:rPr lang="es-ES" sz="1800" dirty="0"/>
                  <a:t>donde la entrada del sistema es el torque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s-ES" sz="1800" dirty="0"/>
                  <a:t> y la salida del sistema es la posición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s-ES" sz="1800" dirty="0"/>
                  <a:t>:</a:t>
                </a:r>
              </a:p>
              <a:p>
                <a:pPr marL="152400" indent="0" algn="r">
                  <a:buNone/>
                </a:pPr>
                <a:endParaRPr lang="es-ES" sz="1800" b="1" dirty="0"/>
              </a:p>
              <a:p>
                <a:pPr marL="15240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m:t>  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800" b="1" i="0" dirty="0" smtClean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dinámico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péndulo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proporcionado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por Manchester)</a:t>
                </a:r>
              </a:p>
              <a:p>
                <a:pPr marL="152400" indent="0" algn="r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r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 smtClean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ES" sz="18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𝐢𝐧</m:t>
                        </m:r>
                      </m:fName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800" b="1" i="0" dirty="0" smtClean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dinámico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péndulo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encontrado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								     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en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literatura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  <a:endParaRPr lang="es-ES" sz="1800" b="1" dirty="0"/>
              </a:p>
              <a:p>
                <a:pPr marL="152400" indent="0">
                  <a:buNone/>
                </a:pPr>
                <a:endParaRPr lang="es-ES" sz="1800" b="1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blipFill>
                <a:blip r:embed="rId4"/>
                <a:stretch>
                  <a:fillRect t="-23198" r="-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Representación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espacio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estados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F1FBB1E-8823-6A29-F703-9ED3F6E5F9BE}"/>
              </a:ext>
            </a:extLst>
          </p:cNvPr>
          <p:cNvSpPr/>
          <p:nvPr/>
        </p:nvSpPr>
        <p:spPr>
          <a:xfrm>
            <a:off x="4243754" y="2852205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52C26A1-B0BC-CE93-95D3-0803E7155A74}"/>
              </a:ext>
            </a:extLst>
          </p:cNvPr>
          <p:cNvSpPr/>
          <p:nvPr/>
        </p:nvSpPr>
        <p:spPr>
          <a:xfrm>
            <a:off x="4290646" y="4014625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716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78677" y="67541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>
                  <a:buNone/>
                </a:pPr>
                <a:r>
                  <a:rPr lang="es-ES" sz="1800" dirty="0"/>
                  <a:t>Para oscilaciones pequeñas se puede considerar:</a:t>
                </a:r>
              </a:p>
              <a:p>
                <a:pPr marL="152400" indent="0">
                  <a:buNone/>
                </a:pPr>
                <a:endParaRPr lang="es-ES" sz="18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 marL="152400" indent="0">
                  <a:buNone/>
                </a:pPr>
                <a:r>
                  <a:rPr lang="es-ES" sz="1800" b="1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ES" sz="18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𝐢𝐧</m:t>
                        </m:r>
                      </m:fName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s-ES" sz="1800" dirty="0"/>
              </a:p>
              <a:p>
                <a:pPr marL="152400" indent="0" algn="r">
                  <a:buNone/>
                </a:pPr>
                <a:endParaRPr lang="es-ES" sz="1800" b="1" dirty="0"/>
              </a:p>
              <a:p>
                <a:pPr marL="152400" indent="0" algn="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800" dirty="0">
                        <a:solidFill>
                          <a:schemeClr val="bg1">
                            <a:lumMod val="60000"/>
                            <a:lumOff val="40000"/>
                          </a:schemeClr>
                        </a:solidFill>
                      </a:rPr>
                      <m:t>  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𝒎𝒈𝒂𝒒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800" b="1" i="0" dirty="0" smtClean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chemeClr val="tx2"/>
                        </a:solidFill>
                        <a:latin typeface="Fira Sans Condensed Light" panose="020B060402020202020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dinámico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del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péndulo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linealizado</a:t>
                </a:r>
                <a:r>
                  <a:rPr lang="en-US" sz="18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52400" indent="0" algn="r">
                  <a:buNone/>
                </a:pPr>
                <a:endParaRPr lang="es-ES" sz="18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 algn="r">
                  <a:buNone/>
                </a:pPr>
                <a:endParaRPr lang="en-US" sz="14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marL="152400" indent="0">
                  <a:buNone/>
                </a:pPr>
                <a:endParaRPr lang="es-ES" sz="1800" b="1" dirty="0"/>
              </a:p>
              <a:p>
                <a:pPr marL="152400" indent="0">
                  <a:buNone/>
                </a:pPr>
                <a:endParaRPr lang="es-ES" sz="1800" dirty="0"/>
              </a:p>
              <a:p>
                <a:pPr marL="152400" indent="0" algn="l">
                  <a:buNone/>
                </a:pPr>
                <a:r>
                  <a:rPr lang="en-GB" sz="1800" b="1" dirty="0">
                    <a:solidFill>
                      <a:schemeClr val="tx2"/>
                    </a:solidFill>
                  </a:rPr>
                  <a:t>                         </a:t>
                </a:r>
                <a:endParaRPr lang="es-ES" sz="1800" dirty="0">
                  <a:solidFill>
                    <a:schemeClr val="tx2"/>
                  </a:solidFill>
                </a:endParaRPr>
              </a:p>
              <a:p>
                <a:pPr marL="152400" indent="0">
                  <a:buNone/>
                </a:pPr>
                <a:endParaRPr lang="es-ES" sz="1800" dirty="0"/>
              </a:p>
            </p:txBody>
          </p:sp>
        </mc:Choice>
        <mc:Fallback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9" y="2331471"/>
                <a:ext cx="8415219" cy="2701671"/>
              </a:xfrm>
              <a:prstGeom prst="rect">
                <a:avLst/>
              </a:prstGeom>
              <a:blipFill>
                <a:blip r:embed="rId4"/>
                <a:stretch>
                  <a:fillRect t="-11486" r="-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5259" y="596351"/>
            <a:ext cx="68331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Sistemas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dinámicos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Linealización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del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modelo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del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péndulo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BF1FBB1E-8823-6A29-F703-9ED3F6E5F9BE}"/>
              </a:ext>
            </a:extLst>
          </p:cNvPr>
          <p:cNvSpPr/>
          <p:nvPr/>
        </p:nvSpPr>
        <p:spPr>
          <a:xfrm>
            <a:off x="4460358" y="3452136"/>
            <a:ext cx="223283" cy="138223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1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Complemento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603;p42"/>
              <p:cNvSpPr txBox="1"/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Utilizar</a:t>
                </a:r>
                <a:r>
                  <a:rPr lang="en-US" sz="1600" b="1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el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repositorio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con el </a:t>
                </a:r>
                <a:r>
                  <a:rPr lang="en-US" sz="16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nombre</a:t>
                </a:r>
                <a:r>
                  <a:rPr lang="en-U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Actividad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2 (Espacio de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Obtener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representación en espacio de estados del siguiente modelo linealizado</a:t>
                </a: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a)     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				                                                                     (Robot de 1 link </a:t>
                </a:r>
                <a:r>
                  <a:rPr lang="en-US" sz="1600" b="1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Linealizado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blipFill>
                <a:blip r:embed="rId4"/>
                <a:stretch>
                  <a:fillRect l="-34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Complemento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603;p42"/>
              <p:cNvSpPr txBox="1"/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3.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Simular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los siguientes modelos, generando un análisis comparativo de su respuesta con respecto a los parámetros descritos en el punto 4.</a:t>
                </a:r>
              </a:p>
              <a:p>
                <a:pPr algn="just"/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b="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a)    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 i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				</a:t>
                </a:r>
                <a:endParaRPr lang="es-ES" sz="1600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b)     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</m:t>
                    </m:r>
                    <m:func>
                      <m:funcPr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600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  <m:r>
                          <a:rPr lang="es-ES" sz="1600" b="1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𝐢𝐧</m:t>
                        </m:r>
                      </m:fName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				</a:t>
                </a:r>
              </a:p>
              <a:p>
                <a:pPr algn="just"/>
                <a:r>
                  <a:rPr lang="en-GB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c)     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acc>
                      <m:accPr>
                        <m:chr m:val="̈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acc>
                      <m:accPr>
                        <m:chr m:val="̇"/>
                        <m:ctrlP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𝒎𝒈𝒂𝒒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,  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16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6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donde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entrada es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la </a:t>
                </a:r>
                <a:r>
                  <a:rPr lang="en-US" sz="1600" dirty="0" err="1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salida</a:t>
                </a:r>
                <a:r>
                  <a:rPr lang="en-U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es  </a:t>
                </a:r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GB" sz="16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”    				</a:t>
                </a:r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i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4" y="1295400"/>
                <a:ext cx="8763167" cy="3088978"/>
              </a:xfrm>
              <a:prstGeom prst="rect">
                <a:avLst/>
              </a:prstGeom>
              <a:blipFill>
                <a:blip r:embed="rId4"/>
                <a:stretch>
                  <a:fillRect l="-34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3268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Complemento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63894" y="1295400"/>
            <a:ext cx="8763167" cy="308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Simular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siguientes modelos, generando un análisis comparativo de su respuesta con respecto a los parámetros descritos en el punto 4.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Parámetros de simulación: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a)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0.1, x1 = pi/20,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b)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0.1, x1 = pi/10,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c)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0.1, x1 = pi/6 , x2 = 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d)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0.1, x1 = pi/3,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e)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0.1, x1 = pi/2,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f)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0.01, m = 0.75, l = 0.36 , g = 9.8, Tau = 0.1, x1 = pi,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g)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0.5, m = 0.75, l = 0.36 , g = 9.8, Tau = 0.1, x1 = pi/8,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h)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0.5, m = 0.75, l = 0.36 , g = 9.8, Tau = 0.1, x1 = pi/4,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i) 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</a:rPr>
              <a:t>k = 0.5, m = 0.75, l = 0.36 , g = 9.8, Tau = 0.1, x1 = 2pi, x2 = </a:t>
            </a:r>
            <a:r>
              <a:rPr lang="es-ES" sz="1600" dirty="0">
                <a:solidFill>
                  <a:schemeClr val="tx2"/>
                </a:solidFill>
                <a:latin typeface="Consolas" panose="020B0609020204030204" pitchFamily="49" charset="0"/>
              </a:rPr>
              <a:t>0.0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</a:t>
            </a:r>
            <a:endParaRPr lang="es-ES" sz="1600" b="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584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Complemento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63894" y="1295400"/>
            <a:ext cx="8763167" cy="308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describiendo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simulaciones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Simulink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i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955179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 -Solución de la 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actividad 1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  <a:p>
            <a:pPr marL="146050" lvl="0" indent="0">
              <a:buSzPts val="1300"/>
            </a:pPr>
            <a:r>
              <a:rPr lang="es-ES" dirty="0"/>
              <a:t>-Representación en espacio de estados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037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Clases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Viernes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endParaRPr lang="en-US" sz="1600" b="1" i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Alfredo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Garcia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le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est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á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invitando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reuni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Zoom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programada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algn="r"/>
                <a:endParaRPr lang="es-MX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Tema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Sala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reuniones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personales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Alfredo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Garcia</m:t>
                      </m:r>
                    </m:oMath>
                  </m:oMathPara>
                </a14:m>
                <a:endParaRPr lang="en-GB" dirty="0"/>
              </a:p>
              <a:p>
                <a:pPr algn="r"/>
                <a:endParaRPr lang="es-MX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Entrar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Zoom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Reuni</m:t>
                      </m:r>
                      <m: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n-GB" sz="200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dirty="0"/>
              </a:p>
              <a:p>
                <a:pPr algn="r"/>
                <a:endParaRPr lang="en-GB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𝐭𝐭𝐩𝐬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://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𝐢𝐭𝐞𝐬𝐦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𝐳𝐨𝐨𝐦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𝐮𝐬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𝐣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𝟔𝟕𝟔𝟑𝟑𝟔𝟎𝟗𝟑𝟕</m:t>
                      </m:r>
                    </m:oMath>
                  </m:oMathPara>
                </a14:m>
                <a:endParaRPr lang="en-GB" b="1" dirty="0"/>
              </a:p>
              <a:p>
                <a:pPr algn="r"/>
                <a:endParaRPr lang="es-MX" b="1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𝐈𝐃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𝐝𝐞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𝐫𝐞𝐮𝐧𝐢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𝟔𝟕𝟔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𝟑𝟑𝟔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𝟎𝟗𝟑𝟕</m:t>
                      </m:r>
                    </m:oMath>
                  </m:oMathPara>
                </a14:m>
                <a:endParaRPr lang="en-GB" b="1" dirty="0"/>
              </a:p>
              <a:p>
                <a:pPr algn="just"/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Despejamos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variable de mayor orden, en este caso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̇"/>
                          <m:ctrlPr>
                            <a:rPr lang="en-GB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GB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𝑚𝑔𝑎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b="0" dirty="0">
                    <a:solidFill>
                      <a:schemeClr val="tx2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GB" sz="2000" dirty="0">
                    <a:solidFill>
                      <a:schemeClr val="tx2"/>
                    </a:solidFill>
                  </a:rPr>
                  <a:t>			</a:t>
                </a:r>
              </a:p>
              <a:p>
                <a:pPr algn="just"/>
                <a:r>
                  <a:rPr lang="en-GB" sz="2000" dirty="0">
                    <a:solidFill>
                      <a:schemeClr val="tx2"/>
                    </a:solidFill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420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Tomamos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expresión resultante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000" dirty="0">
                    <a:solidFill>
                      <a:schemeClr val="tx2"/>
                    </a:solidFill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Además, consideramos también las expresiones definidas para </a:t>
                </a:r>
                <a14:m>
                  <m:oMath xmlns:m="http://schemas.openxmlformats.org/officeDocument/2006/math">
                    <m:r>
                      <a:rPr lang="en-GB" sz="16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0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Y finalmente los parámetros de cada una de las combinaciones proporcionadas:</a:t>
                </a:r>
              </a:p>
              <a:p>
                <a:pPr algn="just"/>
                <a:r>
                  <a:rPr lang="en-GB" sz="1600" b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a) </a:t>
                </a:r>
                <a:r>
                  <a:rPr lang="en-GB" sz="16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k = 0.01, m = 0.75, l = 0.36 , g = 9.8, Tau = 0.0, x1 = 0.0, x2 = 0.0</a:t>
                </a:r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1263592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65981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603;p42"/>
              <p:cNvSpPr txBox="1"/>
              <p:nvPr/>
            </p:nvSpPr>
            <p:spPr>
              <a:xfrm>
                <a:off x="302805" y="1176043"/>
                <a:ext cx="8763167" cy="3350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:r>
                  <a:rPr lang="en-US" sz="1600" b="1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3. </a:t>
                </a:r>
                <a:r>
                  <a:rPr lang="en-US" sz="1600" b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Generamos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la programación del bloque de </a:t>
                </a:r>
                <a:r>
                  <a:rPr lang="es-ES" sz="1600" dirty="0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Matlab </a:t>
                </a:r>
                <a:r>
                  <a:rPr lang="es-ES" sz="1600" dirty="0" err="1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function</a:t>
                </a:r>
                <a:r>
                  <a:rPr lang="es-ES" sz="1600" dirty="0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, 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definiendo las entradas y la salida</a:t>
                </a:r>
                <a:r>
                  <a:rPr lang="es-ES" sz="1600" dirty="0">
                    <a:solidFill>
                      <a:schemeClr val="accent4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. 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Partimos de los valores de la primera combinación, tomando en cuenta que </a:t>
                </a:r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x1 (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 y x2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s-ES" sz="16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), </a:t>
                </a:r>
                <a:r>
                  <a:rPr lang="es-ES" sz="16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son las condiciones iniciales del sistema dinámico.</a:t>
                </a:r>
                <a:endParaRPr lang="en-U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600" b="1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a) </a:t>
                </a:r>
                <a:r>
                  <a:rPr lang="en-GB" sz="1600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k = 0.01, m = 0.75, l = 0.36 , g = 9.8, Tau = 0.0, x1 = 0.0, x2 = 0.0</a:t>
                </a: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000" dirty="0">
                    <a:solidFill>
                      <a:schemeClr val="tx2"/>
                    </a:solidFill>
                    <a:latin typeface="Fira Sans Condensed Light" panose="020B060402020202020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20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20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̇"/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𝑚𝑔𝑎</m:t>
                    </m:r>
                    <m:func>
                      <m:funcPr>
                        <m:ctrlP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GB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GB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GB" sz="2000" dirty="0">
                  <a:solidFill>
                    <a:schemeClr val="tx2"/>
                  </a:solidFill>
                </a:endParaRPr>
              </a:p>
              <a:p>
                <a:pPr algn="just"/>
                <a:endParaRPr lang="es-ES" sz="1600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600" b="1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  <a:p>
                <a:pPr algn="just"/>
                <a:endParaRPr lang="es-ES" sz="1600" b="1" dirty="0">
                  <a:solidFill>
                    <a:schemeClr val="tx2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Google Shape;1603;p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5" y="1176043"/>
                <a:ext cx="8763167" cy="3350105"/>
              </a:xfrm>
              <a:prstGeom prst="rect">
                <a:avLst/>
              </a:prstGeom>
              <a:blipFill>
                <a:blip r:embed="rId4"/>
                <a:stretch>
                  <a:fillRect l="-418" r="-3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5C2A9F-C44E-0714-16BD-9BB00C867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259" y="2480578"/>
            <a:ext cx="4801808" cy="25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1 (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302805" y="1176043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Conectamos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bloques para realizar la simulación del sistema dinámico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8FF613-0681-955A-C579-AC9D1BE36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49" y="2105907"/>
            <a:ext cx="7412477" cy="186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097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14746</TotalTime>
  <Words>2485</Words>
  <Application>Microsoft Office PowerPoint</Application>
  <PresentationFormat>Presentación en pantalla (16:9)</PresentationFormat>
  <Paragraphs>399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1" baseType="lpstr">
      <vt:lpstr>Fira Sans Condensed Light</vt:lpstr>
      <vt:lpstr>Consolas</vt:lpstr>
      <vt:lpstr>Cambria Math</vt:lpstr>
      <vt:lpstr>Rajdhani</vt:lpstr>
      <vt:lpstr>Advent Pro Light</vt:lpstr>
      <vt:lpstr>Arial</vt:lpstr>
      <vt:lpstr>CambriaMath</vt:lpstr>
      <vt:lpstr>Nexa-Light</vt:lpstr>
      <vt:lpstr>Anton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335</cp:revision>
  <dcterms:modified xsi:type="dcterms:W3CDTF">2024-04-08T17:37:17Z</dcterms:modified>
</cp:coreProperties>
</file>