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357" r:id="rId3"/>
    <p:sldId id="358" r:id="rId4"/>
    <p:sldId id="478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389" r:id="rId13"/>
    <p:sldId id="280" r:id="rId14"/>
  </p:sldIdLst>
  <p:sldSz cx="9144000" cy="5143500" type="screen16x9"/>
  <p:notesSz cx="6858000" cy="9144000"/>
  <p:embeddedFontLst>
    <p:embeddedFont>
      <p:font typeface="Advent Pro Light" panose="020B0604020202020204" charset="0"/>
      <p:regular r:id="rId16"/>
      <p:bold r:id="rId17"/>
    </p:embeddedFont>
    <p:embeddedFont>
      <p:font typeface="Anton" pitchFamily="2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Fira Sans Condensed Light" panose="020B04030500000200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6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87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5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18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19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81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02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38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8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1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26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28" y="3330630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6: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Evaluamos las derivadas en el punto de operación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), y  obtenemos las matrices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𝐴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B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del modelo de espacio de estados:</a:t>
                </a: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Estas matrices representan el modelo cinemático linealizado en forma de espacio de estados del robot diferencial alrededor del punto de operación especificado.</a:t>
                </a: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8" y="3330630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t="-273404" r="-587" b="-15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/>
              <p:nvPr/>
            </p:nvSpPr>
            <p:spPr>
              <a:xfrm>
                <a:off x="936222" y="2810244"/>
                <a:ext cx="3750600" cy="94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1" i="1" u="none" strike="noStrike" baseline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</a:t>
                </a:r>
                <a:r>
                  <a:rPr lang="es-ES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s-ES" sz="2000" b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2" y="2810244"/>
                <a:ext cx="3750600" cy="943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92191CC-6544-F23B-76BC-BFC8D572413E}"/>
                  </a:ext>
                </a:extLst>
              </p:cNvPr>
              <p:cNvSpPr txBox="1"/>
              <p:nvPr/>
            </p:nvSpPr>
            <p:spPr>
              <a:xfrm>
                <a:off x="5073339" y="2758327"/>
                <a:ext cx="3003861" cy="94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1" i="1" u="none" strike="noStrike" baseline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s-ES" sz="2000" b="1" i="1" dirty="0">
                    <a:solidFill>
                      <a:schemeClr val="tx2"/>
                    </a:solidFill>
                    <a:latin typeface="CambriaMath"/>
                  </a:rPr>
                  <a:t>=</a:t>
                </a:r>
                <a:r>
                  <a:rPr lang="es-ES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s-E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</m:oMath>
                </a14:m>
                <a:r>
                  <a:rPr lang="es-ES" sz="2000" b="1" i="1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20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000" b="1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92191CC-6544-F23B-76BC-BFC8D572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39" y="2758327"/>
                <a:ext cx="3003861" cy="9435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29" y="2219290"/>
                <a:ext cx="8312189" cy="352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7: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Finalmente, el modelo cinemático diferencial linealizado en forma de espacio de estados será:</a:t>
                </a: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ES" sz="18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endParaRPr lang="es-ES" sz="1800" b="1" i="1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9" y="2219290"/>
                <a:ext cx="8312189" cy="352460"/>
              </a:xfrm>
              <a:prstGeom prst="rect">
                <a:avLst/>
              </a:prstGeom>
              <a:blipFill>
                <a:blip r:embed="rId4"/>
                <a:stretch>
                  <a:fillRect t="-118966" r="-587" b="-155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A7F0EE-9D4F-B2D7-9A55-F477D773F3B8}"/>
                  </a:ext>
                </a:extLst>
              </p:cNvPr>
              <p:cNvSpPr txBox="1"/>
              <p:nvPr/>
            </p:nvSpPr>
            <p:spPr>
              <a:xfrm>
                <a:off x="1783418" y="3311896"/>
                <a:ext cx="636411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</m:m>
                      </m:e>
                    </m:d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1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1800" b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8A7F0EE-9D4F-B2D7-9A55-F477D773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18" y="3311896"/>
                <a:ext cx="6364119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4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Linealización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4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linealización del modelo cinemático del robot diferencial a través de la teoría del Jacobiano.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matemático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procedimiento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verificar su comportamiento en Matlab para algunas velocidades en específico.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real.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Matlab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-Linealización del modelo cinemático del robot móvil tipo diferencial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8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29" y="2505640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1: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las variables de estado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x</a:t>
                </a:r>
                <a:r>
                  <a:rPr lang="es-ES" sz="1800" b="1" i="1" dirty="0">
                    <a:solidFill>
                      <a:schemeClr val="tx2"/>
                    </a:solidFill>
                  </a:rPr>
                  <a:t>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del sistema</a:t>
                </a: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 Posición en el eje x del robot.</a:t>
                </a: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 Posición en el eje y del robot.</a:t>
                </a: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 Orientación del robot.</a:t>
                </a:r>
                <a:endParaRPr 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9" y="2505640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t="-80851" b="-125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AC1122-4669-FAC5-D864-042B956D7331}"/>
                  </a:ext>
                </a:extLst>
              </p:cNvPr>
              <p:cNvSpPr txBox="1"/>
              <p:nvPr/>
            </p:nvSpPr>
            <p:spPr>
              <a:xfrm>
                <a:off x="6021329" y="2791990"/>
                <a:ext cx="1118025" cy="890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000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ES" sz="2000" b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l-GR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AC1122-4669-FAC5-D864-042B956D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29" y="2791990"/>
                <a:ext cx="1118025" cy="890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0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29" y="2505640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2: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las entradas </a:t>
                </a:r>
                <a:r>
                  <a:rPr lang="es-ES" sz="1800" b="1" i="1" dirty="0">
                    <a:solidFill>
                      <a:schemeClr val="tx2"/>
                    </a:solidFill>
                  </a:rPr>
                  <a:t>u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del sistema</a:t>
                </a:r>
              </a:p>
              <a:p>
                <a:pPr marL="152400" indent="0" algn="just">
                  <a:buNone/>
                </a:pPr>
                <a:endParaRPr lang="es-E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 Velocidad lineal del robot.</a:t>
                </a: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 Velocidad angular del robot.</a:t>
                </a: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9" y="2505640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t="-53191" b="-97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AC1122-4669-FAC5-D864-042B956D7331}"/>
                  </a:ext>
                </a:extLst>
              </p:cNvPr>
              <p:cNvSpPr txBox="1"/>
              <p:nvPr/>
            </p:nvSpPr>
            <p:spPr>
              <a:xfrm>
                <a:off x="5880652" y="2938571"/>
                <a:ext cx="1188363" cy="558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b="1" i="1" dirty="0">
                    <a:solidFill>
                      <a:schemeClr val="tx2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es-ES" sz="2000" b="1" i="1" u="none" strike="noStrike" baseline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mr>
                          <m:mr>
                            <m:e>
                              <m:r>
                                <a:rPr lang="el-G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AC1122-4669-FAC5-D864-042B956D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52" y="2938571"/>
                <a:ext cx="1188363" cy="558807"/>
              </a:xfrm>
              <a:prstGeom prst="rect">
                <a:avLst/>
              </a:prstGeom>
              <a:blipFill>
                <a:blip r:embed="rId5"/>
                <a:stretch>
                  <a:fillRect l="-5641" b="-4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7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30729" y="1930939"/>
            <a:ext cx="83121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3: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Definimos las ecuaciones cinemáticas diferenciales del robot diferencial:</a:t>
            </a:r>
          </a:p>
          <a:p>
            <a:pPr marL="152400" indent="0" algn="just">
              <a:buNone/>
            </a:pPr>
            <a:endParaRPr lang="es-ES" sz="1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/>
              <p:nvPr/>
            </p:nvSpPr>
            <p:spPr>
              <a:xfrm>
                <a:off x="5724678" y="2982461"/>
                <a:ext cx="2008733" cy="1070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l-G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78" y="2982461"/>
                <a:ext cx="2008733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DFBFBA-9888-CED5-FDEC-E5F9A638062C}"/>
                  </a:ext>
                </a:extLst>
              </p:cNvPr>
              <p:cNvSpPr txBox="1"/>
              <p:nvPr/>
            </p:nvSpPr>
            <p:spPr>
              <a:xfrm>
                <a:off x="1162631" y="2689479"/>
                <a:ext cx="2934585" cy="1443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20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20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MX" sz="2000" b="1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DFBFBA-9888-CED5-FDEC-E5F9A638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1" y="2689479"/>
                <a:ext cx="2934585" cy="144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con bandas 13">
            <a:extLst>
              <a:ext uri="{FF2B5EF4-FFF2-40B4-BE49-F238E27FC236}">
                <a16:creationId xmlns:a16="http://schemas.microsoft.com/office/drawing/2014/main" id="{EBE88C31-A376-BD0C-43D4-EBC66B163258}"/>
              </a:ext>
            </a:extLst>
          </p:cNvPr>
          <p:cNvSpPr/>
          <p:nvPr/>
        </p:nvSpPr>
        <p:spPr>
          <a:xfrm>
            <a:off x="4572000" y="3322262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02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29" y="2074744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4: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Para linealizar este modelo, necesitamos calcular las derivadas parciales 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con respecto 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y luego evaluarlas en el punto de operación deseado.</a:t>
                </a: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9" y="2074744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t="-27660" r="-587" b="-72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/>
              <p:nvPr/>
            </p:nvSpPr>
            <p:spPr>
              <a:xfrm>
                <a:off x="2874578" y="3078341"/>
                <a:ext cx="4096833" cy="915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1" i="1" u="none" strike="noStrike" baseline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ES" sz="20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ES" sz="20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20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20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)=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20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m:rPr>
                                  <m:nor/>
                                </m:rPr>
                                <a:rPr lang="es-ES" sz="20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l-G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578" y="3078341"/>
                <a:ext cx="4096833" cy="915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30729" y="1778809"/>
            <a:ext cx="83121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5: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Aplicamos las derivadas parciales</a:t>
            </a: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/>
              <p:nvPr/>
            </p:nvSpPr>
            <p:spPr>
              <a:xfrm>
                <a:off x="296269" y="3044676"/>
                <a:ext cx="1040930" cy="915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07ECFF5-DB67-1DFF-4EC5-41AD069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9" y="3044676"/>
                <a:ext cx="1040930" cy="91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E6DDF5C-72EA-B80A-091A-8C9CFCED79DF}"/>
                  </a:ext>
                </a:extLst>
              </p:cNvPr>
              <p:cNvSpPr txBox="1"/>
              <p:nvPr/>
            </p:nvSpPr>
            <p:spPr>
              <a:xfrm>
                <a:off x="1725718" y="3042639"/>
                <a:ext cx="1040930" cy="915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E6DDF5C-72EA-B80A-091A-8C9CFCED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18" y="3042639"/>
                <a:ext cx="1040930" cy="915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40232AB-5304-8A8A-0FC1-7ECB535F408A}"/>
                  </a:ext>
                </a:extLst>
              </p:cNvPr>
              <p:cNvSpPr txBox="1"/>
              <p:nvPr/>
            </p:nvSpPr>
            <p:spPr>
              <a:xfrm>
                <a:off x="3155167" y="3010328"/>
                <a:ext cx="2267205" cy="94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l-GR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brk m:alnAt="7"/>
                                </m:rP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40232AB-5304-8A8A-0FC1-7ECB535F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67" y="3010328"/>
                <a:ext cx="2267205" cy="9435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98A7B3B-7AD4-D7A1-7549-3366CE102EDE}"/>
                  </a:ext>
                </a:extLst>
              </p:cNvPr>
              <p:cNvSpPr txBox="1"/>
              <p:nvPr/>
            </p:nvSpPr>
            <p:spPr>
              <a:xfrm>
                <a:off x="5810891" y="3010328"/>
                <a:ext cx="1889839" cy="94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brk m:alnAt="7"/>
                                </m:rPr>
                                <a:rPr lang="es-ES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98A7B3B-7AD4-D7A1-7549-3366CE10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91" y="3010328"/>
                <a:ext cx="1889839" cy="943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EA9A9A8-737A-431F-0BC8-984F58C328FC}"/>
                  </a:ext>
                </a:extLst>
              </p:cNvPr>
              <p:cNvSpPr txBox="1"/>
              <p:nvPr/>
            </p:nvSpPr>
            <p:spPr>
              <a:xfrm>
                <a:off x="7700730" y="3010328"/>
                <a:ext cx="1174730" cy="906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s-ES" sz="20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l-GR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den>
                    </m:f>
                  </m:oMath>
                </a14:m>
                <a:r>
                  <a:rPr lang="es-ES" sz="20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2000" b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EA9A9A8-737A-431F-0BC8-984F58C32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30" y="3010328"/>
                <a:ext cx="1174730" cy="906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9907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15744</TotalTime>
  <Words>594</Words>
  <Application>Microsoft Office PowerPoint</Application>
  <PresentationFormat>Presentación en pantalla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Anton</vt:lpstr>
      <vt:lpstr>Fira Sans Condensed Light</vt:lpstr>
      <vt:lpstr>Advent Pro Light</vt:lpstr>
      <vt:lpstr>Rajdhani</vt:lpstr>
      <vt:lpstr>Cambria Math</vt:lpstr>
      <vt:lpstr>CambriaMath</vt:lpstr>
      <vt:lpstr>Ai Tech Agency by Slidesgo</vt:lpstr>
      <vt:lpstr>Presentación de PowerPoint</vt:lpstr>
      <vt:lpstr>Bienvenida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374</cp:revision>
  <dcterms:modified xsi:type="dcterms:W3CDTF">2024-04-23T23:51:08Z</dcterms:modified>
</cp:coreProperties>
</file>