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5"/>
  </p:notesMasterIdLst>
  <p:sldIdLst>
    <p:sldId id="256" r:id="rId2"/>
    <p:sldId id="357" r:id="rId3"/>
    <p:sldId id="358" r:id="rId4"/>
    <p:sldId id="359" r:id="rId5"/>
    <p:sldId id="360" r:id="rId6"/>
    <p:sldId id="361" r:id="rId7"/>
    <p:sldId id="380" r:id="rId8"/>
    <p:sldId id="442" r:id="rId9"/>
    <p:sldId id="422" r:id="rId10"/>
    <p:sldId id="363" r:id="rId11"/>
    <p:sldId id="362" r:id="rId12"/>
    <p:sldId id="441" r:id="rId13"/>
    <p:sldId id="449" r:id="rId14"/>
    <p:sldId id="364" r:id="rId15"/>
    <p:sldId id="394" r:id="rId16"/>
    <p:sldId id="445" r:id="rId17"/>
    <p:sldId id="446" r:id="rId18"/>
    <p:sldId id="447" r:id="rId19"/>
    <p:sldId id="448" r:id="rId20"/>
    <p:sldId id="389" r:id="rId21"/>
    <p:sldId id="443" r:id="rId22"/>
    <p:sldId id="444" r:id="rId23"/>
    <p:sldId id="280" r:id="rId24"/>
  </p:sldIdLst>
  <p:sldSz cx="9144000" cy="5143500" type="screen16x9"/>
  <p:notesSz cx="6858000" cy="9144000"/>
  <p:embeddedFontLst>
    <p:embeddedFont>
      <p:font typeface="Advent Pro Light" panose="020B0604020202020204" charset="0"/>
      <p:regular r:id="rId26"/>
      <p:bold r:id="rId27"/>
    </p:embeddedFont>
    <p:embeddedFont>
      <p:font typeface="Anton" pitchFamily="2" charset="0"/>
      <p:regular r:id="rId28"/>
    </p:embeddedFont>
    <p:embeddedFont>
      <p:font typeface="Cambria Math" panose="02040503050406030204" pitchFamily="18" charset="0"/>
      <p:regular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Fira Sans Condensed Light" panose="020B0403050000020004" pitchFamily="34" charset="0"/>
      <p:regular r:id="rId34"/>
      <p:bold r:id="rId35"/>
      <p:italic r:id="rId36"/>
      <p:boldItalic r:id="rId37"/>
    </p:embeddedFont>
    <p:embeddedFont>
      <p:font typeface="Fira Sans Extra Condensed Light" panose="020B0403050000020004" pitchFamily="34" charset="0"/>
      <p:regular r:id="rId38"/>
    </p:embeddedFont>
    <p:embeddedFont>
      <p:font typeface="Rajdhani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98" d="100"/>
          <a:sy n="98" d="100"/>
        </p:scale>
        <p:origin x="57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1648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1648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F3C1397C-9B24-F52A-6C6B-FC9B51DF7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A9E7FAA0-205C-22D7-1955-DD7EC95D44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2F602ADC-53BD-6DF7-D919-248A679FD7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3354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F3C1397C-9B24-F52A-6C6B-FC9B51DF7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A9E7FAA0-205C-22D7-1955-DD7EC95D44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2F602ADC-53BD-6DF7-D919-248A679FD7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114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449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9445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1948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917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08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160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1713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7098bb5640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7098bb5640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590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7098bb5640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7098bb5640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590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164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7030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035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5852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5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TE3003B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Integración de robótica y sistemas inteligentes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		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01 de abril del 2024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3121458" y="1416912"/>
            <a:ext cx="4897589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DINÁMICA DE CLASES </a:t>
            </a:r>
            <a:endParaRPr dirty="0"/>
          </a:p>
        </p:txBody>
      </p: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/>
          <p:nvPr/>
        </p:nvCxnSpPr>
        <p:spPr>
          <a:xfrm>
            <a:off x="2943102" y="140373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6866" name="Picture 2" descr="Carrera de Desarrollo de Software en ISIL - Cuotas desde S/ 54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044" y="1051034"/>
            <a:ext cx="2410373" cy="1355835"/>
          </a:xfrm>
          <a:prstGeom prst="rect">
            <a:avLst/>
          </a:prstGeom>
          <a:noFill/>
        </p:spPr>
      </p:pic>
      <p:sp>
        <p:nvSpPr>
          <p:cNvPr id="9" name="Google Shape;1762;p45"/>
          <p:cNvSpPr txBox="1">
            <a:spLocks/>
          </p:cNvSpPr>
          <p:nvPr/>
        </p:nvSpPr>
        <p:spPr>
          <a:xfrm>
            <a:off x="1303288" y="2837794"/>
            <a:ext cx="6654857" cy="169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 lang="es-ES" sz="1400" b="1" dirty="0"/>
          </a:p>
          <a:p>
            <a:pPr>
              <a:buNone/>
            </a:pPr>
            <a:endParaRPr lang="es-ES" sz="1400" b="1" dirty="0"/>
          </a:p>
          <a:p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Introducción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1600" b="1" dirty="0"/>
              <a:t> </a:t>
            </a:r>
            <a:r>
              <a:rPr lang="en-US" sz="1600" dirty="0" err="1"/>
              <a:t>Teória</a:t>
            </a:r>
            <a:r>
              <a:rPr lang="en-US" sz="1600" dirty="0"/>
              <a:t> y </a:t>
            </a:r>
            <a:r>
              <a:rPr lang="en-US" sz="1600" dirty="0" err="1"/>
              <a:t>descripción</a:t>
            </a:r>
            <a:r>
              <a:rPr lang="en-US" sz="1600" dirty="0"/>
              <a:t> de </a:t>
            </a:r>
            <a:r>
              <a:rPr lang="en-US" sz="1600" dirty="0" err="1"/>
              <a:t>conceptos</a:t>
            </a:r>
            <a:r>
              <a:rPr lang="en-US" sz="1600" dirty="0"/>
              <a:t> y </a:t>
            </a:r>
            <a:r>
              <a:rPr lang="en-US" sz="1600" dirty="0" err="1"/>
              <a:t>procedimientos</a:t>
            </a:r>
            <a:r>
              <a:rPr lang="en-US" sz="1600" dirty="0"/>
              <a:t>.</a:t>
            </a:r>
            <a:endParaRPr lang="es-ES" sz="1600" dirty="0"/>
          </a:p>
          <a:p>
            <a:endParaRPr lang="es-ES" sz="1600" b="1" dirty="0"/>
          </a:p>
          <a:p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Desarrollo: </a:t>
            </a:r>
            <a:r>
              <a:rPr lang="es-ES" sz="1600" dirty="0"/>
              <a:t>Aplicación y seguimiento práctico de los conceptos teóricos.</a:t>
            </a:r>
          </a:p>
          <a:p>
            <a:endParaRPr lang="es-ES" sz="1600" b="1" dirty="0"/>
          </a:p>
          <a:p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Finalización:  </a:t>
            </a:r>
            <a:r>
              <a:rPr lang="es-ES" sz="1600" dirty="0"/>
              <a:t>Practica individual o por equipos de retos por sesión. </a:t>
            </a:r>
            <a:endParaRPr lang="en-US" sz="1600" dirty="0"/>
          </a:p>
          <a:p>
            <a:endParaRPr lang="es-ES" sz="1400" dirty="0"/>
          </a:p>
          <a:p>
            <a:pPr marL="1066800" lvl="2" indent="0">
              <a:buNone/>
            </a:pPr>
            <a:endParaRPr lang="en-US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196546" y="1185686"/>
            <a:ext cx="4522305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ACERCA DEL FACILITADOR</a:t>
            </a:r>
            <a:endParaRPr dirty="0"/>
          </a:p>
        </p:txBody>
      </p: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/>
          <p:nvPr/>
        </p:nvCxnSpPr>
        <p:spPr>
          <a:xfrm>
            <a:off x="2060232" y="1183023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4818" name="Picture 2" descr="C:\Users\Alfredo Garcia\Desktop\FaceApp_165956040089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2486" y="927279"/>
            <a:ext cx="894962" cy="1060397"/>
          </a:xfrm>
          <a:prstGeom prst="rect">
            <a:avLst/>
          </a:prstGeom>
          <a:noFill/>
        </p:spPr>
      </p:pic>
      <p:sp>
        <p:nvSpPr>
          <p:cNvPr id="10" name="Google Shape;1762;p45"/>
          <p:cNvSpPr txBox="1">
            <a:spLocks/>
          </p:cNvSpPr>
          <p:nvPr/>
        </p:nvSpPr>
        <p:spPr>
          <a:xfrm>
            <a:off x="2130251" y="469575"/>
            <a:ext cx="5186757" cy="406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 lang="es-ES" sz="1400" b="1" dirty="0"/>
          </a:p>
          <a:p>
            <a:endParaRPr lang="es-ES" sz="1400" b="1" dirty="0"/>
          </a:p>
          <a:p>
            <a:endParaRPr lang="es-ES" sz="1400" b="1" dirty="0"/>
          </a:p>
          <a:p>
            <a:endParaRPr lang="es-ES" sz="1400" b="1" dirty="0"/>
          </a:p>
          <a:p>
            <a:endParaRPr lang="es-ES" sz="1400" b="1" dirty="0"/>
          </a:p>
          <a:p>
            <a:endParaRPr lang="es-ES" sz="1400" b="1" dirty="0"/>
          </a:p>
          <a:p>
            <a:endParaRPr lang="es-ES" sz="1400" b="1" dirty="0"/>
          </a:p>
          <a:p>
            <a:endParaRPr lang="es-ES" sz="1400" b="1" dirty="0"/>
          </a:p>
          <a:p>
            <a:r>
              <a:rPr lang="es-ES" sz="1400" b="1" dirty="0"/>
              <a:t>Doctorado en Ingeniería del Lenguaje  y del Conocimiento</a:t>
            </a:r>
          </a:p>
          <a:p>
            <a:endParaRPr lang="es-ES" sz="1400" b="1" dirty="0"/>
          </a:p>
          <a:p>
            <a:r>
              <a:rPr lang="es-ES" sz="1400" b="1" dirty="0"/>
              <a:t>Inteligencia Artificial</a:t>
            </a:r>
          </a:p>
          <a:p>
            <a:endParaRPr lang="es-ES" sz="1400" b="1" dirty="0"/>
          </a:p>
          <a:p>
            <a:r>
              <a:rPr lang="es-ES" sz="1400" b="1" dirty="0"/>
              <a:t>Desarrollo </a:t>
            </a:r>
            <a:r>
              <a:rPr lang="es-ES" sz="1400" b="1" dirty="0" err="1"/>
              <a:t>IoT</a:t>
            </a:r>
            <a:endParaRPr lang="es-ES" sz="1400" b="1" dirty="0"/>
          </a:p>
          <a:p>
            <a:endParaRPr lang="en-US" sz="1400" b="1" dirty="0"/>
          </a:p>
          <a:p>
            <a:r>
              <a:rPr lang="es-ES" sz="1400" b="1" dirty="0"/>
              <a:t>Interacción Humano-Computador</a:t>
            </a:r>
          </a:p>
          <a:p>
            <a:endParaRPr lang="es-ES" sz="1400" b="1" dirty="0"/>
          </a:p>
          <a:p>
            <a:r>
              <a:rPr lang="es-ES" sz="1400" b="1" dirty="0"/>
              <a:t>Sistema Nacional de Investigadores nivel Candidato</a:t>
            </a:r>
          </a:p>
          <a:p>
            <a:endParaRPr lang="es-ES" sz="1400" b="1" dirty="0"/>
          </a:p>
          <a:p>
            <a:endParaRPr lang="en-US" sz="1400" b="1" dirty="0"/>
          </a:p>
          <a:p>
            <a:endParaRPr lang="es-ES" sz="1400" dirty="0"/>
          </a:p>
          <a:p>
            <a:pPr marL="1066800" lvl="2" indent="0">
              <a:buNone/>
            </a:pPr>
            <a:endParaRPr lang="en-US"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29DF134C-500C-664A-39A3-F336132C1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FED85031-C4BC-E341-9C12-514988450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62100FC5-1BF4-091D-4334-8F9EA0EDD402}"/>
              </a:ext>
            </a:extLst>
          </p:cNvPr>
          <p:cNvSpPr txBox="1">
            <a:spLocks/>
          </p:cNvSpPr>
          <p:nvPr/>
        </p:nvSpPr>
        <p:spPr>
          <a:xfrm>
            <a:off x="378523" y="662222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PLATAFORMAS EN LA NUBE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GitHub del curso</a:t>
            </a: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ADDBE09D-C563-4F18-E0DD-24B71010EBA2}"/>
              </a:ext>
            </a:extLst>
          </p:cNvPr>
          <p:cNvCxnSpPr/>
          <p:nvPr/>
        </p:nvCxnSpPr>
        <p:spPr>
          <a:xfrm rot="5400000">
            <a:off x="9757" y="1157201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" name="Google Shape;1603;p42">
            <a:extLst>
              <a:ext uri="{FF2B5EF4-FFF2-40B4-BE49-F238E27FC236}">
                <a16:creationId xmlns:a16="http://schemas.microsoft.com/office/drawing/2014/main" id="{CD05CD47-4204-8715-3223-1D7C34B377DD}"/>
              </a:ext>
            </a:extLst>
          </p:cNvPr>
          <p:cNvSpPr txBox="1"/>
          <p:nvPr/>
        </p:nvSpPr>
        <p:spPr>
          <a:xfrm>
            <a:off x="25534" y="2783933"/>
            <a:ext cx="9016425" cy="824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9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https://github.com/freddy-7/TE3003B.-Integracion-de-robotica-y-sistemas-inteligentes.git</a:t>
            </a:r>
            <a:endParaRPr lang="es-ES" sz="1900" dirty="0">
              <a:solidFill>
                <a:schemeClr val="tx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7" name="Google Shape;136;p27">
            <a:extLst>
              <a:ext uri="{FF2B5EF4-FFF2-40B4-BE49-F238E27FC236}">
                <a16:creationId xmlns:a16="http://schemas.microsoft.com/office/drawing/2014/main" id="{71A0993F-EDB7-2900-7FBD-CE6A6F286E1D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336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29DF134C-500C-664A-39A3-F336132C1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FED85031-C4BC-E341-9C12-514988450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62100FC5-1BF4-091D-4334-8F9EA0EDD402}"/>
              </a:ext>
            </a:extLst>
          </p:cNvPr>
          <p:cNvSpPr txBox="1">
            <a:spLocks/>
          </p:cNvSpPr>
          <p:nvPr/>
        </p:nvSpPr>
        <p:spPr>
          <a:xfrm>
            <a:off x="378523" y="662222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PLATAFORMAS EN LA NUBE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Actualización de SO</a:t>
            </a: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ADDBE09D-C563-4F18-E0DD-24B71010EBA2}"/>
              </a:ext>
            </a:extLst>
          </p:cNvPr>
          <p:cNvCxnSpPr/>
          <p:nvPr/>
        </p:nvCxnSpPr>
        <p:spPr>
          <a:xfrm rot="5400000">
            <a:off x="9757" y="1157201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" name="Google Shape;1603;p42">
            <a:extLst>
              <a:ext uri="{FF2B5EF4-FFF2-40B4-BE49-F238E27FC236}">
                <a16:creationId xmlns:a16="http://schemas.microsoft.com/office/drawing/2014/main" id="{CD05CD47-4204-8715-3223-1D7C34B377DD}"/>
              </a:ext>
            </a:extLst>
          </p:cNvPr>
          <p:cNvSpPr txBox="1"/>
          <p:nvPr/>
        </p:nvSpPr>
        <p:spPr>
          <a:xfrm>
            <a:off x="25534" y="2783933"/>
            <a:ext cx="9016425" cy="824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9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20.04 </a:t>
            </a:r>
            <a:r>
              <a:rPr lang="es-ES" sz="19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Noetic</a:t>
            </a:r>
            <a:endParaRPr lang="es-ES" sz="1900" dirty="0">
              <a:solidFill>
                <a:schemeClr val="tx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7" name="Google Shape;136;p27">
            <a:extLst>
              <a:ext uri="{FF2B5EF4-FFF2-40B4-BE49-F238E27FC236}">
                <a16:creationId xmlns:a16="http://schemas.microsoft.com/office/drawing/2014/main" id="{71A0993F-EDB7-2900-7FBD-CE6A6F286E1D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How to Install ROS Noetic on Ubuntu 20.04 - VarHowto">
            <a:extLst>
              <a:ext uri="{FF2B5EF4-FFF2-40B4-BE49-F238E27FC236}">
                <a16:creationId xmlns:a16="http://schemas.microsoft.com/office/drawing/2014/main" id="{7A6E77BB-4970-0BD6-BEE9-5AA5F68C6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265" y="1675798"/>
            <a:ext cx="5409517" cy="304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56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INTRODUCCIÓN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-Sistemas Dinámicos Lineales y no Lineales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8" y="1883273"/>
                <a:ext cx="8415219" cy="2443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Un sistema dinámico consta de dos elementos:</a:t>
                </a:r>
              </a:p>
              <a:p>
                <a:pPr marL="152400" indent="0">
                  <a:buNone/>
                </a:pPr>
                <a:endParaRPr lang="es-ES" sz="1800" b="1" dirty="0">
                  <a:solidFill>
                    <a:schemeClr val="tx2"/>
                  </a:solidFill>
                </a:endParaRPr>
              </a:p>
              <a:p>
                <a:pPr marL="495300" indent="-342900">
                  <a:buAutoNum type="arabicPeriod"/>
                </a:pPr>
                <a:r>
                  <a:rPr lang="es-ES" sz="1800" dirty="0"/>
                  <a:t>Un espacio no vacío </a:t>
                </a:r>
                <a:r>
                  <a:rPr lang="es-ES" sz="1800" b="1" dirty="0"/>
                  <a:t>𝒟</a:t>
                </a:r>
                <a:r>
                  <a:rPr lang="es-ES" sz="1800" dirty="0"/>
                  <a:t> (por ejemplo, </a:t>
                </a:r>
                <a:r>
                  <a:rPr lang="es-ES" sz="1800" b="1" dirty="0"/>
                  <a:t>ℝ2</a:t>
                </a:r>
                <a:r>
                  <a:rPr lang="es-ES" sz="1800" dirty="0"/>
                  <a:t>)</a:t>
                </a:r>
              </a:p>
              <a:p>
                <a:pPr marL="495300" indent="-342900">
                  <a:buAutoNum type="arabicPeriod"/>
                </a:pPr>
                <a:r>
                  <a:rPr lang="es-ES" sz="1800" dirty="0"/>
                  <a:t>2. Un mapa de este espacio y el tiempo dentro del mismo espacio </a:t>
                </a:r>
                <a:r>
                  <a:rPr lang="es-ES" sz="1800" b="1" dirty="0"/>
                  <a:t>𝑓∶ 𝒟 x ℝ → 𝒟</a:t>
                </a:r>
              </a:p>
              <a:p>
                <a:pPr marL="495300" indent="-342900">
                  <a:buAutoNum type="arabicPeriod"/>
                </a:pPr>
                <a:endParaRPr lang="es-ES" sz="1800" dirty="0"/>
              </a:p>
              <a:p>
                <a:pPr marL="152400" indent="0">
                  <a:buNone/>
                </a:pPr>
                <a:r>
                  <a:rPr lang="es-ES" sz="1800" dirty="0"/>
                  <a:t>Un sistema dinámico se describe por la siguiente ecuación diferencial (ODE – Ecuación  Diferencial Ordinaria):</a:t>
                </a:r>
              </a:p>
              <a:p>
                <a:pPr marL="15240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m-ET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= 𝑓 </a:t>
                </a:r>
                <a:r>
                  <a:rPr lang="es-ES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(</a:t>
                </a:r>
                <a:r>
                  <a:rPr lang="am-ET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𝑥 </a:t>
                </a:r>
                <a:r>
                  <a:rPr lang="es-ES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(</a:t>
                </a:r>
                <a:r>
                  <a:rPr lang="am-ET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𝑡</a:t>
                </a:r>
                <a:r>
                  <a:rPr lang="es-ES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)</a:t>
                </a:r>
                <a:r>
                  <a:rPr lang="am-ET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 , 𝑡</a:t>
                </a:r>
                <a:r>
                  <a:rPr lang="es-ES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)</a:t>
                </a:r>
                <a:endParaRPr lang="es-ES" sz="1800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8" y="1883273"/>
                <a:ext cx="8415219" cy="2443323"/>
              </a:xfrm>
              <a:prstGeom prst="rect">
                <a:avLst/>
              </a:prstGeom>
              <a:blipFill>
                <a:blip r:embed="rId4"/>
                <a:stretch>
                  <a:fillRect t="-249" r="-1159" b="-104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30" y="686916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Lineales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y no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Lineales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5" name="Google Shape;258;p31">
            <a:extLst>
              <a:ext uri="{FF2B5EF4-FFF2-40B4-BE49-F238E27FC236}">
                <a16:creationId xmlns:a16="http://schemas.microsoft.com/office/drawing/2014/main" id="{AE568C45-5E3B-8636-464E-33F527E933AE}"/>
              </a:ext>
            </a:extLst>
          </p:cNvPr>
          <p:cNvCxnSpPr>
            <a:cxnSpLocks/>
          </p:cNvCxnSpPr>
          <p:nvPr/>
        </p:nvCxnSpPr>
        <p:spPr>
          <a:xfrm>
            <a:off x="562475" y="1883273"/>
            <a:ext cx="0" cy="48478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422623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562475" y="2254494"/>
            <a:ext cx="8415219" cy="147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dirty="0"/>
              <a:t>Esto puede verse como un concepto geométrico. En otras palabras, para cada punto del espacio </a:t>
            </a:r>
            <a:r>
              <a:rPr lang="es-ES" sz="1800" b="1" dirty="0"/>
              <a:t>𝑥 ∈ 𝒟</a:t>
            </a:r>
            <a:r>
              <a:rPr lang="es-ES" sz="1800" dirty="0"/>
              <a:t>, la función</a:t>
            </a:r>
            <a:r>
              <a:rPr lang="es-ES" sz="1800" b="1" dirty="0"/>
              <a:t>𝑓 (𝑥, 𝑡) </a:t>
            </a:r>
            <a:r>
              <a:rPr lang="es-ES" sz="1800" dirty="0"/>
              <a:t>proporciona la información sobre la evolución del sistema en el instante </a:t>
            </a:r>
            <a:r>
              <a:rPr lang="es-ES" sz="1800" b="1" dirty="0"/>
              <a:t>𝑡</a:t>
            </a:r>
            <a:r>
              <a:rPr lang="es-ES" sz="1800" dirty="0"/>
              <a:t>.</a:t>
            </a:r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r>
              <a:rPr lang="es-ES" sz="1800" dirty="0"/>
              <a:t>Cuando la función </a:t>
            </a:r>
            <a:r>
              <a:rPr lang="es-ES" sz="1800" b="1" dirty="0"/>
              <a:t>f</a:t>
            </a:r>
            <a:r>
              <a:rPr lang="es-ES" sz="1800" dirty="0"/>
              <a:t> no depende del tiempo, es decir, </a:t>
            </a:r>
            <a:r>
              <a:rPr lang="es-ES" sz="1800" b="1" dirty="0"/>
              <a:t>𝑓 = 𝑓 (𝑥) </a:t>
            </a:r>
            <a:r>
              <a:rPr lang="es-ES" sz="1800" dirty="0"/>
              <a:t>, entonces se dice que el sistema es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invariante en el tiempo</a:t>
            </a:r>
            <a:r>
              <a:rPr lang="es-ES" sz="1800" dirty="0"/>
              <a:t>.</a:t>
            </a:r>
          </a:p>
          <a:p>
            <a:pPr marL="152400" indent="0">
              <a:buNone/>
            </a:pPr>
            <a:endParaRPr lang="es-ES" sz="1800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30" y="686916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Lineales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y no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Lineales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5" name="Google Shape;258;p31">
            <a:extLst>
              <a:ext uri="{FF2B5EF4-FFF2-40B4-BE49-F238E27FC236}">
                <a16:creationId xmlns:a16="http://schemas.microsoft.com/office/drawing/2014/main" id="{AE568C45-5E3B-8636-464E-33F527E933AE}"/>
              </a:ext>
            </a:extLst>
          </p:cNvPr>
          <p:cNvCxnSpPr>
            <a:cxnSpLocks/>
          </p:cNvCxnSpPr>
          <p:nvPr/>
        </p:nvCxnSpPr>
        <p:spPr>
          <a:xfrm>
            <a:off x="562475" y="2086961"/>
            <a:ext cx="0" cy="48478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2605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98892" y="2392061"/>
            <a:ext cx="8415219" cy="244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dirty="0"/>
              <a:t>Nuestro objetivo es modelar nuestro sistema como un sistema dinámico, que incluye la entrada explícita de </a:t>
            </a:r>
            <a:r>
              <a:rPr lang="es-ES" sz="1800" b="1" dirty="0"/>
              <a:t>𝑢</a:t>
            </a:r>
            <a:r>
              <a:rPr lang="es-ES" sz="1800" dirty="0"/>
              <a:t> y genera la salida </a:t>
            </a:r>
            <a:r>
              <a:rPr lang="es-ES" sz="1800" b="1" dirty="0"/>
              <a:t>𝑦</a:t>
            </a:r>
            <a:r>
              <a:rPr lang="es-ES" sz="1800" dirty="0"/>
              <a:t>:</a:t>
            </a:r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r>
              <a:rPr lang="es-ES" sz="1800" dirty="0"/>
              <a:t>donde </a:t>
            </a:r>
            <a:r>
              <a:rPr lang="es-ES" sz="1800" b="1" dirty="0"/>
              <a:t>𝑛𝑥</a:t>
            </a:r>
            <a:r>
              <a:rPr lang="es-ES" sz="1800" dirty="0"/>
              <a:t> es el número de coordenadas de estado, </a:t>
            </a:r>
            <a:r>
              <a:rPr lang="es-ES" sz="1800" b="1" dirty="0"/>
              <a:t>𝑛𝑢</a:t>
            </a:r>
            <a:r>
              <a:rPr lang="es-ES" sz="1800" dirty="0"/>
              <a:t> es el número de entradas, </a:t>
            </a:r>
            <a:r>
              <a:rPr lang="es-ES" sz="1800" b="1" dirty="0"/>
              <a:t>𝑛𝑦</a:t>
            </a:r>
            <a:r>
              <a:rPr lang="es-ES" sz="1800" dirty="0"/>
              <a:t> es el número de salidas. Esta representación se llama representación del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espacio de estados.</a:t>
            </a:r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30" y="686916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Lineales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y no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Lineales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5" name="Google Shape;258;p31">
            <a:extLst>
              <a:ext uri="{FF2B5EF4-FFF2-40B4-BE49-F238E27FC236}">
                <a16:creationId xmlns:a16="http://schemas.microsoft.com/office/drawing/2014/main" id="{AE568C45-5E3B-8636-464E-33F527E933AE}"/>
              </a:ext>
            </a:extLst>
          </p:cNvPr>
          <p:cNvCxnSpPr>
            <a:cxnSpLocks/>
          </p:cNvCxnSpPr>
          <p:nvPr/>
        </p:nvCxnSpPr>
        <p:spPr>
          <a:xfrm>
            <a:off x="539414" y="1907272"/>
            <a:ext cx="0" cy="48478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8EBF866D-D264-B47D-6689-E25C2FF2A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907" y="2725310"/>
            <a:ext cx="3176186" cy="74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81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530730" y="2641082"/>
            <a:ext cx="841521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dirty="0"/>
              <a:t>Consideremos un sistema ideal del amortiguador masa-resorte donde se aplica una fuerza externa </a:t>
            </a:r>
            <a:r>
              <a:rPr lang="es-ES" sz="1800" b="1" dirty="0"/>
              <a:t>𝐹</a:t>
            </a:r>
            <a:r>
              <a:rPr lang="es-ES" sz="1800" dirty="0"/>
              <a:t> sobre la masa. La salida del sistema es la posición de la masa </a:t>
            </a:r>
            <a:r>
              <a:rPr lang="es-ES" sz="1800" b="1" dirty="0"/>
              <a:t>𝑦</a:t>
            </a:r>
            <a:r>
              <a:rPr lang="es-ES" sz="1800" dirty="0"/>
              <a:t>.</a:t>
            </a:r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30" y="686916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Lineales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y no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Lineales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5" name="Google Shape;258;p31">
            <a:extLst>
              <a:ext uri="{FF2B5EF4-FFF2-40B4-BE49-F238E27FC236}">
                <a16:creationId xmlns:a16="http://schemas.microsoft.com/office/drawing/2014/main" id="{AE568C45-5E3B-8636-464E-33F527E933AE}"/>
              </a:ext>
            </a:extLst>
          </p:cNvPr>
          <p:cNvCxnSpPr>
            <a:cxnSpLocks/>
          </p:cNvCxnSpPr>
          <p:nvPr/>
        </p:nvCxnSpPr>
        <p:spPr>
          <a:xfrm>
            <a:off x="539414" y="1907272"/>
            <a:ext cx="0" cy="48478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0062F717-6360-C732-E480-6227AB44F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126" y="2641082"/>
            <a:ext cx="3125916" cy="2083944"/>
          </a:xfrm>
          <a:prstGeom prst="rect">
            <a:avLst/>
          </a:prstGeom>
        </p:spPr>
      </p:pic>
      <p:sp>
        <p:nvSpPr>
          <p:cNvPr id="13" name="Google Shape;1762;p45">
            <a:extLst>
              <a:ext uri="{FF2B5EF4-FFF2-40B4-BE49-F238E27FC236}">
                <a16:creationId xmlns:a16="http://schemas.microsoft.com/office/drawing/2014/main" id="{B6E99F59-E23B-5815-776A-C4E2F0C25C66}"/>
              </a:ext>
            </a:extLst>
          </p:cNvPr>
          <p:cNvSpPr txBox="1">
            <a:spLocks/>
          </p:cNvSpPr>
          <p:nvPr/>
        </p:nvSpPr>
        <p:spPr>
          <a:xfrm>
            <a:off x="530730" y="3133343"/>
            <a:ext cx="3981340" cy="75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dirty="0"/>
              <a:t>Aplicando la segunda ley de Newton, la dinámica del sistema viene dada por:</a:t>
            </a:r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D903081-F043-EF3F-9E30-3DC2D40A8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884" y="3645431"/>
            <a:ext cx="1952898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56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530730" y="2641082"/>
                <a:ext cx="8415219" cy="220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>
                  <a:buNone/>
                </a:pPr>
                <a:r>
                  <a:rPr lang="es-ES" sz="1800" dirty="0"/>
                  <a:t>Hay tres fuerzas en la dirección de y: la fuerza del resorte (</a:t>
                </a:r>
                <a:r>
                  <a:rPr lang="es-ES" sz="1800" b="1" dirty="0"/>
                  <a:t>−𝑘𝑦</a:t>
                </a:r>
                <a:r>
                  <a:rPr lang="es-ES" sz="1800" dirty="0"/>
                  <a:t>), la fuerza del amortiguador (</a:t>
                </a:r>
                <a:r>
                  <a:rPr lang="es-ES" sz="1800" b="1" dirty="0"/>
                  <a:t>−𝛽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s-ES" sz="1800" dirty="0"/>
                  <a:t>) y la fuerza externa (</a:t>
                </a:r>
                <a:r>
                  <a:rPr lang="es-ES" sz="1800" b="1" dirty="0"/>
                  <a:t>𝐹</a:t>
                </a:r>
                <a:r>
                  <a:rPr lang="es-ES" sz="1800" dirty="0"/>
                  <a:t>).</a:t>
                </a:r>
              </a:p>
              <a:p>
                <a:pPr marL="152400" indent="0">
                  <a:buNone/>
                </a:pPr>
                <a:endParaRPr lang="es-ES" sz="1800" dirty="0"/>
              </a:p>
              <a:p>
                <a:pPr marL="152400" indent="0">
                  <a:buNone/>
                </a:pPr>
                <a:endParaRPr lang="es-ES" sz="1800" dirty="0"/>
              </a:p>
              <a:p>
                <a:pPr marL="152400" indent="0">
                  <a:buNone/>
                </a:pPr>
                <a:endParaRPr lang="es-ES" sz="1800" dirty="0"/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0" y="2641082"/>
                <a:ext cx="8415219" cy="220716"/>
              </a:xfrm>
              <a:prstGeom prst="rect">
                <a:avLst/>
              </a:prstGeom>
              <a:blipFill>
                <a:blip r:embed="rId4"/>
                <a:stretch>
                  <a:fillRect t="-369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30" y="686916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Lineales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y no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Lineales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5" name="Google Shape;258;p31">
            <a:extLst>
              <a:ext uri="{FF2B5EF4-FFF2-40B4-BE49-F238E27FC236}">
                <a16:creationId xmlns:a16="http://schemas.microsoft.com/office/drawing/2014/main" id="{AE568C45-5E3B-8636-464E-33F527E933AE}"/>
              </a:ext>
            </a:extLst>
          </p:cNvPr>
          <p:cNvCxnSpPr>
            <a:cxnSpLocks/>
          </p:cNvCxnSpPr>
          <p:nvPr/>
        </p:nvCxnSpPr>
        <p:spPr>
          <a:xfrm>
            <a:off x="539414" y="1907272"/>
            <a:ext cx="0" cy="48478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B71F3E82-4FFD-E0A1-C3C0-B1D02CD44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79" y="2729766"/>
            <a:ext cx="1952898" cy="76210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ED18734-C70D-2AAB-398B-5B62F07BE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573" y="2929818"/>
            <a:ext cx="2438740" cy="362001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5D6F6044-5114-9AAA-816F-874CC88C54E7}"/>
              </a:ext>
            </a:extLst>
          </p:cNvPr>
          <p:cNvSpPr/>
          <p:nvPr/>
        </p:nvSpPr>
        <p:spPr>
          <a:xfrm>
            <a:off x="2477386" y="2995834"/>
            <a:ext cx="489098" cy="220716"/>
          </a:xfrm>
          <a:prstGeom prst="rightArrow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C77165D-5AFB-F18D-BDA1-A368160AEC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7082" y="2812546"/>
            <a:ext cx="1762371" cy="59063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3E9FCB4-FFA7-62B7-A15E-2CDCD937F7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1656" y="4180714"/>
            <a:ext cx="2244207" cy="702812"/>
          </a:xfrm>
          <a:prstGeom prst="rect">
            <a:avLst/>
          </a:prstGeom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57692CD2-21DD-C357-1D4C-9CAB377A57E7}"/>
              </a:ext>
            </a:extLst>
          </p:cNvPr>
          <p:cNvSpPr/>
          <p:nvPr/>
        </p:nvSpPr>
        <p:spPr>
          <a:xfrm>
            <a:off x="5788503" y="2984931"/>
            <a:ext cx="489098" cy="220716"/>
          </a:xfrm>
          <a:prstGeom prst="rightArrow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18081021-C276-987A-0EF9-BDD45E65C93A}"/>
              </a:ext>
            </a:extLst>
          </p:cNvPr>
          <p:cNvSpPr/>
          <p:nvPr/>
        </p:nvSpPr>
        <p:spPr>
          <a:xfrm rot="5400000">
            <a:off x="7218853" y="3626063"/>
            <a:ext cx="489098" cy="220716"/>
          </a:xfrm>
          <a:prstGeom prst="rightArrow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E6260845-AAEB-6EF0-0490-B5A167D31A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779" y="3522128"/>
            <a:ext cx="1952898" cy="13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7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4" descr="Análisis del papel de la automatización de procesos industriales hoy y  mañana">
            <a:extLst>
              <a:ext uri="{FF2B5EF4-FFF2-40B4-BE49-F238E27FC236}">
                <a16:creationId xmlns:a16="http://schemas.microsoft.com/office/drawing/2014/main" id="{AC008B2B-6883-2457-17DE-D01F4ACE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" y="1264349"/>
            <a:ext cx="3931839" cy="28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 (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Manipulador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un enlace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603;p42"/>
              <p:cNvSpPr txBox="1"/>
              <p:nvPr/>
            </p:nvSpPr>
            <p:spPr>
              <a:xfrm>
                <a:off x="293077" y="1263592"/>
                <a:ext cx="8763167" cy="3350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182875" rIns="91425" bIns="0" anchor="t" anchorCtr="0">
                <a:noAutofit/>
              </a:bodyPr>
              <a:lstStyle/>
              <a:p>
                <a:pPr algn="just"/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1. </a:t>
                </a:r>
                <a:r>
                  <a:rPr lang="en-US" sz="1600" b="1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Crear</a:t>
                </a:r>
                <a:r>
                  <a:rPr lang="en-US" sz="16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un nuevo </a:t>
                </a:r>
                <a:r>
                  <a:rPr lang="en-US" sz="16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repositorio</a:t>
                </a:r>
                <a:r>
                  <a:rPr lang="en-U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nuevo con el </a:t>
                </a:r>
                <a:r>
                  <a:rPr lang="en-US" sz="16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nombre</a:t>
                </a:r>
                <a:r>
                  <a:rPr lang="en-U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: </a:t>
                </a:r>
                <a:r>
                  <a:rPr lang="en-US" sz="16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Actividad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1 (</a:t>
                </a:r>
                <a:r>
                  <a:rPr lang="en-US" sz="16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Manipulador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de 1 enlace)</a:t>
                </a:r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2. </a:t>
                </a:r>
                <a:r>
                  <a:rPr lang="en-US" sz="1600" b="1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Simular</a:t>
                </a:r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la dinámica de un manipulador de enlace único utilizando el siguiente </a:t>
                </a:r>
                <a:r>
                  <a:rPr lang="es-ES" sz="16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modelo dinámico</a:t>
                </a:r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en </a:t>
                </a:r>
                <a:r>
                  <a:rPr lang="es-ES" sz="16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simulink</a:t>
                </a:r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en-GB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GB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̇"/>
                          <m:ctrlPr>
                            <a:rPr lang="en-GB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GB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𝑚𝑔𝑎</m:t>
                      </m:r>
                      <m:func>
                        <m:funcPr>
                          <m:ctrlPr>
                            <a:rPr lang="en-GB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2000" dirty="0">
                  <a:solidFill>
                    <a:schemeClr val="tx2"/>
                  </a:solidFill>
                </a:endParaRPr>
              </a:p>
              <a:p>
                <a:pPr algn="just"/>
                <a:endParaRPr lang="en-U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Sean</a:t>
                </a:r>
                <a:r>
                  <a:rPr lang="en-GB" sz="16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1600" dirty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6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sz="16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sz="16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6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6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&amp;=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600" b="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6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b="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GB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GB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𝑚𝑔𝑎</m:t>
                                  </m:r>
                                  <m:func>
                                    <m:funcPr>
                                      <m:ctrlPr>
                                        <a:rPr lang="en-GB" sz="16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1600" b="0" i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GB" sz="16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6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GB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Google Shape;1603;p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7" y="1263592"/>
                <a:ext cx="8763167" cy="3350105"/>
              </a:xfrm>
              <a:prstGeom prst="rect">
                <a:avLst/>
              </a:prstGeom>
              <a:blipFill>
                <a:blip r:embed="rId4"/>
                <a:stretch>
                  <a:fillRect l="-348" r="-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 (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Manipulador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un enlace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603;p42"/>
              <p:cNvSpPr txBox="1"/>
              <p:nvPr/>
            </p:nvSpPr>
            <p:spPr>
              <a:xfrm>
                <a:off x="190416" y="1295400"/>
                <a:ext cx="8763167" cy="3350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182875" rIns="91425" bIns="0" anchor="t" anchorCtr="0">
                <a:noAutofit/>
              </a:bodyPr>
              <a:lstStyle/>
              <a:p>
                <a:pPr algn="just"/>
                <a:r>
                  <a:rPr lang="es-ES" sz="1600" dirty="0">
                    <a:solidFill>
                      <a:schemeClr val="bg1">
                        <a:lumMod val="40000"/>
                        <a:lumOff val="6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Para este caso, consideraremos que el centro de masa se encuentra en el centro de la barra ya que es una varilla uniforme, entonces tenemos que:</a:t>
                </a:r>
              </a:p>
              <a:p>
                <a:pPr algn="just"/>
                <a:endParaRPr lang="es-ES" sz="1600" dirty="0">
                  <a:solidFill>
                    <a:schemeClr val="bg1">
                      <a:lumMod val="40000"/>
                      <a:lumOff val="6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dirty="0">
                  <a:solidFill>
                    <a:schemeClr val="bg1">
                      <a:lumMod val="40000"/>
                      <a:lumOff val="6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600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GB" sz="1600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                                                                                                  </a:t>
                </a:r>
              </a:p>
              <a:p>
                <a:pPr algn="just"/>
                <a:r>
                  <a:rPr lang="en-GB" sz="1600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                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GB" sz="2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GB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sz="20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GB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sz="20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Google Shape;1603;p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6" y="1295400"/>
                <a:ext cx="8763167" cy="3350105"/>
              </a:xfrm>
              <a:prstGeom prst="rect">
                <a:avLst/>
              </a:prstGeom>
              <a:blipFill>
                <a:blip r:embed="rId4"/>
                <a:stretch>
                  <a:fillRect l="-348" r="-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50CAEC5-8262-4055-1588-F7B722F8F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940" y="2442281"/>
            <a:ext cx="3185830" cy="162503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42064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 (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Manipulador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un enlace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312" y="1178442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simulación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siguientes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combinaciones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parámetros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Parámetros de simulación: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a)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0.0, x1 = 0.0, x2 = 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b)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1, x1 = 0.0, x2 = 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c)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0.0, x1 = 5, x2 = 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d)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0.0, x1 = 0.0, x2 = 10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e)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5, l = 0.36 , g = 9.8, Tau = 0.0, x1 = 0.0, x2 = 0.0</a:t>
            </a:r>
          </a:p>
          <a:p>
            <a:pPr algn="just"/>
            <a:endParaRPr lang="en-GB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describiendo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respuesta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simulaciones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realizadas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Incluir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Simulink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Subir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s-ES" sz="1600" dirty="0">
              <a:solidFill>
                <a:schemeClr val="bg1">
                  <a:lumMod val="40000"/>
                  <a:lumOff val="6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bg1">
                  <a:lumMod val="40000"/>
                  <a:lumOff val="6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GB" sz="1600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pPr algn="just"/>
            <a:r>
              <a:rPr lang="en-GB" sz="1600" dirty="0">
                <a:solidFill>
                  <a:schemeClr val="tx2"/>
                </a:solidFill>
                <a:latin typeface="Cambria Math" panose="02040503050406030204" pitchFamily="18" charset="0"/>
              </a:rPr>
              <a:t>                                                                                                   </a:t>
            </a: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9514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/>
              <a:t>https://itesm.zoom.us/j/9648719322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828800"/>
            <a:ext cx="0" cy="1828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256213" y="1911729"/>
            <a:ext cx="352782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just"/>
            <a:r>
              <a:rPr lang="es-ES" dirty="0"/>
              <a:t>     </a:t>
            </a:r>
            <a:r>
              <a:rPr lang="es-ES" b="1" dirty="0"/>
              <a:t>“La robótica móvil puede definirse como sistemas robóticos que pueden desplazarse en distintos entornos y que cuenta con distintas capacidades que les permiten ejecutar tareas complejas, ya sea de forma autónoma o controlados por un operador humano..”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–</a:t>
            </a:r>
            <a:r>
              <a:rPr lang="es-ES" dirty="0" err="1"/>
              <a:t>Katsuhiko</a:t>
            </a:r>
            <a:r>
              <a:rPr lang="es-ES" dirty="0"/>
              <a:t> Ogata</a:t>
            </a:r>
          </a:p>
          <a:p>
            <a:pPr algn="l"/>
            <a:br>
              <a:rPr lang="es-ES" dirty="0"/>
            </a:br>
            <a:endParaRPr dirty="0"/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Cinco tendencias esenciales que impulsan el crecimiento de la robótica móvil">
            <a:extLst>
              <a:ext uri="{FF2B5EF4-FFF2-40B4-BE49-F238E27FC236}">
                <a16:creationId xmlns:a16="http://schemas.microsoft.com/office/drawing/2014/main" id="{DFE48314-CCC1-71E9-5268-FDB10F87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6" y="1567133"/>
            <a:ext cx="3985292" cy="242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03;p42"/>
          <p:cNvSpPr txBox="1"/>
          <p:nvPr/>
        </p:nvSpPr>
        <p:spPr>
          <a:xfrm>
            <a:off x="2005338" y="1970033"/>
            <a:ext cx="5967741" cy="118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Podrás desarrollar los componentes de inteligencia que le permiten a un robot ser autónomo en la solución de problemas.</a:t>
            </a:r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34" name="Google Shape;1711;p42"/>
          <p:cNvSpPr txBox="1"/>
          <p:nvPr/>
        </p:nvSpPr>
        <p:spPr>
          <a:xfrm>
            <a:off x="2076925" y="1684270"/>
            <a:ext cx="6304946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s-ES" sz="22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Objetivo principal del Curso</a:t>
            </a:r>
            <a:endParaRPr sz="22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37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pic>
        <p:nvPicPr>
          <p:cNvPr id="28674" name="Picture 2" descr="Idea y objetivo concepto | Vector Premium"/>
          <p:cNvPicPr>
            <a:picLocks noChangeAspect="1" noChangeArrowheads="1"/>
          </p:cNvPicPr>
          <p:nvPr/>
        </p:nvPicPr>
        <p:blipFill>
          <a:blip r:embed="rId4"/>
          <a:srcRect b="4570"/>
          <a:stretch>
            <a:fillRect/>
          </a:stretch>
        </p:blipFill>
        <p:spPr bwMode="auto">
          <a:xfrm>
            <a:off x="884583" y="1794008"/>
            <a:ext cx="958465" cy="914664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7351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03;p42"/>
          <p:cNvSpPr txBox="1"/>
          <p:nvPr/>
        </p:nvSpPr>
        <p:spPr>
          <a:xfrm>
            <a:off x="2005338" y="1761314"/>
            <a:ext cx="5967741" cy="88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Desarrollarás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sistemas embebidos cumpliendo con normas de calidad, seguridad y desempeño.</a:t>
            </a:r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34" name="Google Shape;1711;p42"/>
          <p:cNvSpPr txBox="1"/>
          <p:nvPr/>
        </p:nvSpPr>
        <p:spPr>
          <a:xfrm>
            <a:off x="2076925" y="1415917"/>
            <a:ext cx="6304946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s-ES" sz="22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Objetivos particulares del curso</a:t>
            </a:r>
            <a:endParaRPr sz="22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8674" name="Picture 2" descr="Idea y objetivo concepto | Vector Premium"/>
          <p:cNvPicPr>
            <a:picLocks noChangeAspect="1" noChangeArrowheads="1"/>
          </p:cNvPicPr>
          <p:nvPr/>
        </p:nvPicPr>
        <p:blipFill>
          <a:blip r:embed="rId3"/>
          <a:srcRect b="4570"/>
          <a:stretch>
            <a:fillRect/>
          </a:stretch>
        </p:blipFill>
        <p:spPr bwMode="auto">
          <a:xfrm>
            <a:off x="1302027" y="1962976"/>
            <a:ext cx="557213" cy="531749"/>
          </a:xfrm>
          <a:prstGeom prst="rect">
            <a:avLst/>
          </a:prstGeom>
          <a:noFill/>
        </p:spPr>
      </p:pic>
      <p:sp>
        <p:nvSpPr>
          <p:cNvPr id="6" name="Google Shape;1603;p42"/>
          <p:cNvSpPr txBox="1"/>
          <p:nvPr/>
        </p:nvSpPr>
        <p:spPr>
          <a:xfrm>
            <a:off x="2005337" y="2699672"/>
            <a:ext cx="5967741" cy="88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Crearás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interfaces de hardware y software que habilitan la interacción inteligente entre dispositivos digitales.</a:t>
            </a:r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7" name="Picture 2" descr="Idea y objetivo concepto | Vector Premium"/>
          <p:cNvPicPr>
            <a:picLocks noChangeAspect="1" noChangeArrowheads="1"/>
          </p:cNvPicPr>
          <p:nvPr/>
        </p:nvPicPr>
        <p:blipFill>
          <a:blip r:embed="rId3"/>
          <a:srcRect b="4570"/>
          <a:stretch>
            <a:fillRect/>
          </a:stretch>
        </p:blipFill>
        <p:spPr bwMode="auto">
          <a:xfrm>
            <a:off x="1308653" y="2869065"/>
            <a:ext cx="557213" cy="531749"/>
          </a:xfrm>
          <a:prstGeom prst="rect">
            <a:avLst/>
          </a:prstGeom>
          <a:noFill/>
        </p:spPr>
      </p:pic>
      <p:pic>
        <p:nvPicPr>
          <p:cNvPr id="1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2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2" name="Google Shape;1603;p42">
            <a:extLst>
              <a:ext uri="{FF2B5EF4-FFF2-40B4-BE49-F238E27FC236}">
                <a16:creationId xmlns:a16="http://schemas.microsoft.com/office/drawing/2014/main" id="{93EB16D3-D4A9-023B-1C74-BBA540E290EF}"/>
              </a:ext>
            </a:extLst>
          </p:cNvPr>
          <p:cNvSpPr txBox="1"/>
          <p:nvPr/>
        </p:nvSpPr>
        <p:spPr>
          <a:xfrm>
            <a:off x="2022798" y="3605771"/>
            <a:ext cx="5967741" cy="88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Utilizarás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distintos lenguajes, recursos y estrategias comunicativas de manera efectiva y acorde al contexto, en su interacción en distintas redes profesionales y personales, con diferentes propósitos o finalidades.</a:t>
            </a:r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3" name="Picture 2" descr="Idea y objetivo concepto | Vector Premium">
            <a:extLst>
              <a:ext uri="{FF2B5EF4-FFF2-40B4-BE49-F238E27FC236}">
                <a16:creationId xmlns:a16="http://schemas.microsoft.com/office/drawing/2014/main" id="{D8D5D671-90B2-B75E-9A3C-40C86714F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b="4570"/>
          <a:stretch>
            <a:fillRect/>
          </a:stretch>
        </p:blipFill>
        <p:spPr bwMode="auto">
          <a:xfrm>
            <a:off x="1319487" y="3807433"/>
            <a:ext cx="557213" cy="5317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51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196547" y="608965"/>
            <a:ext cx="1610139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graphicFrame>
        <p:nvGraphicFramePr>
          <p:cNvPr id="647" name="Google Shape;647;p33"/>
          <p:cNvGraphicFramePr/>
          <p:nvPr>
            <p:extLst>
              <p:ext uri="{D42A27DB-BD31-4B8C-83A1-F6EECF244321}">
                <p14:modId xmlns:p14="http://schemas.microsoft.com/office/powerpoint/2010/main" val="3930369371"/>
              </p:ext>
            </p:extLst>
          </p:nvPr>
        </p:nvGraphicFramePr>
        <p:xfrm>
          <a:off x="1311966" y="1604702"/>
          <a:ext cx="6619460" cy="3017460"/>
        </p:xfrm>
        <a:graphic>
          <a:graphicData uri="http://schemas.openxmlformats.org/drawingml/2006/table">
            <a:tbl>
              <a:tblPr>
                <a:noFill/>
                <a:tableStyleId>{95E397FE-706D-4E7D-AA01-638484C1D090}</a:tableStyleId>
              </a:tblPr>
              <a:tblGrid>
                <a:gridCol w="1419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7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F3F3F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M1</a:t>
                      </a:r>
                      <a:endParaRPr sz="3000" b="1" dirty="0">
                        <a:solidFill>
                          <a:srgbClr val="F3F3F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F3F3F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M2</a:t>
                      </a:r>
                      <a:endParaRPr sz="3000" b="1" dirty="0">
                        <a:solidFill>
                          <a:srgbClr val="F3F3F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F3F3F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M3</a:t>
                      </a:r>
                      <a:endParaRPr sz="3000" b="1" dirty="0">
                        <a:solidFill>
                          <a:srgbClr val="F3F3F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rgbClr val="F3F3F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M4</a:t>
                      </a:r>
                      <a:endParaRPr sz="3000" b="1" dirty="0">
                        <a:solidFill>
                          <a:srgbClr val="F3F3F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dirty="0">
                          <a:solidFill>
                            <a:srgbClr val="F3F3F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RETO</a:t>
                      </a:r>
                      <a:endParaRPr sz="3000" b="1" dirty="0">
                        <a:solidFill>
                          <a:srgbClr val="F3F3F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72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Tecnologías</a:t>
                      </a:r>
                      <a:r>
                        <a:rPr lang="en-US" sz="1200" b="1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Emergentes</a:t>
                      </a:r>
                      <a:endParaRPr lang="en-US" sz="1200" b="1" baseline="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baseline="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baseline="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baseline="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baseline="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20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Facilitador: David Antonio Torres y Emmanuel Torres Ríos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Sistemas</a:t>
                      </a:r>
                      <a:r>
                        <a:rPr lang="en-US" sz="1200" b="1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Embebidos</a:t>
                      </a:r>
                      <a:endParaRPr lang="en-US" sz="1200" b="1" baseline="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20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Facilitador: David Antonio Torres y Emmanuel Torres Ríos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Robot </a:t>
                      </a:r>
                      <a:r>
                        <a:rPr lang="en-US" sz="1200" b="1" dirty="0" err="1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Autónomo</a:t>
                      </a:r>
                      <a:endParaRPr lang="en-US" sz="1200" b="1" baseline="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Lunes </a:t>
                      </a:r>
                      <a:r>
                        <a:rPr lang="en-US" sz="1200" baseline="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15:00 a 17:00 hrs.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Viernes </a:t>
                      </a:r>
                      <a:r>
                        <a:rPr lang="en-US" sz="1200" baseline="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17:00 a 19:00 hrs.</a:t>
                      </a:r>
                      <a:endParaRPr lang="en-US" sz="1200" b="1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20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Facilitador: Alfredo García y Rigoberto Cerino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Interacción inteligente a través de interfaces de hardware y software.</a:t>
                      </a:r>
                      <a:endParaRPr lang="en-US" sz="1200" b="1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20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20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Facilitador: David Antonio Torres y Emmanuel Torres Ríos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Mini-challenges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Facilitador: David Antonio Torres,  Emmanuel Torres Ríos, Alfredo García y Rigoberto Cerino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pic>
        <p:nvPicPr>
          <p:cNvPr id="30722" name="Picture 2" descr="Trucos para organizar mejor la agenda de trabajo | Organizar tarea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4054" y="490424"/>
            <a:ext cx="1414807" cy="874608"/>
          </a:xfrm>
          <a:prstGeom prst="rect">
            <a:avLst/>
          </a:prstGeom>
          <a:noFill/>
        </p:spPr>
      </p:pic>
      <p:cxnSp>
        <p:nvCxnSpPr>
          <p:cNvPr id="8" name="Google Shape;137;p27"/>
          <p:cNvCxnSpPr/>
          <p:nvPr/>
        </p:nvCxnSpPr>
        <p:spPr>
          <a:xfrm>
            <a:off x="2060232" y="60630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52248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196547" y="1017526"/>
            <a:ext cx="1610139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pic>
        <p:nvPicPr>
          <p:cNvPr id="30722" name="Picture 2" descr="Trucos para organizar mejor la agenda de trabajo | Organizar tarea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4054" y="898985"/>
            <a:ext cx="1414807" cy="874608"/>
          </a:xfrm>
          <a:prstGeom prst="rect">
            <a:avLst/>
          </a:prstGeom>
          <a:noFill/>
        </p:spPr>
      </p:pic>
      <p:cxnSp>
        <p:nvCxnSpPr>
          <p:cNvPr id="8" name="Google Shape;137;p27"/>
          <p:cNvCxnSpPr/>
          <p:nvPr/>
        </p:nvCxnSpPr>
        <p:spPr>
          <a:xfrm>
            <a:off x="2060232" y="1014863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52248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312A9E-9B29-F341-FFDB-3AB33296C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780" y="2136477"/>
            <a:ext cx="6024439" cy="198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2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252282" y="678203"/>
            <a:ext cx="4522305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TEMARIO</a:t>
            </a:r>
            <a:endParaRPr dirty="0"/>
          </a:p>
        </p:txBody>
      </p: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/>
          <p:nvPr/>
        </p:nvCxnSpPr>
        <p:spPr>
          <a:xfrm>
            <a:off x="2060232" y="67756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" name="Google Shape;1762;p45"/>
          <p:cNvSpPr txBox="1">
            <a:spLocks/>
          </p:cNvSpPr>
          <p:nvPr/>
        </p:nvSpPr>
        <p:spPr>
          <a:xfrm>
            <a:off x="1962956" y="1879934"/>
            <a:ext cx="6490380" cy="253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 lang="es-ES" sz="1400" b="1" dirty="0"/>
          </a:p>
          <a:p>
            <a:pPr marL="152400" indent="0">
              <a:buNone/>
            </a:pPr>
            <a:endParaRPr lang="es-ES" sz="1400" b="1" dirty="0"/>
          </a:p>
          <a:p>
            <a:r>
              <a:rPr lang="es-ES" sz="1400" b="1" dirty="0"/>
              <a:t>Periféricos</a:t>
            </a:r>
          </a:p>
          <a:p>
            <a:endParaRPr lang="es-ES" sz="1400" b="1" dirty="0"/>
          </a:p>
          <a:p>
            <a:r>
              <a:rPr lang="es-ES" sz="1400" b="1" dirty="0"/>
              <a:t>Técnicas para el tratamiento de señales y el análisis de datos en tiempo real.</a:t>
            </a:r>
          </a:p>
          <a:p>
            <a:endParaRPr lang="es-ES" sz="1400" b="1" dirty="0"/>
          </a:p>
          <a:p>
            <a:r>
              <a:rPr lang="es-ES" sz="1400" b="1" dirty="0"/>
              <a:t>Unidades de procesamiento</a:t>
            </a:r>
          </a:p>
          <a:p>
            <a:endParaRPr lang="en-US" sz="1400" b="1" dirty="0"/>
          </a:p>
          <a:p>
            <a:r>
              <a:rPr lang="es-ES" sz="1400" b="1" dirty="0"/>
              <a:t>Interacción Humano-Computador</a:t>
            </a:r>
          </a:p>
          <a:p>
            <a:endParaRPr lang="es-ES" sz="1400" b="1" dirty="0"/>
          </a:p>
          <a:p>
            <a:r>
              <a:rPr lang="es-ES" sz="1400" b="1" dirty="0"/>
              <a:t>Análisis de casos de estudio en robótica autónoma.</a:t>
            </a:r>
          </a:p>
          <a:p>
            <a:endParaRPr lang="es-ES" sz="1400" b="1" dirty="0"/>
          </a:p>
          <a:p>
            <a:r>
              <a:rPr lang="es-ES" sz="1400" b="1" dirty="0"/>
              <a:t>Sistemas dinámicos lineales y no lineales</a:t>
            </a:r>
          </a:p>
          <a:p>
            <a:endParaRPr lang="es-ES" sz="1400" b="1" dirty="0"/>
          </a:p>
          <a:p>
            <a:r>
              <a:rPr lang="es-ES" sz="1400" b="1" dirty="0"/>
              <a:t>Tiempo discreto</a:t>
            </a:r>
          </a:p>
          <a:p>
            <a:endParaRPr lang="en-US" sz="1400" b="1" dirty="0"/>
          </a:p>
          <a:p>
            <a:endParaRPr lang="es-ES" sz="1400" dirty="0"/>
          </a:p>
          <a:p>
            <a:pPr marL="1066800" lvl="2" indent="0">
              <a:buNone/>
            </a:pPr>
            <a:endParaRPr lang="en-US"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Trucos para organizar mejor la agenda de trabajo | Organizar tareas">
            <a:extLst>
              <a:ext uri="{FF2B5EF4-FFF2-40B4-BE49-F238E27FC236}">
                <a16:creationId xmlns:a16="http://schemas.microsoft.com/office/drawing/2014/main" id="{52264F7B-626F-2FD2-6CD0-D7501C7F7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3376" y="555558"/>
            <a:ext cx="1414807" cy="8746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519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196547" y="1017526"/>
            <a:ext cx="2375451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EVALUACIÓN</a:t>
            </a:r>
            <a:endParaRPr dirty="0"/>
          </a:p>
        </p:txBody>
      </p: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/>
          <p:nvPr/>
        </p:nvCxnSpPr>
        <p:spPr>
          <a:xfrm>
            <a:off x="2060232" y="1014863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52248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Evolución de la Evaluación - Portafolio-e Rember">
            <a:extLst>
              <a:ext uri="{FF2B5EF4-FFF2-40B4-BE49-F238E27FC236}">
                <a16:creationId xmlns:a16="http://schemas.microsoft.com/office/drawing/2014/main" id="{180671E4-098A-D2BC-4D5F-DB6F8EA7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71" y="932742"/>
            <a:ext cx="1144356" cy="82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Google Shape;647;p33">
            <a:extLst>
              <a:ext uri="{FF2B5EF4-FFF2-40B4-BE49-F238E27FC236}">
                <a16:creationId xmlns:a16="http://schemas.microsoft.com/office/drawing/2014/main" id="{A5446009-47F7-AC87-8A73-44465A87FC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9131065"/>
              </p:ext>
            </p:extLst>
          </p:nvPr>
        </p:nvGraphicFramePr>
        <p:xfrm>
          <a:off x="2586160" y="1785592"/>
          <a:ext cx="3971676" cy="2997063"/>
        </p:xfrm>
        <a:graphic>
          <a:graphicData uri="http://schemas.openxmlformats.org/drawingml/2006/table">
            <a:tbl>
              <a:tblPr>
                <a:noFill/>
                <a:tableStyleId>{95E397FE-706D-4E7D-AA01-638484C1D090}</a:tableStyleId>
              </a:tblPr>
              <a:tblGrid>
                <a:gridCol w="1985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838">
                  <a:extLst>
                    <a:ext uri="{9D8B030D-6E8A-4147-A177-3AD203B41FA5}">
                      <a16:colId xmlns:a16="http://schemas.microsoft.com/office/drawing/2014/main" val="837315579"/>
                    </a:ext>
                  </a:extLst>
                </a:gridCol>
              </a:tblGrid>
              <a:tr h="3717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000" b="1" dirty="0">
                          <a:solidFill>
                            <a:srgbClr val="F3F3F3"/>
                          </a:solidFill>
                          <a:latin typeface="Rajdhani"/>
                          <a:cs typeface="Rajdhani"/>
                          <a:sym typeface="Rajdhani"/>
                        </a:rPr>
                        <a:t>Rubro</a:t>
                      </a:r>
                      <a:endParaRPr sz="3000" b="1" dirty="0">
                        <a:solidFill>
                          <a:srgbClr val="F3F3F3"/>
                        </a:solidFill>
                        <a:latin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3000" b="1" dirty="0">
                          <a:solidFill>
                            <a:srgbClr val="F3F3F3"/>
                          </a:solidFill>
                          <a:latin typeface="Rajdhani"/>
                          <a:cs typeface="Rajdhani"/>
                          <a:sym typeface="Rajdhani"/>
                        </a:rPr>
                        <a:t>Porcentaje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baseline="0" dirty="0">
                        <a:solidFill>
                          <a:schemeClr val="tx2"/>
                        </a:solidFill>
                        <a:latin typeface="Fira Sans Extra Condensed Light" panose="020B0604020202020204" pitchFamily="34" charset="0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baseline="0" dirty="0" err="1">
                          <a:solidFill>
                            <a:schemeClr val="tx2"/>
                          </a:solidFill>
                          <a:latin typeface="Fira Sans Extra Condensed Light" panose="020B0604020202020204" pitchFamily="34" charset="0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Actividades</a:t>
                      </a:r>
                      <a:r>
                        <a:rPr lang="en-US" sz="1400" b="1" baseline="0" dirty="0">
                          <a:solidFill>
                            <a:schemeClr val="tx2"/>
                          </a:solidFill>
                          <a:latin typeface="Fira Sans Extra Condensed Light" panose="020B0604020202020204" pitchFamily="34" charset="0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2"/>
                          </a:solidFill>
                          <a:latin typeface="Fira Sans Extra Condensed Light" panose="020B0604020202020204" pitchFamily="34" charset="0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semanales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latin typeface="Fira Sans Extra Condensed Light" panose="020B0604020202020204" pitchFamily="34" charset="0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endParaRPr lang="en-US" sz="1400" b="1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latin typeface="Fira Sans Extra Condensed Light" panose="020B0604020202020204" pitchFamily="34" charset="0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dirty="0">
                        <a:solidFill>
                          <a:schemeClr val="tx2"/>
                        </a:solidFill>
                        <a:latin typeface="Fira Sans Extra Condensed Light" panose="020B0604020202020204" pitchFamily="34" charset="0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dirty="0">
                          <a:solidFill>
                            <a:schemeClr val="tx2"/>
                          </a:solidFill>
                          <a:latin typeface="Fira Sans Extra Condensed Light" panose="020B0604020202020204" pitchFamily="34" charset="0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60%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4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dirty="0">
                          <a:solidFill>
                            <a:schemeClr val="tx2"/>
                          </a:solidFill>
                          <a:latin typeface="Fira Sans Extra Condensed Light" panose="020B0604020202020204" pitchFamily="34" charset="0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Examen 1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dirty="0">
                          <a:solidFill>
                            <a:schemeClr val="tx2"/>
                          </a:solidFill>
                          <a:latin typeface="Fira Sans Extra Condensed Light" panose="020B0604020202020204" pitchFamily="34" charset="0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20%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40947"/>
                  </a:ext>
                </a:extLst>
              </a:tr>
              <a:tr h="8686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dirty="0">
                          <a:solidFill>
                            <a:schemeClr val="tx2"/>
                          </a:solidFill>
                          <a:latin typeface="Fira Sans Extra Condensed Light" panose="020B0604020202020204" pitchFamily="34" charset="0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Examen 2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2"/>
                          </a:solidFill>
                          <a:latin typeface="Fira Sans Extra Condensed Light" panose="020B0604020202020204" pitchFamily="34" charset="0"/>
                        </a:rPr>
                        <a:t>20%</a:t>
                      </a:r>
                      <a:endParaRPr lang="es-MX" sz="1400" b="1" dirty="0">
                        <a:solidFill>
                          <a:schemeClr val="tx2"/>
                        </a:solidFill>
                        <a:latin typeface="Fira Sans Extra Condensed Light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6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794937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9299</TotalTime>
  <Words>1233</Words>
  <Application>Microsoft Office PowerPoint</Application>
  <PresentationFormat>Presentación en pantalla (16:9)</PresentationFormat>
  <Paragraphs>261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3" baseType="lpstr">
      <vt:lpstr>Fira Sans Extra Condensed Light</vt:lpstr>
      <vt:lpstr>Anton</vt:lpstr>
      <vt:lpstr>CambriaMath</vt:lpstr>
      <vt:lpstr>Arial</vt:lpstr>
      <vt:lpstr>Consolas</vt:lpstr>
      <vt:lpstr>Cambria Math</vt:lpstr>
      <vt:lpstr>Fira Sans Condensed Light</vt:lpstr>
      <vt:lpstr>Advent Pro Light</vt:lpstr>
      <vt:lpstr>Rajdhani</vt:lpstr>
      <vt:lpstr>Ai Tech Agency by Slidesgo</vt:lpstr>
      <vt:lpstr>Presentación de PowerPoint</vt:lpstr>
      <vt:lpstr>Bienvenida</vt:lpstr>
      <vt:lpstr>Presentación de PowerPoint</vt:lpstr>
      <vt:lpstr>Presentación de PowerPoint</vt:lpstr>
      <vt:lpstr>Presentación de PowerPoint</vt:lpstr>
      <vt:lpstr>AGENDA</vt:lpstr>
      <vt:lpstr>AGENDA</vt:lpstr>
      <vt:lpstr>TEMARIO</vt:lpstr>
      <vt:lpstr>EVALUACIÓN</vt:lpstr>
      <vt:lpstr>DINÁMICA DE CLASES </vt:lpstr>
      <vt:lpstr>ACERCA DEL FACILITADOR</vt:lpstr>
      <vt:lpstr>Presentación de PowerPoint</vt:lpstr>
      <vt:lpstr>Presentación de PowerPoint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273</cp:revision>
  <dcterms:modified xsi:type="dcterms:W3CDTF">2024-04-01T22:08:20Z</dcterms:modified>
</cp:coreProperties>
</file>