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357" r:id="rId3"/>
    <p:sldId id="358" r:id="rId4"/>
    <p:sldId id="471" r:id="rId5"/>
    <p:sldId id="489" r:id="rId6"/>
    <p:sldId id="488" r:id="rId7"/>
    <p:sldId id="490" r:id="rId8"/>
    <p:sldId id="478" r:id="rId9"/>
    <p:sldId id="493" r:id="rId10"/>
    <p:sldId id="497" r:id="rId11"/>
    <p:sldId id="494" r:id="rId12"/>
    <p:sldId id="495" r:id="rId13"/>
    <p:sldId id="496" r:id="rId14"/>
    <p:sldId id="389" r:id="rId15"/>
    <p:sldId id="280" r:id="rId16"/>
  </p:sldIdLst>
  <p:sldSz cx="9144000" cy="5143500" type="screen16x9"/>
  <p:notesSz cx="6858000" cy="9144000"/>
  <p:embeddedFontLst>
    <p:embeddedFont>
      <p:font typeface="Advent Pro Light" panose="020B0604020202020204" charset="0"/>
      <p:regular r:id="rId18"/>
      <p:bold r:id="rId19"/>
    </p:embeddedFont>
    <p:embeddedFont>
      <p:font typeface="Anton" pitchFamily="2" charset="0"/>
      <p:regular r:id="rId20"/>
    </p:embeddedFont>
    <p:embeddedFont>
      <p:font typeface="Cambria Math" panose="02040503050406030204" pitchFamily="18" charset="0"/>
      <p:regular r:id="rId21"/>
    </p:embeddedFont>
    <p:embeddedFont>
      <p:font typeface="Fira Sans Condensed Light" panose="020B0403050000020004" pitchFamily="34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0909" autoAdjust="0"/>
  </p:normalViewPr>
  <p:slideViewPr>
    <p:cSldViewPr snapToGrid="0">
      <p:cViewPr varScale="1">
        <p:scale>
          <a:sx n="82" d="100"/>
          <a:sy n="82" d="100"/>
        </p:scale>
        <p:origin x="342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19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954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775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20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98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97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91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65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182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8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1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Integración de robótica y sistemas inteligentes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22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444183"/>
                <a:ext cx="8312189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Definimos las velocidades lineal y angular en términos de las velocidades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444183"/>
                <a:ext cx="8312189" cy="572700"/>
              </a:xfrm>
              <a:prstGeom prst="rect">
                <a:avLst/>
              </a:prstGeom>
              <a:blipFill>
                <a:blip r:embed="rId4"/>
                <a:stretch>
                  <a:fillRect r="-440" b="-15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1242122-39D8-5F6F-C973-36C0234A9E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014"/>
          <a:stretch/>
        </p:blipFill>
        <p:spPr>
          <a:xfrm>
            <a:off x="5812710" y="2021331"/>
            <a:ext cx="3331290" cy="3122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D22FC75-23F6-1805-106F-E316A0F8C5C6}"/>
                  </a:ext>
                </a:extLst>
              </p:cNvPr>
              <p:cNvSpPr txBox="1"/>
              <p:nvPr/>
            </p:nvSpPr>
            <p:spPr>
              <a:xfrm>
                <a:off x="733354" y="2326202"/>
                <a:ext cx="1792293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D22FC75-23F6-1805-106F-E316A0F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4" y="2326202"/>
                <a:ext cx="1792293" cy="491096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6D41430-ADF7-97CC-8910-9346A332C562}"/>
                  </a:ext>
                </a:extLst>
              </p:cNvPr>
              <p:cNvSpPr txBox="1"/>
              <p:nvPr/>
            </p:nvSpPr>
            <p:spPr>
              <a:xfrm>
                <a:off x="3015814" y="2359951"/>
                <a:ext cx="1792293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6D41430-ADF7-97CC-8910-9346A332C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14" y="2359951"/>
                <a:ext cx="1792293" cy="5098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825B9A58-B8E5-5DBF-CCB9-D00826E30196}"/>
              </a:ext>
            </a:extLst>
          </p:cNvPr>
          <p:cNvSpPr/>
          <p:nvPr/>
        </p:nvSpPr>
        <p:spPr>
          <a:xfrm>
            <a:off x="7983415" y="3376246"/>
            <a:ext cx="211016" cy="1992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05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E6B7FA-2612-7A1A-F2E5-76E5FD05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856" y="1853058"/>
            <a:ext cx="552527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B0AD94-EF22-5756-0754-ABB1B792B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68" y="2143611"/>
            <a:ext cx="827838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874FCE-6537-01D3-6730-61556EF6A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08" y="1759772"/>
            <a:ext cx="7526215" cy="30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1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4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Linealización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4 (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Linealización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linealización del modelo cinemático del robot diferencial a través de la teoría del Jacobiano.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matemático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procedimiento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linealización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verificar su comportamiento en Matlab para algunas velocidades en específico.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linealizado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real.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Matlab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-Cierre de </a:t>
            </a:r>
            <a:r>
              <a:rPr lang="es-ES" dirty="0" err="1"/>
              <a:t>Mini-challenge</a:t>
            </a:r>
            <a:r>
              <a:rPr lang="es-ES" dirty="0"/>
              <a:t> 2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5501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63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749770"/>
                <a:ext cx="848803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A partir del tópico 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/</a:t>
                </a:r>
                <a:r>
                  <a:rPr lang="es-ES" sz="1800" b="1" dirty="0" err="1">
                    <a:solidFill>
                      <a:schemeClr val="tx2"/>
                    </a:solidFill>
                  </a:rPr>
                  <a:t>cmd_vel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se publican las velocidades lineal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</a:rPr>
                  <a:t>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angular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 las cuales son parámetros de entrada del nodo </a:t>
                </a:r>
                <a:r>
                  <a:rPr lang="es-ES" sz="1800" b="1" dirty="0" err="1">
                    <a:solidFill>
                      <a:schemeClr val="tx2"/>
                    </a:solidFill>
                  </a:rPr>
                  <a:t>Puzzlebot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 Sim.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A la salida del nodo </a:t>
                </a:r>
                <a:r>
                  <a:rPr lang="es-ES" sz="1800" b="1" dirty="0" err="1">
                    <a:solidFill>
                      <a:schemeClr val="tx2"/>
                    </a:solidFill>
                  </a:rPr>
                  <a:t>Puzzlebot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 Sim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obtenemos la pose y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749770"/>
                <a:ext cx="8488039" cy="726831"/>
              </a:xfrm>
              <a:prstGeom prst="rect">
                <a:avLst/>
              </a:prstGeom>
              <a:blipFill>
                <a:blip r:embed="rId4"/>
                <a:stretch>
                  <a:fillRect t="-10084" r="-575" b="-45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Mini-Challenge 2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69F786-E39D-B4DE-1287-77D4B2BDC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178" y="2992474"/>
            <a:ext cx="5351375" cy="1815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F7839-5C22-0B25-3E93-BE83E042F2CC}"/>
                  </a:ext>
                </a:extLst>
              </p:cNvPr>
              <p:cNvSpPr txBox="1"/>
              <p:nvPr/>
            </p:nvSpPr>
            <p:spPr>
              <a:xfrm>
                <a:off x="2347039" y="3161370"/>
                <a:ext cx="8675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MX" sz="24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F8F7839-5C22-0B25-3E93-BE83E042F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39" y="3161370"/>
                <a:ext cx="86750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66D92A3-9257-F9FC-B30F-A0AA3C241AB3}"/>
                  </a:ext>
                </a:extLst>
              </p:cNvPr>
              <p:cNvSpPr txBox="1"/>
              <p:nvPr/>
            </p:nvSpPr>
            <p:spPr>
              <a:xfrm>
                <a:off x="2030516" y="3962878"/>
                <a:ext cx="15005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s-MX" sz="20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66D92A3-9257-F9FC-B30F-A0AA3C24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16" y="3962878"/>
                <a:ext cx="150055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90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444183"/>
            <a:ext cx="83121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transformación de interna del nodo se muestra a continuación: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Mini-Challenge 2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24F2383-1FFA-1970-1C39-E64DD9422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78" y="2077563"/>
            <a:ext cx="5258534" cy="2867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54AB5B-575E-3AF8-E814-3318B49CE9AF}"/>
                  </a:ext>
                </a:extLst>
              </p:cNvPr>
              <p:cNvSpPr txBox="1"/>
              <p:nvPr/>
            </p:nvSpPr>
            <p:spPr>
              <a:xfrm>
                <a:off x="699945" y="2332831"/>
                <a:ext cx="1808791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18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54AB5B-575E-3AF8-E814-3318B49C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5" y="2332831"/>
                <a:ext cx="1808791" cy="882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echa: a la derecha con bandas 18">
            <a:extLst>
              <a:ext uri="{FF2B5EF4-FFF2-40B4-BE49-F238E27FC236}">
                <a16:creationId xmlns:a16="http://schemas.microsoft.com/office/drawing/2014/main" id="{1F03404A-E406-8713-E4A2-BB214F7E52E6}"/>
              </a:ext>
            </a:extLst>
          </p:cNvPr>
          <p:cNvSpPr/>
          <p:nvPr/>
        </p:nvSpPr>
        <p:spPr>
          <a:xfrm>
            <a:off x="2552063" y="2611751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47ED9F8-05F8-E368-CA6E-059AF6FE4CC4}"/>
                  </a:ext>
                </a:extLst>
              </p:cNvPr>
              <p:cNvSpPr txBox="1"/>
              <p:nvPr/>
            </p:nvSpPr>
            <p:spPr>
              <a:xfrm>
                <a:off x="759771" y="3494803"/>
                <a:ext cx="1792293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47ED9F8-05F8-E368-CA6E-059AF6FE4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1" y="3494803"/>
                <a:ext cx="1792293" cy="491096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5CCEC0D-C707-CB47-F10C-5610A50F6244}"/>
                  </a:ext>
                </a:extLst>
              </p:cNvPr>
              <p:cNvSpPr txBox="1"/>
              <p:nvPr/>
            </p:nvSpPr>
            <p:spPr>
              <a:xfrm>
                <a:off x="759770" y="4079118"/>
                <a:ext cx="1792293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5CCEC0D-C707-CB47-F10C-5610A50F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0" y="4079118"/>
                <a:ext cx="1792293" cy="5098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echa: a la derecha con bandas 21">
            <a:extLst>
              <a:ext uri="{FF2B5EF4-FFF2-40B4-BE49-F238E27FC236}">
                <a16:creationId xmlns:a16="http://schemas.microsoft.com/office/drawing/2014/main" id="{BDE5F65E-2F53-6DF8-B956-04F3FDB9F26F}"/>
              </a:ext>
            </a:extLst>
          </p:cNvPr>
          <p:cNvSpPr/>
          <p:nvPr/>
        </p:nvSpPr>
        <p:spPr>
          <a:xfrm>
            <a:off x="2598384" y="3790424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89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444183"/>
                <a:ext cx="8312189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La transformación de las velocidades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</a:t>
                </a:r>
                <a:endParaRPr lang="en-US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444183"/>
                <a:ext cx="8312189" cy="572700"/>
              </a:xfrm>
              <a:prstGeom prst="rect">
                <a:avLst/>
              </a:prstGeom>
              <a:blipFill>
                <a:blip r:embed="rId4"/>
                <a:stretch>
                  <a:fillRect b="-15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Mini-Challenge 2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" name="Flecha: a la derecha con bandas 18">
            <a:extLst>
              <a:ext uri="{FF2B5EF4-FFF2-40B4-BE49-F238E27FC236}">
                <a16:creationId xmlns:a16="http://schemas.microsoft.com/office/drawing/2014/main" id="{1F03404A-E406-8713-E4A2-BB214F7E52E6}"/>
              </a:ext>
            </a:extLst>
          </p:cNvPr>
          <p:cNvSpPr/>
          <p:nvPr/>
        </p:nvSpPr>
        <p:spPr>
          <a:xfrm>
            <a:off x="3882428" y="2931143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47ED9F8-05F8-E368-CA6E-059AF6FE4CC4}"/>
                  </a:ext>
                </a:extLst>
              </p:cNvPr>
              <p:cNvSpPr txBox="1"/>
              <p:nvPr/>
            </p:nvSpPr>
            <p:spPr>
              <a:xfrm>
                <a:off x="1452155" y="2571750"/>
                <a:ext cx="1792293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47ED9F8-05F8-E368-CA6E-059AF6FE4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55" y="2571750"/>
                <a:ext cx="1792293" cy="491096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5CCEC0D-C707-CB47-F10C-5610A50F6244}"/>
                  </a:ext>
                </a:extLst>
              </p:cNvPr>
              <p:cNvSpPr txBox="1"/>
              <p:nvPr/>
            </p:nvSpPr>
            <p:spPr>
              <a:xfrm>
                <a:off x="1452154" y="3442441"/>
                <a:ext cx="1792293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5CCEC0D-C707-CB47-F10C-5610A50F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54" y="3442441"/>
                <a:ext cx="1792293" cy="509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DFADF-FF6D-2CDA-B0BD-6036C7B8291B}"/>
                  </a:ext>
                </a:extLst>
              </p:cNvPr>
              <p:cNvSpPr txBox="1"/>
              <p:nvPr/>
            </p:nvSpPr>
            <p:spPr>
              <a:xfrm>
                <a:off x="5261572" y="2353396"/>
                <a:ext cx="243027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E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d>
                        <m:dPr>
                          <m:ctrlPr>
                            <a:rPr lang="es-MX" sz="18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num>
                            <m:den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DFADF-FF6D-2CDA-B0BD-6036C7B8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572" y="2353396"/>
                <a:ext cx="2430273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ED7DABA-1432-4EB6-3B83-93AACC4ACFD8}"/>
                  </a:ext>
                </a:extLst>
              </p:cNvPr>
              <p:cNvSpPr txBox="1"/>
              <p:nvPr/>
            </p:nvSpPr>
            <p:spPr>
              <a:xfrm>
                <a:off x="5261573" y="3275615"/>
                <a:ext cx="243027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E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E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d>
                        <m:dPr>
                          <m:ctrlPr>
                            <a:rPr lang="es-MX" sz="1800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s-E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num>
                            <m:den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ED7DABA-1432-4EB6-3B83-93AACC4A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573" y="3275615"/>
                <a:ext cx="2430273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2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-Linealización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5501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8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32241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5016568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F6AA53-7D8C-32BE-59B4-27DC797AD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877" y="823132"/>
            <a:ext cx="6380123" cy="40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74178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15659</TotalTime>
  <Words>483</Words>
  <Application>Microsoft Office PowerPoint</Application>
  <PresentationFormat>Presentación en pantalla 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Anton</vt:lpstr>
      <vt:lpstr>Fira Sans Condensed Light</vt:lpstr>
      <vt:lpstr>Arial</vt:lpstr>
      <vt:lpstr>Rajdhani</vt:lpstr>
      <vt:lpstr>Advent Pro Light</vt:lpstr>
      <vt:lpstr>CambriaMath</vt:lpstr>
      <vt:lpstr>Cambria Math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363</cp:revision>
  <dcterms:modified xsi:type="dcterms:W3CDTF">2024-04-22T19:15:59Z</dcterms:modified>
</cp:coreProperties>
</file>