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357" r:id="rId3"/>
    <p:sldId id="358" r:id="rId4"/>
    <p:sldId id="471" r:id="rId5"/>
    <p:sldId id="476" r:id="rId6"/>
    <p:sldId id="477" r:id="rId7"/>
    <p:sldId id="462" r:id="rId8"/>
    <p:sldId id="468" r:id="rId9"/>
    <p:sldId id="475" r:id="rId10"/>
    <p:sldId id="478" r:id="rId11"/>
    <p:sldId id="441" r:id="rId12"/>
    <p:sldId id="442" r:id="rId13"/>
    <p:sldId id="443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280" r:id="rId24"/>
  </p:sldIdLst>
  <p:sldSz cx="9144000" cy="5143500" type="screen16x9"/>
  <p:notesSz cx="6858000" cy="9144000"/>
  <p:embeddedFontLst>
    <p:embeddedFont>
      <p:font typeface="Advent Pro Light" panose="020B0604020202020204" charset="0"/>
      <p:regular r:id="rId26"/>
      <p:bold r:id="rId27"/>
    </p:embeddedFont>
    <p:embeddedFont>
      <p:font typeface="Anton" pitchFamily="2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ira Sans Condensed Light" panose="020B0403050000020004" pitchFamily="34" charset="0"/>
      <p:regular r:id="rId34"/>
      <p:bold r:id="rId35"/>
      <p:italic r:id="rId36"/>
      <p:boldItalic r:id="rId37"/>
    </p:embeddedFont>
    <p:embeddedFont>
      <p:font typeface="Rajdhani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6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18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47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09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8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0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01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2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11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0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77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64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7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8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89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61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2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15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-Localización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21499" y="1844919"/>
            <a:ext cx="815683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 integración del movimiento de la rueda para estimar la posición</a:t>
            </a:r>
          </a:p>
          <a:p>
            <a:pPr marL="152400" indent="0">
              <a:buNone/>
            </a:pPr>
            <a:r>
              <a:rPr lang="es-ES" sz="1800" dirty="0"/>
              <a:t>del robot.</a:t>
            </a:r>
          </a:p>
          <a:p>
            <a:pPr marL="152400" indent="0">
              <a:buNone/>
            </a:pP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/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orientación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3A89B79-FF4F-9B36-1684-9EB6235A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4" y="2775438"/>
            <a:ext cx="5816330" cy="1538654"/>
          </a:xfrm>
          <a:prstGeom prst="rect">
            <a:avLst/>
          </a:prstGeom>
        </p:spPr>
      </p:pic>
      <p:pic>
        <p:nvPicPr>
          <p:cNvPr id="3" name="image62.jpeg">
            <a:extLst>
              <a:ext uri="{FF2B5EF4-FFF2-40B4-BE49-F238E27FC236}">
                <a16:creationId xmlns:a16="http://schemas.microsoft.com/office/drawing/2014/main" id="{D8F0E650-2293-A7A4-FD0F-38BDE296D48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5658" y="2484504"/>
            <a:ext cx="1682677" cy="18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21499" y="1844919"/>
            <a:ext cx="815683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Dead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reckoning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/>
              <a:t> Usando sensores de orientación y con información de</a:t>
            </a:r>
          </a:p>
          <a:p>
            <a:pPr marL="152400" indent="0">
              <a:buNone/>
            </a:pPr>
            <a:r>
              <a:rPr lang="es-ES" sz="1800" dirty="0"/>
              <a:t>velocidad, se estima la posición integrando el movimiento</a:t>
            </a:r>
          </a:p>
          <a:p>
            <a:pPr marL="152400" indent="0">
              <a:buNone/>
            </a:pP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/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orientación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 descr="Qué es un encoder y cómo funciona? - Ingeniería Mecafenix">
            <a:extLst>
              <a:ext uri="{FF2B5EF4-FFF2-40B4-BE49-F238E27FC236}">
                <a16:creationId xmlns:a16="http://schemas.microsoft.com/office/drawing/2014/main" id="{DEE0C48A-EA5F-BEEE-CF0E-672827FF0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5"/>
          <a:stretch/>
        </p:blipFill>
        <p:spPr bwMode="auto">
          <a:xfrm>
            <a:off x="2443755" y="2659743"/>
            <a:ext cx="3898429" cy="190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9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21499" y="1844919"/>
            <a:ext cx="815683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No es fiable la estimación con sensores propioceptivos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(suelo irregular,</a:t>
            </a:r>
          </a:p>
          <a:p>
            <a:pPr marL="152400" indent="0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deslizamiento, etc.): se utiliza sensores exteroceptivos (IMU, etc.)</a:t>
            </a:r>
          </a:p>
          <a:p>
            <a:pPr marL="152400" indent="0">
              <a:buNone/>
            </a:pP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/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orientación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50" name="Picture 2" descr="IMU GY-85 9DOF ITG3205 ADXL345 HMC5883L">
            <a:extLst>
              <a:ext uri="{FF2B5EF4-FFF2-40B4-BE49-F238E27FC236}">
                <a16:creationId xmlns:a16="http://schemas.microsoft.com/office/drawing/2014/main" id="{3EB9A723-023A-E2A0-98C6-7FDF9A9F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9" y="2687316"/>
            <a:ext cx="2780794" cy="18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wis Unidad de medición inercial IMU Sensor con giroscopio digital MEMS  IMU50 : Amazon.com.mx: Industria, Empresas y Ciencia">
            <a:extLst>
              <a:ext uri="{FF2B5EF4-FFF2-40B4-BE49-F238E27FC236}">
                <a16:creationId xmlns:a16="http://schemas.microsoft.com/office/drawing/2014/main" id="{D2B3FDDD-6328-FE67-FC2D-A67BF141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24" y="2687316"/>
            <a:ext cx="1749204" cy="18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2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80" y="2775439"/>
            <a:ext cx="42882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Una de las funciones básicas de los robots móviles es </a:t>
            </a:r>
            <a:r>
              <a:rPr lang="es-ES" sz="1800" b="1" dirty="0">
                <a:solidFill>
                  <a:schemeClr val="tx2"/>
                </a:solidFill>
              </a:rPr>
              <a:t>desplazarse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una determinada posición a otra en el entorno.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realizar esta tarea, el robot móvil necesita conocer su posición en el entorno en cualquier momento para determinar si ha llegado a su destino. Este proceso se llama </a:t>
            </a:r>
            <a:r>
              <a:rPr lang="es-ES" sz="1800" b="1" dirty="0">
                <a:solidFill>
                  <a:schemeClr val="tx2"/>
                </a:solidFill>
              </a:rPr>
              <a:t>localización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D2F87-B633-1AF4-D585-35FD2E02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3" y="1509851"/>
            <a:ext cx="40296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351509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general, en la comunidad robótica móvil, el estado de un robot se indica con </a:t>
            </a:r>
            <a:r>
              <a:rPr lang="es-ES" sz="1800" b="1" dirty="0">
                <a:solidFill>
                  <a:schemeClr val="tx2"/>
                </a:solidFill>
              </a:rPr>
              <a:t>"𝒔",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decir, la </a:t>
            </a:r>
            <a:r>
              <a:rPr lang="es-ES" sz="1800" b="1" dirty="0">
                <a:solidFill>
                  <a:schemeClr val="tx2"/>
                </a:solidFill>
              </a:rPr>
              <a:t>pose o postura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para este caso consta de la posición del robot y orientación con respecto a un marco de referencia (mundo, marco).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/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6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908A3A17-EEB8-796B-0681-B3D56D04A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42" y="1586978"/>
            <a:ext cx="39724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714925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navegación a estima </a:t>
            </a:r>
            <a:r>
              <a:rPr lang="es-ES" sz="1800" b="1" dirty="0">
                <a:solidFill>
                  <a:schemeClr val="tx2"/>
                </a:solidFill>
              </a:rPr>
              <a:t>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DR)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técnica independiente típica que utilizaban los antiguos marineros para determinar la posición actual de su barco.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DR </a:t>
            </a:r>
            <a:r>
              <a:rPr lang="es-ES" sz="1800" b="1" dirty="0">
                <a:solidFill>
                  <a:schemeClr val="tx2"/>
                </a:solidFill>
              </a:rPr>
              <a:t>integra incrementalmente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distancia recorrida y la dirección de viaje en relación con una ubicación de inicio conocida.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D190A-F13C-784E-7A5A-B907E655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25" y="1705786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18948" y="2807296"/>
            <a:ext cx="592361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navegación, 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proceso </a:t>
            </a:r>
            <a:r>
              <a:rPr lang="es-ES" sz="1800" b="1" dirty="0">
                <a:solidFill>
                  <a:schemeClr val="tx2"/>
                </a:solidFill>
              </a:rPr>
              <a:t>de calcular la posición actual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un objeto en movimiento utilizando una posición previamente determinada e incorporando estimaciones de velocidad, rumbo (o dirección o curso) y tiempo transcurrido. Esta técnica utiliza la </a:t>
            </a:r>
            <a:r>
              <a:rPr lang="es-ES" sz="1800" b="1" dirty="0">
                <a:solidFill>
                  <a:schemeClr val="tx2"/>
                </a:solidFill>
              </a:rPr>
              <a:t>cinemática interna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localizarlo en el entorno. Sin embargo, dicha técnica adolece de un crecimiento ilimitado de </a:t>
            </a:r>
            <a:r>
              <a:rPr lang="es-ES" sz="1800" b="1" dirty="0">
                <a:solidFill>
                  <a:schemeClr val="tx2"/>
                </a:solidFill>
              </a:rPr>
              <a:t>la incertidumbre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sobre la postura del robot a lo largo del tiempo debido a la integración numérica y la </a:t>
            </a:r>
            <a:r>
              <a:rPr lang="es-ES" sz="1800" b="1" dirty="0">
                <a:solidFill>
                  <a:schemeClr val="tx2"/>
                </a:solidFill>
              </a:rPr>
              <a:t>acumulación de errores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68811-F3BD-2F87-374E-5DF0DAA5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r="5776"/>
          <a:stretch/>
        </p:blipFill>
        <p:spPr>
          <a:xfrm>
            <a:off x="6275037" y="3352800"/>
            <a:ext cx="286896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2775439"/>
            <a:ext cx="533157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 el uso de </a:t>
            </a:r>
            <a:r>
              <a:rPr lang="es-ES" sz="1800" b="1" dirty="0">
                <a:solidFill>
                  <a:schemeClr val="tx2"/>
                </a:solidFill>
              </a:rPr>
              <a:t>datos de sensores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movimiento (codificadores para robots con ruedas) para estimar cambios de posición a lo largo del tiempo.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b="1" dirty="0">
                <a:solidFill>
                  <a:schemeClr val="tx2"/>
                </a:solidFill>
              </a:rPr>
              <a:t> es un tipo de localización a estima 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),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basada en la estimación de la distancia recorrida.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Algunos robots con patas o ruedas lo utilizan en robótica para estimar su posición en relación con una ubicación inicial.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Odometría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C94111-1375-14B6-7743-6851FF8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"/>
          <a:stretch/>
        </p:blipFill>
        <p:spPr>
          <a:xfrm>
            <a:off x="5615354" y="2129865"/>
            <a:ext cx="3528646" cy="20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1428721"/>
            <a:ext cx="583566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Modelo cinemático para un modelo de robot diferencial: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47114-67B4-D4BD-29B7-566AF22B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24" y="2074552"/>
            <a:ext cx="2157081" cy="771130"/>
          </a:xfrm>
          <a:prstGeom prst="rect">
            <a:avLst/>
          </a:prstGeom>
        </p:spPr>
      </p:pic>
      <p:sp>
        <p:nvSpPr>
          <p:cNvPr id="10" name="Google Shape;1762;p45">
            <a:extLst>
              <a:ext uri="{FF2B5EF4-FFF2-40B4-BE49-F238E27FC236}">
                <a16:creationId xmlns:a16="http://schemas.microsoft.com/office/drawing/2014/main" id="{0FF75299-3AC1-7D30-3A65-67CAF15DC6FD}"/>
              </a:ext>
            </a:extLst>
          </p:cNvPr>
          <p:cNvSpPr txBox="1">
            <a:spLocks/>
          </p:cNvSpPr>
          <p:nvPr/>
        </p:nvSpPr>
        <p:spPr>
          <a:xfrm>
            <a:off x="283779" y="3719307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Las entradas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BDD8CB-91D7-9AA8-0C45-333812249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15" b="14630"/>
          <a:stretch/>
        </p:blipFill>
        <p:spPr>
          <a:xfrm>
            <a:off x="2126470" y="3332042"/>
            <a:ext cx="2150283" cy="317971"/>
          </a:xfrm>
          <a:prstGeom prst="rect">
            <a:avLst/>
          </a:prstGeom>
        </p:spPr>
      </p:pic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64E443EC-D83B-9E64-42F6-2DA3AAB04D11}"/>
              </a:ext>
            </a:extLst>
          </p:cNvPr>
          <p:cNvSpPr txBox="1">
            <a:spLocks/>
          </p:cNvSpPr>
          <p:nvPr/>
        </p:nvSpPr>
        <p:spPr>
          <a:xfrm>
            <a:off x="283779" y="2805493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 postura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8A58B3-DBA5-5D9A-59BF-D894F4014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32" y="4392789"/>
            <a:ext cx="1491168" cy="30110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C50C92-1F4E-F5F4-3119-5DE7F5C7F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832" y="2188205"/>
            <a:ext cx="3539389" cy="27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047" y="2992474"/>
            <a:ext cx="4282998" cy="13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80" y="2569634"/>
            <a:ext cx="3431840" cy="1070381"/>
          </a:xfrm>
          <a:prstGeom prst="rect">
            <a:avLst/>
          </a:prstGeom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5A1A3E5F-F131-A086-75A2-425E43D8626B}"/>
              </a:ext>
            </a:extLst>
          </p:cNvPr>
          <p:cNvSpPr txBox="1">
            <a:spLocks/>
          </p:cNvSpPr>
          <p:nvPr/>
        </p:nvSpPr>
        <p:spPr>
          <a:xfrm>
            <a:off x="415905" y="3493507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Donde </a:t>
            </a:r>
            <a:r>
              <a:rPr lang="es-ES" sz="1800" b="1" dirty="0">
                <a:solidFill>
                  <a:schemeClr val="tx2"/>
                </a:solidFill>
              </a:rPr>
              <a:t>𝑣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1800" b="1" dirty="0">
                <a:solidFill>
                  <a:schemeClr val="tx2"/>
                </a:solidFill>
              </a:rPr>
              <a:t>𝜔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se pueden estimar usando las lecturas de los </a:t>
            </a: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encoders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C51AA3-5A65-E516-1E6C-38BD9E18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233" y="3962113"/>
            <a:ext cx="1821533" cy="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calcular la </a:t>
            </a:r>
            <a:r>
              <a:rPr lang="es-ES" sz="1800" b="1" dirty="0">
                <a:solidFill>
                  <a:schemeClr val="tx2"/>
                </a:solidFill>
              </a:rPr>
              <a:t>pose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cualquier paso de tiempo dado, el modelo cinemático debe </a:t>
            </a:r>
            <a:r>
              <a:rPr lang="es-ES" sz="1800" b="1" dirty="0">
                <a:solidFill>
                  <a:schemeClr val="tx2"/>
                </a:solidFill>
              </a:rPr>
              <a:t>integrarse numéricamente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ECBC58-3C42-9FB0-63A1-9CCDDFDC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25" y="2733904"/>
            <a:ext cx="3906027" cy="1096208"/>
          </a:xfrm>
          <a:prstGeom prst="rect">
            <a:avLst/>
          </a:prstGeom>
        </p:spPr>
      </p:pic>
      <p:sp>
        <p:nvSpPr>
          <p:cNvPr id="12" name="Google Shape;1762;p45">
            <a:extLst>
              <a:ext uri="{FF2B5EF4-FFF2-40B4-BE49-F238E27FC236}">
                <a16:creationId xmlns:a16="http://schemas.microsoft.com/office/drawing/2014/main" id="{9B1BD5B2-9C34-A599-50C8-DCC9A0DD2934}"/>
              </a:ext>
            </a:extLst>
          </p:cNvPr>
          <p:cNvSpPr txBox="1">
            <a:spLocks/>
          </p:cNvSpPr>
          <p:nvPr/>
        </p:nvSpPr>
        <p:spPr>
          <a:xfrm>
            <a:off x="530729" y="3830112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Esta aproximación sigue la </a:t>
            </a:r>
            <a:r>
              <a:rPr lang="es-ES" sz="1800" b="1" dirty="0">
                <a:solidFill>
                  <a:schemeClr val="tx2"/>
                </a:solidFill>
              </a:rPr>
              <a:t>suposición de </a:t>
            </a:r>
            <a:r>
              <a:rPr lang="es-ES" sz="1800" b="1" dirty="0" err="1">
                <a:solidFill>
                  <a:schemeClr val="tx2"/>
                </a:solidFill>
              </a:rPr>
              <a:t>Markov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en la que la pose actual del robot depende sólo de la </a:t>
            </a:r>
            <a:r>
              <a:rPr lang="es-ES" sz="1800" b="1" dirty="0">
                <a:solidFill>
                  <a:schemeClr val="tx2"/>
                </a:solidFill>
              </a:rPr>
              <a:t>pose anterior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de las </a:t>
            </a:r>
            <a:r>
              <a:rPr lang="es-ES" sz="1800" b="1" dirty="0">
                <a:solidFill>
                  <a:schemeClr val="tx2"/>
                </a:solidFill>
              </a:rPr>
              <a:t>velocidades de entrada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8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-Comparación de respuesta del péndulo en ROS vs </a:t>
            </a:r>
            <a:r>
              <a:rPr lang="es-ES" dirty="0" err="1"/>
              <a:t>Simulink</a:t>
            </a:r>
            <a:r>
              <a:rPr lang="es-ES" dirty="0"/>
              <a:t> Matlab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63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198773"/>
            <a:ext cx="8415219" cy="74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Descargar:</a:t>
            </a:r>
          </a:p>
          <a:p>
            <a:pPr marL="152400" indent="0" algn="r">
              <a:buNone/>
            </a:pPr>
            <a:endParaRPr lang="en-US" sz="14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s-ES" sz="1800" b="1" dirty="0"/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Retrato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Fase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(PPLANE2)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305F71-3F4C-6D06-B405-A63ADB21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6" y="2188780"/>
            <a:ext cx="7517484" cy="22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198773"/>
            <a:ext cx="8415219" cy="74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Descargar:</a:t>
            </a:r>
          </a:p>
          <a:p>
            <a:pPr marL="152400" indent="0" algn="r">
              <a:buNone/>
            </a:pPr>
            <a:endParaRPr lang="en-US" sz="14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s-ES" sz="1800" b="1" dirty="0"/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Retrato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Fase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(PPLANE2)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DB2D3-9602-B6D3-2E30-4A8E4D3C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77" y="2198773"/>
            <a:ext cx="8077197" cy="24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800" b="1" dirty="0">
                    <a:solidFill>
                      <a:schemeClr val="tx2"/>
                    </a:solidFill>
                  </a:rPr>
                  <a:t> </a:t>
                </a:r>
                <a:endParaRPr lang="es-ES" sz="1800" b="1" dirty="0"/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d>
                      <m:d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1800" b="1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9093EC0F-A585-86C0-E869-A69D3AAF7FB0}"/>
              </a:ext>
            </a:extLst>
          </p:cNvPr>
          <p:cNvSpPr/>
          <p:nvPr/>
        </p:nvSpPr>
        <p:spPr>
          <a:xfrm>
            <a:off x="3797308" y="2142606"/>
            <a:ext cx="1086249" cy="572700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B8CC46-DA9F-D88B-EC4F-3C73D23BBF76}"/>
              </a:ext>
            </a:extLst>
          </p:cNvPr>
          <p:cNvSpPr/>
          <p:nvPr/>
        </p:nvSpPr>
        <p:spPr>
          <a:xfrm>
            <a:off x="2009514" y="2383327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E529866-702B-4500-8B5B-B313C2091E4F}"/>
              </a:ext>
            </a:extLst>
          </p:cNvPr>
          <p:cNvSpPr/>
          <p:nvPr/>
        </p:nvSpPr>
        <p:spPr>
          <a:xfrm>
            <a:off x="3524936" y="2361520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2385638-FE5C-BAF2-996A-34F98F877953}"/>
              </a:ext>
            </a:extLst>
          </p:cNvPr>
          <p:cNvSpPr/>
          <p:nvPr/>
        </p:nvSpPr>
        <p:spPr>
          <a:xfrm>
            <a:off x="2009513" y="303800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84C640-711D-2DD9-FAC9-B86652DCE3B9}"/>
              </a:ext>
            </a:extLst>
          </p:cNvPr>
          <p:cNvSpPr/>
          <p:nvPr/>
        </p:nvSpPr>
        <p:spPr>
          <a:xfrm>
            <a:off x="4033829" y="359209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047551A-5A05-80DA-CCA6-58F63B30F834}"/>
              </a:ext>
            </a:extLst>
          </p:cNvPr>
          <p:cNvSpPr/>
          <p:nvPr/>
        </p:nvSpPr>
        <p:spPr>
          <a:xfrm>
            <a:off x="4058535" y="406959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4314C8-6DEF-E3C7-8FBA-7513F9C29883}"/>
              </a:ext>
            </a:extLst>
          </p:cNvPr>
          <p:cNvSpPr/>
          <p:nvPr/>
        </p:nvSpPr>
        <p:spPr>
          <a:xfrm>
            <a:off x="4340432" y="3822058"/>
            <a:ext cx="2839815" cy="633304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cierre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Mini challenge 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Agregar</a:t>
                </a:r>
                <a:r>
                  <a:rPr lang="en-U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el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análisis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al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reporte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: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Mini challenge 1</a:t>
                </a:r>
              </a:p>
              <a:p>
                <a:pPr algn="just"/>
                <a:endParaRPr lang="en-U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Simular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los siguientes modelos en Matlab y ROS, generando un análisis comparativo de su respuesta con respecto a los parámetros descritos en el punto 3.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a)  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</a:t>
                </a:r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b)     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6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</a:t>
                </a:r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cierre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Mini challenge 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63894" y="1295400"/>
            <a:ext cx="8763167" cy="308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Simular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empleando los siguientes parámetros: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0*pi,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pi/2,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pi 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1.5*pi,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Mini challenge 1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sección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llamada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Analisis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péndulo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Matlab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vs ROS)”,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</a:t>
            </a:r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584198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15401</TotalTime>
  <Words>1310</Words>
  <Application>Microsoft Office PowerPoint</Application>
  <PresentationFormat>Presentación en pantalla (16:9)</PresentationFormat>
  <Paragraphs>200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Fira Sans Condensed Light</vt:lpstr>
      <vt:lpstr>Advent Pro Light</vt:lpstr>
      <vt:lpstr>Cambria Math</vt:lpstr>
      <vt:lpstr>Consolas</vt:lpstr>
      <vt:lpstr>Rajdhani</vt:lpstr>
      <vt:lpstr>Anton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352</cp:revision>
  <dcterms:modified xsi:type="dcterms:W3CDTF">2024-04-15T18:29:28Z</dcterms:modified>
</cp:coreProperties>
</file>