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8"/>
  </p:notesMasterIdLst>
  <p:sldIdLst>
    <p:sldId id="256" r:id="rId2"/>
    <p:sldId id="357" r:id="rId3"/>
    <p:sldId id="358" r:id="rId4"/>
    <p:sldId id="365" r:id="rId5"/>
    <p:sldId id="426" r:id="rId6"/>
    <p:sldId id="364" r:id="rId7"/>
    <p:sldId id="399" r:id="rId8"/>
    <p:sldId id="400" r:id="rId9"/>
    <p:sldId id="389" r:id="rId10"/>
    <p:sldId id="424" r:id="rId11"/>
    <p:sldId id="444" r:id="rId12"/>
    <p:sldId id="445" r:id="rId13"/>
    <p:sldId id="446" r:id="rId14"/>
    <p:sldId id="447" r:id="rId15"/>
    <p:sldId id="448" r:id="rId16"/>
    <p:sldId id="451" r:id="rId17"/>
    <p:sldId id="452" r:id="rId18"/>
    <p:sldId id="453" r:id="rId19"/>
    <p:sldId id="454" r:id="rId20"/>
    <p:sldId id="455" r:id="rId21"/>
    <p:sldId id="456" r:id="rId22"/>
    <p:sldId id="457" r:id="rId23"/>
    <p:sldId id="458" r:id="rId24"/>
    <p:sldId id="449" r:id="rId25"/>
    <p:sldId id="450" r:id="rId26"/>
    <p:sldId id="280" r:id="rId27"/>
  </p:sldIdLst>
  <p:sldSz cx="9144000" cy="5143500" type="screen16x9"/>
  <p:notesSz cx="6858000" cy="9144000"/>
  <p:embeddedFontLst>
    <p:embeddedFont>
      <p:font typeface="Advent Pro Light" panose="020B0604020202020204" charset="0"/>
      <p:regular r:id="rId29"/>
      <p:bold r:id="rId30"/>
    </p:embeddedFont>
    <p:embeddedFont>
      <p:font typeface="Anton" pitchFamily="2" charset="0"/>
      <p:regular r:id="rId31"/>
    </p:embeddedFont>
    <p:embeddedFont>
      <p:font typeface="Cambria Math" panose="02040503050406030204" pitchFamily="18" charset="0"/>
      <p:regular r:id="rId32"/>
    </p:embeddedFont>
    <p:embeddedFont>
      <p:font typeface="Fira Sans Condensed Light" panose="020B0403050000020004" pitchFamily="34" charset="0"/>
      <p:regular r:id="rId33"/>
      <p:bold r:id="rId34"/>
      <p:italic r:id="rId35"/>
      <p:boldItalic r:id="rId36"/>
    </p:embeddedFont>
    <p:embeddedFont>
      <p:font typeface="Rajdhani" panose="020B0604020202020204" charset="0"/>
      <p:regular r:id="rId37"/>
      <p:bold r:id="rId38"/>
    </p:embeddedFont>
    <p:embeddedFont>
      <p:font typeface="Segoe UI Semilight" panose="020B0402040204020203" pitchFamily="34" charset="0"/>
      <p:regular r:id="rId39"/>
      <p: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09" autoAdjust="0"/>
  </p:normalViewPr>
  <p:slideViewPr>
    <p:cSldViewPr snapToGrid="0">
      <p:cViewPr varScale="1">
        <p:scale>
          <a:sx n="82" d="100"/>
          <a:sy n="82" d="100"/>
        </p:scale>
        <p:origin x="105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40055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5129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49016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58510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13370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16829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813231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164852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0287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990924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720982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118120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701088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855101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886459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5"/>
        <p:cNvGrpSpPr/>
        <p:nvPr/>
      </p:nvGrpSpPr>
      <p:grpSpPr>
        <a:xfrm>
          <a:off x="0" y="0"/>
          <a:ext cx="0" cy="0"/>
          <a:chOff x="0" y="0"/>
          <a:chExt cx="0" cy="0"/>
        </a:xfrm>
      </p:grpSpPr>
      <p:sp>
        <p:nvSpPr>
          <p:cNvPr id="1796" name="Google Shape;1796;g7098bb5640_0_1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7" name="Google Shape;1797;g7098bb5640_0_1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812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26308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90665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2639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66492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66122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extLst>
      <p:ext uri="{BB962C8B-B14F-4D97-AF65-F5344CB8AC3E}">
        <p14:creationId xmlns:p14="http://schemas.microsoft.com/office/powerpoint/2010/main" val="873497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título 1">
  <p:cSld name="Solo título 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916225"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76" name="Google Shape;76;p18"/>
          <p:cNvSpPr txBox="1">
            <a:spLocks noGrp="1"/>
          </p:cNvSpPr>
          <p:nvPr>
            <p:ph type="subTitle" idx="1"/>
          </p:nvPr>
        </p:nvSpPr>
        <p:spPr>
          <a:xfrm>
            <a:off x="786275" y="1909450"/>
            <a:ext cx="21012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77" name="Google Shape;77;p18"/>
          <p:cNvSpPr txBox="1">
            <a:spLocks noGrp="1"/>
          </p:cNvSpPr>
          <p:nvPr>
            <p:ph type="title" idx="2"/>
          </p:nvPr>
        </p:nvSpPr>
        <p:spPr>
          <a:xfrm>
            <a:off x="6298374"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78" name="Google Shape;78;p18"/>
          <p:cNvSpPr txBox="1">
            <a:spLocks noGrp="1"/>
          </p:cNvSpPr>
          <p:nvPr>
            <p:ph type="subTitle" idx="3"/>
          </p:nvPr>
        </p:nvSpPr>
        <p:spPr>
          <a:xfrm>
            <a:off x="6080425" y="19094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79" name="Google Shape;79;p18"/>
          <p:cNvSpPr txBox="1">
            <a:spLocks noGrp="1"/>
          </p:cNvSpPr>
          <p:nvPr>
            <p:ph type="title" idx="4"/>
          </p:nvPr>
        </p:nvSpPr>
        <p:spPr>
          <a:xfrm>
            <a:off x="3607299" y="387276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0" name="Google Shape;80;p18"/>
          <p:cNvSpPr txBox="1">
            <a:spLocks noGrp="1"/>
          </p:cNvSpPr>
          <p:nvPr>
            <p:ph type="subTitle" idx="5"/>
          </p:nvPr>
        </p:nvSpPr>
        <p:spPr>
          <a:xfrm>
            <a:off x="3389350" y="33322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1" name="Google Shape;81;p18"/>
          <p:cNvSpPr txBox="1">
            <a:spLocks noGrp="1"/>
          </p:cNvSpPr>
          <p:nvPr>
            <p:ph type="title" idx="6"/>
          </p:nvPr>
        </p:nvSpPr>
        <p:spPr>
          <a:xfrm>
            <a:off x="3607299"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2" name="Google Shape;82;p18"/>
          <p:cNvSpPr txBox="1">
            <a:spLocks noGrp="1"/>
          </p:cNvSpPr>
          <p:nvPr>
            <p:ph type="subTitle" idx="7"/>
          </p:nvPr>
        </p:nvSpPr>
        <p:spPr>
          <a:xfrm>
            <a:off x="3389350" y="19094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3" name="Google Shape;83;p18"/>
          <p:cNvSpPr txBox="1">
            <a:spLocks noGrp="1"/>
          </p:cNvSpPr>
          <p:nvPr>
            <p:ph type="title" idx="8"/>
          </p:nvPr>
        </p:nvSpPr>
        <p:spPr>
          <a:xfrm>
            <a:off x="916225" y="387276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4" name="Google Shape;84;p18"/>
          <p:cNvSpPr txBox="1">
            <a:spLocks noGrp="1"/>
          </p:cNvSpPr>
          <p:nvPr>
            <p:ph type="subTitle" idx="9"/>
          </p:nvPr>
        </p:nvSpPr>
        <p:spPr>
          <a:xfrm>
            <a:off x="786325" y="3332250"/>
            <a:ext cx="21012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5" name="Google Shape;85;p18"/>
          <p:cNvSpPr txBox="1">
            <a:spLocks noGrp="1"/>
          </p:cNvSpPr>
          <p:nvPr>
            <p:ph type="title" idx="13"/>
          </p:nvPr>
        </p:nvSpPr>
        <p:spPr>
          <a:xfrm>
            <a:off x="6495924" y="3872763"/>
            <a:ext cx="1446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6" name="Google Shape;86;p18"/>
          <p:cNvSpPr txBox="1">
            <a:spLocks noGrp="1"/>
          </p:cNvSpPr>
          <p:nvPr>
            <p:ph type="subTitle" idx="14"/>
          </p:nvPr>
        </p:nvSpPr>
        <p:spPr>
          <a:xfrm>
            <a:off x="6080425" y="33322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7" name="Google Shape;87;p18"/>
          <p:cNvSpPr txBox="1">
            <a:spLocks noGrp="1"/>
          </p:cNvSpPr>
          <p:nvPr>
            <p:ph type="title" idx="15"/>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extLst>
      <p:ext uri="{BB962C8B-B14F-4D97-AF65-F5344CB8AC3E}">
        <p14:creationId xmlns:p14="http://schemas.microsoft.com/office/powerpoint/2010/main" val="897520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9" r:id="rId4"/>
    <p:sldLayoutId id="2147483666" r:id="rId5"/>
    <p:sldLayoutId id="2147483667" r:id="rId6"/>
    <p:sldLayoutId id="2147483670" r:id="rId7"/>
    <p:sldLayoutId id="2147483672" r:id="rId8"/>
    <p:sldLayoutId id="2147483673" r:id="rId9"/>
    <p:sldLayoutId id="214748367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17.png"/><Relationship Id="rId4" Type="http://schemas.openxmlformats.org/officeDocument/2006/relationships/image" Target="../media/image100.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hyperlink" Target="http://insideairbnb.com/get-the-data/"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mailto:Alfredo.garcias@tec.mx"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4299318"/>
          </a:xfrm>
          <a:prstGeom prst="rect">
            <a:avLst/>
          </a:prstGeom>
        </p:spPr>
        <p:txBody>
          <a:bodyPr vert="horz" wrap="square" lIns="0" tIns="13399" rIns="0" bIns="0" rtlCol="0">
            <a:spAutoFit/>
          </a:bodyPr>
          <a:lstStyle/>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br>
              <a:rPr lang="es-MX" dirty="0">
                <a:solidFill>
                  <a:schemeClr val="accent4"/>
                </a:solidFill>
                <a:latin typeface="Fira Sans Condensed Light" panose="020B0604020202020204" charset="0"/>
                <a:cs typeface="Times New Roman" panose="02020603050405020304" pitchFamily="18" charset="0"/>
              </a:rPr>
            </a:b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a:solidFill>
                  <a:schemeClr val="bg1"/>
                </a:solidFill>
                <a:latin typeface="Fira Sans Condensed Light" panose="020B0604020202020204" charset="0"/>
                <a:cs typeface="Times New Roman" panose="02020603050405020304" pitchFamily="18" charset="0"/>
              </a:rPr>
              <a:t>TC2003B</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a:solidFill>
                  <a:schemeClr val="accent4"/>
                </a:solidFill>
                <a:latin typeface="Fira Sans Condensed Light" panose="020B0604020202020204" charset="0"/>
                <a:cs typeface="Times New Roman" panose="02020603050405020304" pitchFamily="18" charset="0"/>
              </a:rPr>
              <a:t>Analítica de datos y herramientas de inteligencia artificial</a:t>
            </a:r>
          </a:p>
          <a:p>
            <a:pPr marL="14105" marR="5642">
              <a:spcBef>
                <a:spcPts val="106"/>
              </a:spcBef>
            </a:pP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r>
              <a:rPr lang="es-ES" sz="2000" b="1">
                <a:solidFill>
                  <a:schemeClr val="tx2"/>
                </a:solidFill>
                <a:latin typeface="Fira Sans Condensed Light" panose="020B0604020202020204" charset="0"/>
                <a:cs typeface="Times New Roman" panose="02020603050405020304" pitchFamily="18" charset="0"/>
              </a:rPr>
              <a:t>                     </a:t>
            </a:r>
            <a:r>
              <a:rPr lang="es-ES" sz="1600" b="1">
                <a:solidFill>
                  <a:schemeClr val="tx2"/>
                </a:solidFill>
                <a:latin typeface="Fira Sans Condensed Light" panose="020B0604020202020204" charset="0"/>
                <a:cs typeface="Times New Roman" panose="02020603050405020304" pitchFamily="18" charset="0"/>
              </a:rPr>
              <a:t>07 </a:t>
            </a:r>
            <a:r>
              <a:rPr lang="es-ES" sz="1600" b="1" dirty="0">
                <a:solidFill>
                  <a:schemeClr val="tx2"/>
                </a:solidFill>
                <a:latin typeface="Fira Sans Condensed Light" panose="020B0604020202020204" charset="0"/>
                <a:cs typeface="Times New Roman" panose="02020603050405020304" pitchFamily="18" charset="0"/>
              </a:rPr>
              <a:t>de Octubre del 2024</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14340" name="Picture 4" descr="The Learning Gate | Tec de Monterrey"/>
          <p:cNvPicPr>
            <a:picLocks noChangeAspect="1" noChangeArrowheads="1"/>
          </p:cNvPicPr>
          <p:nvPr/>
        </p:nvPicPr>
        <p:blipFill>
          <a:blip r:embed="rId4">
            <a:lum bright="100000" contrast="100000"/>
          </a:blip>
          <a:srcRect/>
          <a:stretch>
            <a:fillRect/>
          </a:stretch>
        </p:blipFill>
        <p:spPr bwMode="auto">
          <a:xfrm>
            <a:off x="5506277" y="308115"/>
            <a:ext cx="3345621" cy="587367"/>
          </a:xfrm>
          <a:prstGeom prst="rect">
            <a:avLst/>
          </a:prstGeom>
          <a:noFill/>
        </p:spPr>
      </p:pic>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a:t>   </a:t>
            </a:r>
          </a:p>
          <a:p>
            <a:pPr algn="l"/>
            <a:r>
              <a:rPr lang="es-ES" dirty="0">
                <a:solidFill>
                  <a:schemeClr val="bg1">
                    <a:lumMod val="60000"/>
                    <a:lumOff val="40000"/>
                  </a:schemeClr>
                </a:solidFill>
                <a:latin typeface="Fira Sans Condensed Light" charset="0"/>
              </a:rPr>
              <a:t>Facilitador: </a:t>
            </a:r>
            <a:r>
              <a:rPr lang="es-ES" dirty="0" err="1">
                <a:solidFill>
                  <a:schemeClr val="bg1">
                    <a:lumMod val="60000"/>
                    <a:lumOff val="40000"/>
                  </a:schemeClr>
                </a:solidFill>
                <a:latin typeface="Fira Sans Condensed Light" charset="0"/>
              </a:rPr>
              <a:t>PhD</a:t>
            </a:r>
            <a:r>
              <a:rPr lang="es-ES" dirty="0">
                <a:solidFill>
                  <a:schemeClr val="bg1">
                    <a:lumMod val="60000"/>
                    <a:lumOff val="40000"/>
                  </a:schemeClr>
                </a:solidFill>
                <a:latin typeface="Fira Sans Condensed Light" charset="0"/>
              </a:rPr>
              <a:t> Alfredo García Suárez</a:t>
            </a:r>
          </a:p>
          <a:p>
            <a:pPr algn="l"/>
            <a:br>
              <a:rPr lang="es-ES" dirty="0"/>
            </a:b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anim calcmode="lin" valueType="num">
                                      <p:cBhvr additive="base">
                                        <p:cTn id="1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anim calcmode="lin" valueType="num">
                                      <p:cBhvr additive="base">
                                        <p:cTn id="25"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0" y="889788"/>
            <a:ext cx="4572000" cy="3199800"/>
          </a:xfrm>
          <a:prstGeom prst="rect">
            <a:avLst/>
          </a:prstGeom>
        </p:spPr>
        <p:txBody>
          <a:bodyPr spcFirstLastPara="1" wrap="square" lIns="91425" tIns="91425" rIns="91425" bIns="91425" anchor="ctr" anchorCtr="0">
            <a:noAutofit/>
          </a:bodyPr>
          <a:lstStyle/>
          <a:p>
            <a:pPr lvl="0"/>
            <a:r>
              <a:rPr lang="en" sz="4000" dirty="0"/>
              <a:t>Regresión No Lineal</a:t>
            </a:r>
            <a:endParaRPr sz="4000" dirty="0"/>
          </a:p>
        </p:txBody>
      </p:sp>
      <p:sp>
        <p:nvSpPr>
          <p:cNvPr id="175" name="Google Shape;175;p30"/>
          <p:cNvSpPr txBox="1">
            <a:spLocks noGrp="1"/>
          </p:cNvSpPr>
          <p:nvPr>
            <p:ph type="subTitle" idx="1"/>
          </p:nvPr>
        </p:nvSpPr>
        <p:spPr>
          <a:xfrm>
            <a:off x="4917750" y="3290549"/>
            <a:ext cx="3425700" cy="1091779"/>
          </a:xfrm>
          <a:prstGeom prst="rect">
            <a:avLst/>
          </a:prstGeom>
        </p:spPr>
        <p:txBody>
          <a:bodyPr spcFirstLastPara="1" wrap="square" lIns="91425" tIns="91425" rIns="91425" bIns="91425" anchor="t" anchorCtr="0">
            <a:noAutofit/>
          </a:bodyPr>
          <a:lstStyle/>
          <a:p>
            <a:pPr marL="146050" lvl="0" indent="0">
              <a:buSzPts val="1300"/>
            </a:pPr>
            <a:r>
              <a:rPr lang="es-ES" dirty="0"/>
              <a:t>-Analítica de datos </a:t>
            </a:r>
          </a:p>
          <a:p>
            <a:pPr marL="146050" indent="0">
              <a:buSzPts val="1300"/>
            </a:pPr>
            <a:r>
              <a:rPr lang="es-ES" dirty="0"/>
              <a:t> -Regresión No Lineal</a:t>
            </a:r>
          </a:p>
          <a:p>
            <a:pPr marL="146050" lvl="0" indent="0">
              <a:buSzPts val="1300"/>
            </a:pPr>
            <a:r>
              <a:rPr lang="es-ES" dirty="0"/>
              <a:t> -Regresión Logística</a:t>
            </a:r>
          </a:p>
          <a:p>
            <a:pPr marL="146050" indent="0">
              <a:buSzPts val="1300"/>
            </a:pPr>
            <a:r>
              <a:rPr lang="es-ES" dirty="0"/>
              <a:t> </a:t>
            </a:r>
            <a:endParaRPr dirty="0"/>
          </a:p>
        </p:txBody>
      </p:sp>
      <p:sp>
        <p:nvSpPr>
          <p:cNvPr id="176" name="Google Shape;176;p30"/>
          <p:cNvSpPr txBox="1">
            <a:spLocks noGrp="1"/>
          </p:cNvSpPr>
          <p:nvPr>
            <p:ph type="title" idx="2"/>
          </p:nvPr>
        </p:nvSpPr>
        <p:spPr>
          <a:xfrm>
            <a:off x="4849170" y="1001125"/>
            <a:ext cx="2290184"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07</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2108890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No Lineal</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0" cy="259080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No lineal?</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30433" y="1878840"/>
            <a:ext cx="4205687" cy="1591147"/>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La</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dirty="0">
                <a:solidFill>
                  <a:srgbClr val="EAFEE8"/>
                </a:solidFill>
                <a:latin typeface="Fira Sans Condensed Light" panose="020B0604020202020204" charset="0"/>
                <a:cs typeface="Times New Roman" panose="02020603050405020304" pitchFamily="18" charset="0"/>
              </a:rPr>
              <a:t>Regresión no lineal es un método para encontrar un modelo no lineal para la relación entre la variable dependiente y un conjunto de variables independientes. A diferencia de la regresión lineal tradicional, que está restringida a la estimación de modelos lineales, la regresión no lineal puede estimar modelos con relaciones arbitrarias entre las variables independientes y las dependientes. Esto se lleva a cabo usando algoritmos de estimación iterativos.</a:t>
            </a:r>
          </a:p>
        </p:txBody>
      </p:sp>
      <p:pic>
        <p:nvPicPr>
          <p:cNvPr id="1028" name="Picture 4" descr="Ajuste de curvas con regresión lineal y no lineal con Minitab">
            <a:extLst>
              <a:ext uri="{FF2B5EF4-FFF2-40B4-BE49-F238E27FC236}">
                <a16:creationId xmlns:a16="http://schemas.microsoft.com/office/drawing/2014/main" id="{FF5D8E2B-FD3D-D57F-429D-8C7FF3D06A4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3307" r="33457"/>
          <a:stretch/>
        </p:blipFill>
        <p:spPr bwMode="auto">
          <a:xfrm>
            <a:off x="4977780" y="1237409"/>
            <a:ext cx="1931899" cy="174548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Ajuste de curvas con regresión lineal y no lineal con Minitab">
            <a:extLst>
              <a:ext uri="{FF2B5EF4-FFF2-40B4-BE49-F238E27FC236}">
                <a16:creationId xmlns:a16="http://schemas.microsoft.com/office/drawing/2014/main" id="{E4304F71-6B5A-2A52-74CB-0827DED69E4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70" r="65979"/>
          <a:stretch/>
        </p:blipFill>
        <p:spPr bwMode="auto">
          <a:xfrm>
            <a:off x="7005867" y="2064732"/>
            <a:ext cx="2028087" cy="174548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Ajuste de curvas con regresión lineal y no lineal con Minitab">
            <a:extLst>
              <a:ext uri="{FF2B5EF4-FFF2-40B4-BE49-F238E27FC236}">
                <a16:creationId xmlns:a16="http://schemas.microsoft.com/office/drawing/2014/main" id="{2998F2EF-457B-8B52-4769-A69957FE78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5685" t="3117" r="-576" b="-3117"/>
          <a:stretch/>
        </p:blipFill>
        <p:spPr bwMode="auto">
          <a:xfrm>
            <a:off x="4929685" y="3278923"/>
            <a:ext cx="2028087" cy="17454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No Lineal</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18241" y="2320714"/>
            <a:ext cx="0" cy="25103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¿Cómo elegir el mejor modelo para la regresión no lineal?</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8333655"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a:t>
            </a:r>
            <a:r>
              <a:rPr lang="es-ES" sz="1600" dirty="0">
                <a:solidFill>
                  <a:srgbClr val="EAFEE8"/>
                </a:solidFill>
                <a:latin typeface="Fira Sans Condensed Light" panose="020B0604020202020204" charset="0"/>
                <a:cs typeface="Times New Roman" panose="02020603050405020304" pitchFamily="18" charset="0"/>
              </a:rPr>
              <a:t>Identificar la función de la distribución utilizando mapas de dispersión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Scatter</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plot</a:t>
            </a:r>
            <a:r>
              <a:rPr lang="es-ES" sz="1600" dirty="0">
                <a:solidFill>
                  <a:srgbClr val="EAFEE8"/>
                </a:solidFill>
                <a:latin typeface="Fira Sans Condensed Light" panose="020B0604020202020204" charset="0"/>
                <a:cs typeface="Times New Roman" panose="02020603050405020304" pitchFamily="18" charset="0"/>
              </a:rPr>
              <a:t>)</a:t>
            </a:r>
          </a:p>
        </p:txBody>
      </p:sp>
      <p:cxnSp>
        <p:nvCxnSpPr>
          <p:cNvPr id="10" name="Conector recto de flecha 9">
            <a:extLst>
              <a:ext uri="{FF2B5EF4-FFF2-40B4-BE49-F238E27FC236}">
                <a16:creationId xmlns:a16="http://schemas.microsoft.com/office/drawing/2014/main" id="{8F47749E-4C77-7485-9E30-2103782C1FDC}"/>
              </a:ext>
            </a:extLst>
          </p:cNvPr>
          <p:cNvCxnSpPr>
            <a:cxnSpLocks/>
          </p:cNvCxnSpPr>
          <p:nvPr/>
        </p:nvCxnSpPr>
        <p:spPr>
          <a:xfrm flipH="1">
            <a:off x="902677" y="3295367"/>
            <a:ext cx="632074" cy="36867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Google Shape;1603;p42">
            <a:extLst>
              <a:ext uri="{FF2B5EF4-FFF2-40B4-BE49-F238E27FC236}">
                <a16:creationId xmlns:a16="http://schemas.microsoft.com/office/drawing/2014/main" id="{912973FF-5F94-8839-0FD6-D066373F3A65}"/>
              </a:ext>
            </a:extLst>
          </p:cNvPr>
          <p:cNvSpPr txBox="1"/>
          <p:nvPr/>
        </p:nvSpPr>
        <p:spPr>
          <a:xfrm>
            <a:off x="-5814" y="3570752"/>
            <a:ext cx="1540565" cy="581998"/>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coeficiente(“</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t>
            </a:r>
          </a:p>
        </p:txBody>
      </p:sp>
      <p:sp>
        <p:nvSpPr>
          <p:cNvPr id="15" name="Google Shape;1603;p42">
            <a:extLst>
              <a:ext uri="{FF2B5EF4-FFF2-40B4-BE49-F238E27FC236}">
                <a16:creationId xmlns:a16="http://schemas.microsoft.com/office/drawing/2014/main" id="{9F06FEF4-A1E7-E56B-891D-8CAE7AFB4C63}"/>
              </a:ext>
            </a:extLst>
          </p:cNvPr>
          <p:cNvSpPr txBox="1"/>
          <p:nvPr/>
        </p:nvSpPr>
        <p:spPr>
          <a:xfrm>
            <a:off x="1550075" y="3861751"/>
            <a:ext cx="1388815" cy="786123"/>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Coeficiente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b</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t>
            </a:r>
          </a:p>
        </p:txBody>
      </p:sp>
      <p:cxnSp>
        <p:nvCxnSpPr>
          <p:cNvPr id="16" name="Conector recto de flecha 15">
            <a:extLst>
              <a:ext uri="{FF2B5EF4-FFF2-40B4-BE49-F238E27FC236}">
                <a16:creationId xmlns:a16="http://schemas.microsoft.com/office/drawing/2014/main" id="{42A0C581-BD77-FA49-DE40-79FDBAFAE789}"/>
              </a:ext>
            </a:extLst>
          </p:cNvPr>
          <p:cNvCxnSpPr>
            <a:cxnSpLocks/>
            <a:endCxn id="15" idx="0"/>
          </p:cNvCxnSpPr>
          <p:nvPr/>
        </p:nvCxnSpPr>
        <p:spPr>
          <a:xfrm flipH="1">
            <a:off x="2244483" y="3349905"/>
            <a:ext cx="709731" cy="5118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Google Shape;1603;p42">
                <a:extLst>
                  <a:ext uri="{FF2B5EF4-FFF2-40B4-BE49-F238E27FC236}">
                    <a16:creationId xmlns:a16="http://schemas.microsoft.com/office/drawing/2014/main" id="{239D8841-78B1-81ED-472B-30D8E4448EEE}"/>
                  </a:ext>
                </a:extLst>
              </p:cNvPr>
              <p:cNvSpPr txBox="1"/>
              <p:nvPr/>
            </p:nvSpPr>
            <p:spPr>
              <a:xfrm>
                <a:off x="134036" y="2559642"/>
                <a:ext cx="4413546" cy="478748"/>
              </a:xfrm>
              <a:prstGeom prst="rect">
                <a:avLst/>
              </a:prstGeom>
              <a:noFill/>
              <a:ln>
                <a:noFill/>
              </a:ln>
            </p:spPr>
            <p:txBody>
              <a:bodyPr spcFirstLastPara="1" wrap="square" lIns="91425" tIns="182875" rIns="91425" bIns="0" anchor="t" anchorCtr="0">
                <a:noAutofit/>
              </a:bodyPr>
              <a:lstStyle/>
              <a:p>
                <a:pPr algn="just"/>
                <a14:m>
                  <m:oMathPara xmlns:m="http://schemas.openxmlformats.org/officeDocument/2006/math">
                    <m:oMathParaPr>
                      <m:jc m:val="centerGroup"/>
                    </m:oMathParaPr>
                    <m:oMath xmlns:m="http://schemas.openxmlformats.org/officeDocument/2006/math">
                      <m:r>
                        <a:rPr lang="es-ES" sz="4000" b="1" i="1" smtClean="0">
                          <a:solidFill>
                            <a:schemeClr val="bg1">
                              <a:lumMod val="60000"/>
                              <a:lumOff val="40000"/>
                            </a:schemeClr>
                          </a:solidFill>
                          <a:latin typeface="Cambria Math" panose="02040503050406030204" pitchFamily="18" charset="0"/>
                          <a:cs typeface="Times New Roman" panose="02020603050405020304" pitchFamily="18" charset="0"/>
                        </a:rPr>
                        <m:t>𝒚</m:t>
                      </m:r>
                      <m:r>
                        <a:rPr lang="es-ES" sz="4000" b="1" i="1" smtClean="0">
                          <a:solidFill>
                            <a:schemeClr val="bg1">
                              <a:lumMod val="60000"/>
                              <a:lumOff val="40000"/>
                            </a:schemeClr>
                          </a:solidFill>
                          <a:latin typeface="Cambria Math" panose="02040503050406030204" pitchFamily="18" charset="0"/>
                          <a:cs typeface="Times New Roman" panose="02020603050405020304" pitchFamily="18" charset="0"/>
                        </a:rPr>
                        <m:t>=</m:t>
                      </m:r>
                      <m:r>
                        <a:rPr lang="es-ES" sz="4000" b="1" i="1" smtClean="0">
                          <a:solidFill>
                            <a:schemeClr val="bg1">
                              <a:lumMod val="60000"/>
                              <a:lumOff val="40000"/>
                            </a:schemeClr>
                          </a:solidFill>
                          <a:latin typeface="Cambria Math" panose="02040503050406030204" pitchFamily="18" charset="0"/>
                          <a:cs typeface="Times New Roman" panose="02020603050405020304" pitchFamily="18" charset="0"/>
                        </a:rPr>
                        <m:t>𝒂</m:t>
                      </m:r>
                      <m:sSup>
                        <m:sSupPr>
                          <m:ctrlPr>
                            <a:rPr lang="es-ES" sz="4000" b="1" i="1" smtClean="0">
                              <a:solidFill>
                                <a:schemeClr val="bg1">
                                  <a:lumMod val="60000"/>
                                  <a:lumOff val="40000"/>
                                </a:schemeClr>
                              </a:solidFill>
                              <a:latin typeface="Cambria Math" panose="02040503050406030204" pitchFamily="18" charset="0"/>
                              <a:cs typeface="Times New Roman" panose="02020603050405020304" pitchFamily="18" charset="0"/>
                            </a:rPr>
                          </m:ctrlPr>
                        </m:sSupPr>
                        <m:e>
                          <m:r>
                            <a:rPr lang="es-ES" sz="4000" b="1" i="1" smtClean="0">
                              <a:solidFill>
                                <a:schemeClr val="bg1">
                                  <a:lumMod val="60000"/>
                                  <a:lumOff val="40000"/>
                                </a:schemeClr>
                              </a:solidFill>
                              <a:latin typeface="Cambria Math" panose="02040503050406030204" pitchFamily="18" charset="0"/>
                              <a:cs typeface="Times New Roman" panose="02020603050405020304" pitchFamily="18" charset="0"/>
                            </a:rPr>
                            <m:t>𝒙</m:t>
                          </m:r>
                        </m:e>
                        <m:sup>
                          <m:r>
                            <a:rPr lang="es-ES" sz="4000" b="1" i="1" smtClean="0">
                              <a:solidFill>
                                <a:schemeClr val="bg1">
                                  <a:lumMod val="60000"/>
                                  <a:lumOff val="40000"/>
                                </a:schemeClr>
                              </a:solidFill>
                              <a:latin typeface="Cambria Math" panose="02040503050406030204" pitchFamily="18" charset="0"/>
                              <a:cs typeface="Times New Roman" panose="02020603050405020304" pitchFamily="18" charset="0"/>
                            </a:rPr>
                            <m:t>𝟐</m:t>
                          </m:r>
                        </m:sup>
                      </m:sSup>
                      <m:r>
                        <a:rPr lang="es-ES" sz="4000" b="1" i="0" smtClean="0">
                          <a:solidFill>
                            <a:schemeClr val="bg1">
                              <a:lumMod val="60000"/>
                              <a:lumOff val="40000"/>
                            </a:schemeClr>
                          </a:solidFill>
                          <a:latin typeface="Cambria Math" panose="02040503050406030204" pitchFamily="18" charset="0"/>
                          <a:cs typeface="Times New Roman" panose="02020603050405020304" pitchFamily="18" charset="0"/>
                        </a:rPr>
                        <m:t>+</m:t>
                      </m:r>
                      <m:r>
                        <a:rPr lang="es-ES" sz="4000" b="1" i="0" smtClean="0">
                          <a:solidFill>
                            <a:schemeClr val="bg1">
                              <a:lumMod val="60000"/>
                              <a:lumOff val="40000"/>
                            </a:schemeClr>
                          </a:solidFill>
                          <a:latin typeface="Cambria Math" panose="02040503050406030204" pitchFamily="18" charset="0"/>
                          <a:cs typeface="Times New Roman" panose="02020603050405020304" pitchFamily="18" charset="0"/>
                        </a:rPr>
                        <m:t>𝐛𝐱</m:t>
                      </m:r>
                      <m:r>
                        <a:rPr lang="es-ES" sz="4000" b="1" i="0" smtClean="0">
                          <a:solidFill>
                            <a:schemeClr val="bg1">
                              <a:lumMod val="60000"/>
                              <a:lumOff val="40000"/>
                            </a:schemeClr>
                          </a:solidFill>
                          <a:latin typeface="Cambria Math" panose="02040503050406030204" pitchFamily="18" charset="0"/>
                          <a:cs typeface="Times New Roman" panose="02020603050405020304" pitchFamily="18" charset="0"/>
                        </a:rPr>
                        <m:t>+</m:t>
                      </m:r>
                      <m:r>
                        <a:rPr lang="es-ES" sz="4000" b="1" i="0" smtClean="0">
                          <a:solidFill>
                            <a:schemeClr val="bg1">
                              <a:lumMod val="60000"/>
                              <a:lumOff val="40000"/>
                            </a:schemeClr>
                          </a:solidFill>
                          <a:latin typeface="Cambria Math" panose="02040503050406030204" pitchFamily="18" charset="0"/>
                          <a:cs typeface="Times New Roman" panose="02020603050405020304" pitchFamily="18" charset="0"/>
                        </a:rPr>
                        <m:t>𝐜</m:t>
                      </m:r>
                    </m:oMath>
                  </m:oMathPara>
                </a14:m>
                <a:endParaRPr lang="es-ES" sz="4000" b="1" dirty="0">
                  <a:solidFill>
                    <a:schemeClr val="bg1">
                      <a:lumMod val="60000"/>
                      <a:lumOff val="40000"/>
                    </a:schemeClr>
                  </a:solidFill>
                  <a:latin typeface="Fira Sans Condensed Light" panose="020B0604020202020204" charset="0"/>
                  <a:cs typeface="Times New Roman" panose="02020603050405020304" pitchFamily="18" charset="0"/>
                </a:endParaRPr>
              </a:p>
            </p:txBody>
          </p:sp>
        </mc:Choice>
        <mc:Fallback xmlns="">
          <p:sp>
            <p:nvSpPr>
              <p:cNvPr id="2" name="Google Shape;1603;p42">
                <a:extLst>
                  <a:ext uri="{FF2B5EF4-FFF2-40B4-BE49-F238E27FC236}">
                    <a16:creationId xmlns:a16="http://schemas.microsoft.com/office/drawing/2014/main" id="{239D8841-78B1-81ED-472B-30D8E4448EEE}"/>
                  </a:ext>
                </a:extLst>
              </p:cNvPr>
              <p:cNvSpPr txBox="1">
                <a:spLocks noRot="1" noChangeAspect="1" noMove="1" noResize="1" noEditPoints="1" noAdjustHandles="1" noChangeArrowheads="1" noChangeShapeType="1" noTextEdit="1"/>
              </p:cNvSpPr>
              <p:nvPr/>
            </p:nvSpPr>
            <p:spPr>
              <a:xfrm>
                <a:off x="134036" y="2559642"/>
                <a:ext cx="4413546" cy="478748"/>
              </a:xfrm>
              <a:prstGeom prst="rect">
                <a:avLst/>
              </a:prstGeom>
              <a:blipFill>
                <a:blip r:embed="rId4"/>
                <a:stretch>
                  <a:fillRect b="-65385"/>
                </a:stretch>
              </a:blipFill>
              <a:ln>
                <a:noFill/>
              </a:ln>
            </p:spPr>
            <p:txBody>
              <a:bodyPr/>
              <a:lstStyle/>
              <a:p>
                <a:r>
                  <a:rPr lang="es-MX">
                    <a:noFill/>
                  </a:rPr>
                  <a:t> </a:t>
                </a:r>
              </a:p>
            </p:txBody>
          </p:sp>
        </mc:Fallback>
      </mc:AlternateContent>
      <p:cxnSp>
        <p:nvCxnSpPr>
          <p:cNvPr id="7" name="Conector recto de flecha 6">
            <a:extLst>
              <a:ext uri="{FF2B5EF4-FFF2-40B4-BE49-F238E27FC236}">
                <a16:creationId xmlns:a16="http://schemas.microsoft.com/office/drawing/2014/main" id="{E638BE36-7737-C365-6847-B1D57E2AD9EC}"/>
              </a:ext>
            </a:extLst>
          </p:cNvPr>
          <p:cNvCxnSpPr>
            <a:cxnSpLocks/>
          </p:cNvCxnSpPr>
          <p:nvPr/>
        </p:nvCxnSpPr>
        <p:spPr>
          <a:xfrm flipH="1">
            <a:off x="3663946" y="3314829"/>
            <a:ext cx="441874" cy="54692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Google Shape;1603;p42">
            <a:extLst>
              <a:ext uri="{FF2B5EF4-FFF2-40B4-BE49-F238E27FC236}">
                <a16:creationId xmlns:a16="http://schemas.microsoft.com/office/drawing/2014/main" id="{08C68259-864E-B769-8F6B-520D3D0F8B35}"/>
              </a:ext>
            </a:extLst>
          </p:cNvPr>
          <p:cNvSpPr txBox="1"/>
          <p:nvPr/>
        </p:nvSpPr>
        <p:spPr>
          <a:xfrm>
            <a:off x="2938890" y="3780204"/>
            <a:ext cx="1388815" cy="786123"/>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Coeficiente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t>
            </a:r>
          </a:p>
        </p:txBody>
      </p:sp>
      <p:pic>
        <p:nvPicPr>
          <p:cNvPr id="21" name="Imagen 20">
            <a:extLst>
              <a:ext uri="{FF2B5EF4-FFF2-40B4-BE49-F238E27FC236}">
                <a16:creationId xmlns:a16="http://schemas.microsoft.com/office/drawing/2014/main" id="{42CDDE20-1850-2695-A03E-C424BCAD3C62}"/>
              </a:ext>
            </a:extLst>
          </p:cNvPr>
          <p:cNvPicPr>
            <a:picLocks noChangeAspect="1"/>
          </p:cNvPicPr>
          <p:nvPr/>
        </p:nvPicPr>
        <p:blipFill>
          <a:blip r:embed="rId5"/>
          <a:stretch>
            <a:fillRect/>
          </a:stretch>
        </p:blipFill>
        <p:spPr>
          <a:xfrm>
            <a:off x="4966797" y="2589879"/>
            <a:ext cx="3416549" cy="2414173"/>
          </a:xfrm>
          <a:prstGeom prst="rect">
            <a:avLst/>
          </a:prstGeom>
        </p:spPr>
      </p:pic>
    </p:spTree>
    <p:extLst>
      <p:ext uri="{BB962C8B-B14F-4D97-AF65-F5344CB8AC3E}">
        <p14:creationId xmlns:p14="http://schemas.microsoft.com/office/powerpoint/2010/main" val="2292260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No Lineal</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Consecuencias de no elegir el mejor modelo</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8333655"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a:t>
            </a:r>
            <a:r>
              <a:rPr lang="es-ES" sz="1600" dirty="0">
                <a:solidFill>
                  <a:srgbClr val="EAFEE8"/>
                </a:solidFill>
                <a:latin typeface="Fira Sans Condensed Light" panose="020B0604020202020204" charset="0"/>
                <a:cs typeface="Times New Roman" panose="02020603050405020304" pitchFamily="18" charset="0"/>
              </a:rPr>
              <a:t>Identificar la función de la distribución utilizando mapas de dispersión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Scatter</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plot</a:t>
            </a:r>
            <a:r>
              <a:rPr lang="es-ES" sz="1600" dirty="0">
                <a:solidFill>
                  <a:srgbClr val="EAFEE8"/>
                </a:solidFill>
                <a:latin typeface="Fira Sans Condensed Light" panose="020B0604020202020204" charset="0"/>
                <a:cs typeface="Times New Roman" panose="02020603050405020304" pitchFamily="18" charset="0"/>
              </a:rPr>
              <a:t>)</a:t>
            </a:r>
          </a:p>
        </p:txBody>
      </p:sp>
      <p:pic>
        <p:nvPicPr>
          <p:cNvPr id="21" name="Imagen 20">
            <a:extLst>
              <a:ext uri="{FF2B5EF4-FFF2-40B4-BE49-F238E27FC236}">
                <a16:creationId xmlns:a16="http://schemas.microsoft.com/office/drawing/2014/main" id="{42CDDE20-1850-2695-A03E-C424BCAD3C62}"/>
              </a:ext>
            </a:extLst>
          </p:cNvPr>
          <p:cNvPicPr>
            <a:picLocks noChangeAspect="1"/>
          </p:cNvPicPr>
          <p:nvPr/>
        </p:nvPicPr>
        <p:blipFill>
          <a:blip r:embed="rId4"/>
          <a:stretch>
            <a:fillRect/>
          </a:stretch>
        </p:blipFill>
        <p:spPr>
          <a:xfrm>
            <a:off x="4966798" y="2589880"/>
            <a:ext cx="3068614" cy="2168318"/>
          </a:xfrm>
          <a:prstGeom prst="rect">
            <a:avLst/>
          </a:prstGeom>
        </p:spPr>
      </p:pic>
      <p:pic>
        <p:nvPicPr>
          <p:cNvPr id="4" name="Imagen 3">
            <a:extLst>
              <a:ext uri="{FF2B5EF4-FFF2-40B4-BE49-F238E27FC236}">
                <a16:creationId xmlns:a16="http://schemas.microsoft.com/office/drawing/2014/main" id="{D269C9AA-8A0A-59B3-DDD5-27CCA668578B}"/>
              </a:ext>
            </a:extLst>
          </p:cNvPr>
          <p:cNvPicPr>
            <a:picLocks noChangeAspect="1"/>
          </p:cNvPicPr>
          <p:nvPr/>
        </p:nvPicPr>
        <p:blipFill>
          <a:blip r:embed="rId5"/>
          <a:stretch>
            <a:fillRect/>
          </a:stretch>
        </p:blipFill>
        <p:spPr>
          <a:xfrm>
            <a:off x="924777" y="2603126"/>
            <a:ext cx="3416549" cy="2168318"/>
          </a:xfrm>
          <a:prstGeom prst="rect">
            <a:avLst/>
          </a:prstGeom>
        </p:spPr>
      </p:pic>
    </p:spTree>
    <p:extLst>
      <p:ext uri="{BB962C8B-B14F-4D97-AF65-F5344CB8AC3E}">
        <p14:creationId xmlns:p14="http://schemas.microsoft.com/office/powerpoint/2010/main" val="3231859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No Lineal</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18241" y="2320714"/>
            <a:ext cx="0" cy="1348609"/>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¿Cómo elegir el mejor modelo para la regresión no lineal?</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2623545"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a:t>
            </a:r>
            <a:r>
              <a:rPr lang="es-ES" sz="1600" dirty="0">
                <a:solidFill>
                  <a:srgbClr val="EAFEE8"/>
                </a:solidFill>
                <a:latin typeface="Fira Sans Condensed Light" panose="020B0604020202020204" charset="0"/>
                <a:cs typeface="Times New Roman" panose="02020603050405020304" pitchFamily="18" charset="0"/>
              </a:rPr>
              <a:t>Calcular los parámetros del modelo seleccionado y corroborar su coeficiente de determinación R2 y su coeficiente de correlación R:  </a:t>
            </a:r>
          </a:p>
        </p:txBody>
      </p:sp>
      <p:pic>
        <p:nvPicPr>
          <p:cNvPr id="4" name="Imagen 3">
            <a:extLst>
              <a:ext uri="{FF2B5EF4-FFF2-40B4-BE49-F238E27FC236}">
                <a16:creationId xmlns:a16="http://schemas.microsoft.com/office/drawing/2014/main" id="{4F4CB0F0-66ED-E15A-F203-F0A4B41A4CF5}"/>
              </a:ext>
            </a:extLst>
          </p:cNvPr>
          <p:cNvPicPr>
            <a:picLocks noChangeAspect="1"/>
          </p:cNvPicPr>
          <p:nvPr/>
        </p:nvPicPr>
        <p:blipFill>
          <a:blip r:embed="rId4"/>
          <a:stretch>
            <a:fillRect/>
          </a:stretch>
        </p:blipFill>
        <p:spPr>
          <a:xfrm>
            <a:off x="3645071" y="2063470"/>
            <a:ext cx="4980688" cy="2969672"/>
          </a:xfrm>
          <a:prstGeom prst="rect">
            <a:avLst/>
          </a:prstGeom>
        </p:spPr>
      </p:pic>
    </p:spTree>
    <p:extLst>
      <p:ext uri="{BB962C8B-B14F-4D97-AF65-F5344CB8AC3E}">
        <p14:creationId xmlns:p14="http://schemas.microsoft.com/office/powerpoint/2010/main" val="3894452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No Lineal</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20666" y="2332437"/>
            <a:ext cx="0" cy="621778"/>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¿Cómo elegir el mejor modelo para la regresión no lineal?</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2834557"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3. </a:t>
            </a:r>
            <a:r>
              <a:rPr lang="es-ES" sz="1600" dirty="0">
                <a:solidFill>
                  <a:srgbClr val="EAFEE8"/>
                </a:solidFill>
                <a:latin typeface="Fira Sans Condensed Light" panose="020B0604020202020204" charset="0"/>
                <a:cs typeface="Times New Roman" panose="02020603050405020304" pitchFamily="18" charset="0"/>
              </a:rPr>
              <a:t>Realizar las predicciones de la variable objetivo o dependiente</a:t>
            </a:r>
          </a:p>
        </p:txBody>
      </p:sp>
      <p:pic>
        <p:nvPicPr>
          <p:cNvPr id="3076" name="Picture 4" descr="doc_model_two_components.py — Non-Linear Least-Squares Minimization and  Curve-Fitting for Python">
            <a:extLst>
              <a:ext uri="{FF2B5EF4-FFF2-40B4-BE49-F238E27FC236}">
                <a16:creationId xmlns:a16="http://schemas.microsoft.com/office/drawing/2014/main" id="{D0A9E435-3832-CA8E-0035-2493689B71B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89" t="7824" r="3627" b="2875"/>
          <a:stretch/>
        </p:blipFill>
        <p:spPr bwMode="auto">
          <a:xfrm>
            <a:off x="4349263" y="2202943"/>
            <a:ext cx="3704492" cy="2717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2749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No Lineal</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GRAFICAS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253457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Función cuadrática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1026" name="Picture 2" descr="Gráficas de funciones cuadráticas | CK-12 Foundation">
            <a:extLst>
              <a:ext uri="{FF2B5EF4-FFF2-40B4-BE49-F238E27FC236}">
                <a16:creationId xmlns:a16="http://schemas.microsoft.com/office/drawing/2014/main" id="{1AE74501-DEFD-D2DB-7878-738ABDD807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3510" y="1582615"/>
            <a:ext cx="5930902" cy="3106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2031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No Lineal</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GRAFICAS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253457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Función exponencial</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050" name="Picture 2" descr="Dominio y Rango de Funciones Exponenciales - Neurochispas">
            <a:extLst>
              <a:ext uri="{FF2B5EF4-FFF2-40B4-BE49-F238E27FC236}">
                <a16:creationId xmlns:a16="http://schemas.microsoft.com/office/drawing/2014/main" id="{15E1EDAB-8E97-A50D-9C6C-29BA0494A1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1824" y="1339583"/>
            <a:ext cx="4802456" cy="3481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768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No Lineal</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GRAFICAS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253457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Función inversa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3074" name="Picture 2" descr="Función de proporcionalidad inversa – GeoGebra">
            <a:extLst>
              <a:ext uri="{FF2B5EF4-FFF2-40B4-BE49-F238E27FC236}">
                <a16:creationId xmlns:a16="http://schemas.microsoft.com/office/drawing/2014/main" id="{CD35B88D-21D9-A3C5-5F28-A66B9D1E7C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8258" y="1166603"/>
            <a:ext cx="3889588" cy="366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222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No Lineal</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GRAFICAS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253457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Función senoidal</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4100" name="Picture 4" descr="Gráfica del Seno con Ejemplos - Neurochispas">
            <a:extLst>
              <a:ext uri="{FF2B5EF4-FFF2-40B4-BE49-F238E27FC236}">
                <a16:creationId xmlns:a16="http://schemas.microsoft.com/office/drawing/2014/main" id="{285D2D4B-9419-6703-CC94-17B7DB6E88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4908" y="1427317"/>
            <a:ext cx="5756990" cy="3303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602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5019262" y="2454286"/>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sp>
        <p:nvSpPr>
          <p:cNvPr id="8" name="Google Shape;135;p27"/>
          <p:cNvSpPr txBox="1">
            <a:spLocks noGrp="1"/>
          </p:cNvSpPr>
          <p:nvPr>
            <p:ph type="title"/>
          </p:nvPr>
        </p:nvSpPr>
        <p:spPr>
          <a:xfrm>
            <a:off x="4997243"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Bienvenida</a:t>
            </a:r>
            <a:endParaRPr dirty="0"/>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1027" name="Picture 3"/>
          <p:cNvPicPr>
            <a:picLocks noChangeAspect="1" noChangeArrowheads="1"/>
          </p:cNvPicPr>
          <p:nvPr/>
        </p:nvPicPr>
        <p:blipFill>
          <a:blip r:embed="rId4"/>
          <a:srcRect/>
          <a:stretch>
            <a:fillRect/>
          </a:stretch>
        </p:blipFill>
        <p:spPr bwMode="auto">
          <a:xfrm>
            <a:off x="76202" y="1013958"/>
            <a:ext cx="2173638" cy="1457098"/>
          </a:xfrm>
          <a:prstGeom prst="rect">
            <a:avLst/>
          </a:prstGeom>
          <a:noFill/>
          <a:ln w="9525">
            <a:noFill/>
            <a:miter lim="800000"/>
            <a:headEnd/>
            <a:tailEnd/>
          </a:ln>
          <a:effectLst/>
        </p:spPr>
      </p:pic>
      <p:pic>
        <p:nvPicPr>
          <p:cNvPr id="1030" name="Picture 6" descr="Qué es Power BI de Office 365"/>
          <p:cNvPicPr>
            <a:picLocks noChangeAspect="1" noChangeArrowheads="1"/>
          </p:cNvPicPr>
          <p:nvPr/>
        </p:nvPicPr>
        <p:blipFill>
          <a:blip r:embed="rId5"/>
          <a:srcRect/>
          <a:stretch>
            <a:fillRect/>
          </a:stretch>
        </p:blipFill>
        <p:spPr bwMode="auto">
          <a:xfrm>
            <a:off x="87088" y="2775165"/>
            <a:ext cx="2206624" cy="1241662"/>
          </a:xfrm>
          <a:prstGeom prst="rect">
            <a:avLst/>
          </a:prstGeom>
          <a:noFill/>
        </p:spPr>
      </p:pic>
      <p:pic>
        <p:nvPicPr>
          <p:cNvPr id="1033" name="Picture 9" descr="Qlik: ¿qué es y cómo funciona esta herramienta de BI?"/>
          <p:cNvPicPr>
            <a:picLocks noChangeAspect="1" noChangeArrowheads="1"/>
          </p:cNvPicPr>
          <p:nvPr/>
        </p:nvPicPr>
        <p:blipFill>
          <a:blip r:embed="rId6"/>
          <a:srcRect l="3401"/>
          <a:stretch>
            <a:fillRect/>
          </a:stretch>
        </p:blipFill>
        <p:spPr bwMode="auto">
          <a:xfrm>
            <a:off x="2373086" y="1072226"/>
            <a:ext cx="2325655" cy="1324142"/>
          </a:xfrm>
          <a:prstGeom prst="rect">
            <a:avLst/>
          </a:prstGeom>
          <a:noFill/>
        </p:spPr>
      </p:pic>
      <p:pic>
        <p:nvPicPr>
          <p:cNvPr id="1035" name="Picture 11" descr="Las 8 herramientas de Data Analytics más usadas"/>
          <p:cNvPicPr>
            <a:picLocks noChangeAspect="1" noChangeArrowheads="1"/>
          </p:cNvPicPr>
          <p:nvPr/>
        </p:nvPicPr>
        <p:blipFill>
          <a:blip r:embed="rId7"/>
          <a:srcRect l="23453" r="18783" b="6905"/>
          <a:stretch>
            <a:fillRect/>
          </a:stretch>
        </p:blipFill>
        <p:spPr bwMode="auto">
          <a:xfrm>
            <a:off x="2405743" y="2778351"/>
            <a:ext cx="2318657" cy="1244375"/>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No Lineal</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GRAFICAS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253457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Función tangencial</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5122" name="Picture 2" descr="Tangente (trigonometría) - Wikipedia, la enciclopedia libre">
            <a:extLst>
              <a:ext uri="{FF2B5EF4-FFF2-40B4-BE49-F238E27FC236}">
                <a16:creationId xmlns:a16="http://schemas.microsoft.com/office/drawing/2014/main" id="{3E005349-7786-DFF4-7E1A-FFB281B3E5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5122" y="1606704"/>
            <a:ext cx="6003870" cy="2813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686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No Lineal</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GRAFICAS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455764" y="2600105"/>
            <a:ext cx="2756360"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Función valor absoluto</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6146" name="Picture 2" descr="Valor absoluto - Wikipedia, la enciclopedia libre">
            <a:extLst>
              <a:ext uri="{FF2B5EF4-FFF2-40B4-BE49-F238E27FC236}">
                <a16:creationId xmlns:a16="http://schemas.microsoft.com/office/drawing/2014/main" id="{013ED7DB-E663-36A5-618C-004D9F8BBF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6285" y="1407985"/>
            <a:ext cx="4816020" cy="3210680"/>
          </a:xfrm>
          <a:prstGeom prst="rect">
            <a:avLst/>
          </a:prstGeom>
          <a:solidFill>
            <a:schemeClr val="tx2"/>
          </a:solidFill>
        </p:spPr>
      </p:pic>
    </p:spTree>
    <p:extLst>
      <p:ext uri="{BB962C8B-B14F-4D97-AF65-F5344CB8AC3E}">
        <p14:creationId xmlns:p14="http://schemas.microsoft.com/office/powerpoint/2010/main" val="3360435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No Lineal</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GRAFICAS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455764" y="2600105"/>
            <a:ext cx="2756360"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Función logarítmica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7170" name="Picture 2" descr="Ejercicios de Funciones Logarítmicas Resueltos y para Resolver -  Neurochispas">
            <a:extLst>
              <a:ext uri="{FF2B5EF4-FFF2-40B4-BE49-F238E27FC236}">
                <a16:creationId xmlns:a16="http://schemas.microsoft.com/office/drawing/2014/main" id="{14E8EC01-AD73-7EF9-2556-D7EE262969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546" y="1177784"/>
            <a:ext cx="4315743"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7434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No Lineal</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GRAFICAS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455764" y="2600105"/>
            <a:ext cx="2756360"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Función cociente entre polinomios </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8194" name="Picture 2" descr="Ejercicios de Matemática">
            <a:extLst>
              <a:ext uri="{FF2B5EF4-FFF2-40B4-BE49-F238E27FC236}">
                <a16:creationId xmlns:a16="http://schemas.microsoft.com/office/drawing/2014/main" id="{EF862C7F-2817-5B76-DEA5-ED5F5671B3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270" y="1188730"/>
            <a:ext cx="4341255" cy="3646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0582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768707"/>
            <a:ext cx="6898578" cy="572700"/>
          </a:xfrm>
          <a:prstGeom prst="rect">
            <a:avLst/>
          </a:prstGeom>
          <a:noFill/>
          <a:ln>
            <a:noFill/>
          </a:ln>
        </p:spPr>
        <p:txBody>
          <a:bodyPr spcFirstLastPara="1" wrap="square" lIns="91425" tIns="91425" rIns="91425" bIns="91425" anchor="t" anchorCtr="0">
            <a:noAutofit/>
          </a:bodyPr>
          <a:lstStyle/>
          <a:p>
            <a:pPr>
              <a:buClr>
                <a:srgbClr val="F3F3F3"/>
              </a:buClr>
              <a:buSzPts val="3000"/>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a:solidFill>
                  <a:srgbClr val="F3F3F3"/>
                </a:solidFill>
                <a:latin typeface="Rajdhani"/>
                <a:ea typeface="Rajdhani"/>
                <a:cs typeface="Rajdhani"/>
                <a:sym typeface="Rajdhani"/>
              </a:rPr>
              <a:t>3.6</a:t>
            </a:r>
            <a:r>
              <a:rPr lang="en-US" sz="3000" b="1" dirty="0">
                <a:solidFill>
                  <a:schemeClr val="tx2"/>
                </a:solidFill>
                <a:latin typeface="Rajdhani"/>
                <a:ea typeface="Rajdhani"/>
                <a:cs typeface="Rajdhani"/>
                <a:sym typeface="Rajdhani"/>
              </a:rPr>
              <a:t> </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r>
              <a:rPr lang="en-US" sz="3000" b="1" dirty="0" err="1">
                <a:solidFill>
                  <a:srgbClr val="F3F3F3"/>
                </a:solidFill>
                <a:latin typeface="Rajdhani"/>
                <a:ea typeface="Rajdhani"/>
                <a:cs typeface="Rajdhani"/>
                <a:sym typeface="Rajdhani"/>
              </a:rPr>
              <a:t>Regresión</a:t>
            </a:r>
            <a:r>
              <a:rPr lang="en-US" sz="3000" b="1" dirty="0">
                <a:solidFill>
                  <a:srgbClr val="F3F3F3"/>
                </a:solidFill>
                <a:latin typeface="Rajdhani"/>
                <a:ea typeface="Rajdhani"/>
                <a:cs typeface="Rajdhani"/>
                <a:sym typeface="Rajdhani"/>
              </a:rPr>
              <a:t> No Lineal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11709" y="1183858"/>
            <a:ext cx="8662473" cy="3602083"/>
          </a:xfrm>
          <a:prstGeom prst="rect">
            <a:avLst/>
          </a:prstGeom>
          <a:noFill/>
          <a:ln>
            <a:noFill/>
          </a:ln>
        </p:spPr>
        <p:txBody>
          <a:bodyPr spcFirstLastPara="1" wrap="square" lIns="91425" tIns="182875" rIns="91425" bIns="0" anchor="t" anchorCtr="0">
            <a:noAutofit/>
          </a:bodyPr>
          <a:lstStyle/>
          <a:p>
            <a:pPr lvl="1"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nuevo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Regresión</a:t>
            </a:r>
            <a:r>
              <a:rPr lang="en-US" sz="1600" b="1" dirty="0">
                <a:solidFill>
                  <a:schemeClr val="tx2"/>
                </a:solidFill>
                <a:latin typeface="Fira Sans Condensed Light" panose="020B0604020202020204" charset="0"/>
                <a:cs typeface="Times New Roman" panose="02020603050405020304" pitchFamily="18" charset="0"/>
              </a:rPr>
              <a:t> No Lineal</a:t>
            </a:r>
          </a:p>
          <a:p>
            <a:pPr lvl="1"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a:t>
            </a:r>
            <a:r>
              <a:rPr lang="en-US" sz="16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Mexico.csv y los archivos .</a:t>
            </a:r>
            <a:r>
              <a:rPr lang="es-ES" sz="1600" b="1" dirty="0" err="1">
                <a:solidFill>
                  <a:schemeClr val="tx2"/>
                </a:solidFill>
                <a:latin typeface="Fira Sans Condensed Light" panose="020B0604020202020204" charset="0"/>
                <a:cs typeface="Times New Roman" panose="02020603050405020304" pitchFamily="18" charset="0"/>
              </a:rPr>
              <a:t>csv</a:t>
            </a:r>
            <a:r>
              <a:rPr lang="es-ES" sz="1600" b="1" dirty="0">
                <a:solidFill>
                  <a:schemeClr val="tx2"/>
                </a:solidFill>
                <a:latin typeface="Fira Sans Condensed Light" panose="020B0604020202020204" charset="0"/>
                <a:cs typeface="Times New Roman" panose="02020603050405020304" pitchFamily="18" charset="0"/>
              </a:rPr>
              <a:t> de otras 2 ciudades de su elección (A partir de las bases de datos listings.csv.gz), ingresar a: </a:t>
            </a:r>
            <a:r>
              <a:rPr lang="es-ES" sz="1600" b="1" dirty="0">
                <a:solidFill>
                  <a:schemeClr val="tx2"/>
                </a:solidFill>
                <a:latin typeface="Fira Sans Condensed Light" panose="020B0604020202020204" charset="0"/>
                <a:cs typeface="Times New Roman" panose="02020603050405020304" pitchFamily="18" charset="0"/>
                <a:hlinkClick r:id="rId4"/>
              </a:rPr>
              <a:t>http://insideairbnb.com/get-the-data/</a:t>
            </a:r>
            <a:endParaRPr lang="es-ES" sz="1600" b="1" dirty="0">
              <a:solidFill>
                <a:schemeClr val="tx2"/>
              </a:solidFill>
              <a:latin typeface="Fira Sans Condensed Light" panose="020B0604020202020204" charset="0"/>
              <a:cs typeface="Times New Roman" panose="02020603050405020304" pitchFamily="18" charset="0"/>
            </a:endParaRPr>
          </a:p>
          <a:p>
            <a:pPr lvl="1" algn="just"/>
            <a:endParaRPr lang="en-US" sz="1600" b="1" dirty="0">
              <a:solidFill>
                <a:schemeClr val="tx2"/>
              </a:solidFill>
              <a:latin typeface="Fira Sans Condensed Light" panose="020B0604020202020204" charset="0"/>
              <a:cs typeface="Times New Roman" panose="02020603050405020304" pitchFamily="18" charset="0"/>
            </a:endParaRPr>
          </a:p>
          <a:p>
            <a:pPr lvl="1" algn="just"/>
            <a:r>
              <a:rPr lang="en-US" sz="1600" b="1" dirty="0">
                <a:solidFill>
                  <a:schemeClr val="tx2"/>
                </a:solidFill>
                <a:latin typeface="Fira Sans Condensed Light" panose="020B0604020202020204" charset="0"/>
                <a:cs typeface="Times New Roman" panose="02020603050405020304" pitchFamily="18" charset="0"/>
              </a:rPr>
              <a:t>3.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Realiza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las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acciones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preprocesamiento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necesarias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Nulos</a:t>
            </a:r>
            <a:r>
              <a:rPr lang="en-US" sz="1600" b="1" dirty="0">
                <a:solidFill>
                  <a:schemeClr val="tx2"/>
                </a:solidFill>
                <a:latin typeface="Fira Sans Condensed Light" panose="020B0604020202020204" charset="0"/>
                <a:cs typeface="Times New Roman" panose="02020603050405020304" pitchFamily="18" charset="0"/>
              </a:rPr>
              <a:t>  y Outliers</a:t>
            </a:r>
          </a:p>
          <a:p>
            <a:pPr lvl="1"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lvl="1" algn="just"/>
            <a:r>
              <a:rPr lang="es-ES" sz="1600" b="1" dirty="0">
                <a:solidFill>
                  <a:schemeClr val="tx2"/>
                </a:solidFill>
                <a:latin typeface="Fira Sans Condensed Light" panose="020B0604020202020204" charset="0"/>
                <a:cs typeface="Times New Roman" panose="02020603050405020304" pitchFamily="18" charset="0"/>
              </a:rPr>
              <a:t>4.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Elegir</a:t>
            </a:r>
            <a:r>
              <a:rPr lang="es-ES" sz="1600" dirty="0">
                <a:solidFill>
                  <a:schemeClr val="tx2"/>
                </a:solidFill>
                <a:latin typeface="Fira Sans Condensed Light" panose="020B0604020202020204" charset="0"/>
                <a:cs typeface="Times New Roman" panose="02020603050405020304" pitchFamily="18" charset="0"/>
              </a:rPr>
              <a:t> 2 modelos de correlación No lineal y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Analizar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la correlación que existe entre las siguientes variables: </a:t>
            </a:r>
            <a:r>
              <a:rPr lang="es-ES" sz="1600" b="1" dirty="0" err="1">
                <a:solidFill>
                  <a:srgbClr val="EAFEE8"/>
                </a:solidFill>
                <a:latin typeface="Fira Sans Condensed Light" panose="020B0604020202020204" charset="0"/>
                <a:cs typeface="Times New Roman" panose="02020603050405020304" pitchFamily="18" charset="0"/>
              </a:rPr>
              <a:t>host_response_rate</a:t>
            </a:r>
            <a:r>
              <a:rPr lang="es-ES" sz="1600" b="1" dirty="0">
                <a:solidFill>
                  <a:srgbClr val="EAFEE8"/>
                </a:solidFill>
                <a:latin typeface="Fira Sans Condensed Light" panose="020B0604020202020204" charset="0"/>
                <a:cs typeface="Times New Roman" panose="02020603050405020304" pitchFamily="18" charset="0"/>
              </a:rPr>
              <a:t> </a:t>
            </a:r>
            <a:r>
              <a:rPr lang="es-ES" sz="1600" dirty="0">
                <a:solidFill>
                  <a:srgbClr val="EAFEE8"/>
                </a:solidFill>
                <a:latin typeface="Fira Sans Condensed Light" panose="020B0604020202020204" charset="0"/>
                <a:cs typeface="Times New Roman" panose="02020603050405020304" pitchFamily="18" charset="0"/>
              </a:rPr>
              <a:t>(variable objetivo), </a:t>
            </a:r>
            <a:r>
              <a:rPr lang="es-ES" sz="1600" b="1" dirty="0" err="1">
                <a:solidFill>
                  <a:srgbClr val="EAFEE8"/>
                </a:solidFill>
                <a:latin typeface="Fira Sans Condensed Light" panose="020B0604020202020204" charset="0"/>
                <a:cs typeface="Times New Roman" panose="02020603050405020304" pitchFamily="18" charset="0"/>
              </a:rPr>
              <a:t>host_acceptance_rate</a:t>
            </a:r>
            <a:r>
              <a:rPr lang="es-ES" sz="1600" b="1" dirty="0">
                <a:solidFill>
                  <a:srgbClr val="EAFEE8"/>
                </a:solidFill>
                <a:latin typeface="Fira Sans Condensed Light" panose="020B0604020202020204" charset="0"/>
                <a:cs typeface="Times New Roman" panose="02020603050405020304" pitchFamily="18" charset="0"/>
              </a:rPr>
              <a:t> </a:t>
            </a:r>
            <a:r>
              <a:rPr lang="es-ES" sz="1600" dirty="0">
                <a:solidFill>
                  <a:srgbClr val="EAFEE8"/>
                </a:solidFill>
                <a:latin typeface="Fira Sans Condensed Light" panose="020B0604020202020204" charset="0"/>
                <a:cs typeface="Times New Roman" panose="02020603050405020304" pitchFamily="18" charset="0"/>
              </a:rPr>
              <a:t>(variable objetivo), </a:t>
            </a:r>
            <a:r>
              <a:rPr lang="es-ES" sz="1600" b="1" dirty="0" err="1">
                <a:solidFill>
                  <a:srgbClr val="EAFEE8"/>
                </a:solidFill>
                <a:latin typeface="Fira Sans Condensed Light" panose="020B0604020202020204" charset="0"/>
                <a:cs typeface="Times New Roman" panose="02020603050405020304" pitchFamily="18" charset="0"/>
              </a:rPr>
              <a:t>host_total_listings_count</a:t>
            </a:r>
            <a:r>
              <a:rPr lang="es-ES" sz="1600" b="1" dirty="0">
                <a:solidFill>
                  <a:srgbClr val="EAFEE8"/>
                </a:solidFill>
                <a:latin typeface="Fira Sans Condensed Light" panose="020B0604020202020204" charset="0"/>
                <a:cs typeface="Times New Roman" panose="02020603050405020304" pitchFamily="18" charset="0"/>
              </a:rPr>
              <a:t> </a:t>
            </a:r>
            <a:r>
              <a:rPr lang="es-ES" sz="1600" dirty="0">
                <a:solidFill>
                  <a:srgbClr val="EAFEE8"/>
                </a:solidFill>
                <a:latin typeface="Fira Sans Condensed Light" panose="020B0604020202020204" charset="0"/>
                <a:cs typeface="Times New Roman" panose="02020603050405020304" pitchFamily="18" charset="0"/>
              </a:rPr>
              <a:t>(variable objetivo), </a:t>
            </a:r>
            <a:r>
              <a:rPr lang="es-ES" sz="1600" b="1" dirty="0" err="1">
                <a:solidFill>
                  <a:srgbClr val="EAFEE8"/>
                </a:solidFill>
                <a:latin typeface="Fira Sans Condensed Light" panose="020B0604020202020204" charset="0"/>
                <a:cs typeface="Times New Roman" panose="02020603050405020304" pitchFamily="18" charset="0"/>
              </a:rPr>
              <a:t>accommodates</a:t>
            </a:r>
            <a:r>
              <a:rPr lang="es-ES" sz="1600" dirty="0">
                <a:solidFill>
                  <a:srgbClr val="EAFEE8"/>
                </a:solidFill>
                <a:latin typeface="Fira Sans Condensed Light" panose="020B0604020202020204" charset="0"/>
                <a:cs typeface="Times New Roman" panose="02020603050405020304" pitchFamily="18" charset="0"/>
              </a:rPr>
              <a:t> (variable objetivo), </a:t>
            </a:r>
            <a:r>
              <a:rPr lang="es-ES" sz="1600" b="1" dirty="0" err="1">
                <a:solidFill>
                  <a:srgbClr val="EAFEE8"/>
                </a:solidFill>
                <a:latin typeface="Fira Sans Condensed Light" panose="020B0604020202020204" charset="0"/>
                <a:cs typeface="Times New Roman" panose="02020603050405020304" pitchFamily="18" charset="0"/>
              </a:rPr>
              <a:t>reviews_per_month</a:t>
            </a:r>
            <a:r>
              <a:rPr lang="es-ES" sz="1600" b="1" dirty="0">
                <a:solidFill>
                  <a:srgbClr val="EAFEE8"/>
                </a:solidFill>
                <a:latin typeface="Fira Sans Condensed Light" panose="020B0604020202020204" charset="0"/>
                <a:cs typeface="Times New Roman" panose="02020603050405020304" pitchFamily="18" charset="0"/>
              </a:rPr>
              <a:t> </a:t>
            </a:r>
            <a:r>
              <a:rPr lang="es-ES" sz="1600" dirty="0">
                <a:solidFill>
                  <a:srgbClr val="EAFEE8"/>
                </a:solidFill>
                <a:latin typeface="Fira Sans Condensed Light" panose="020B0604020202020204" charset="0"/>
                <a:cs typeface="Times New Roman" panose="02020603050405020304" pitchFamily="18" charset="0"/>
              </a:rPr>
              <a:t>(variable objetivo) y </a:t>
            </a:r>
            <a:r>
              <a:rPr lang="es-ES" sz="1600" b="1" dirty="0" err="1">
                <a:solidFill>
                  <a:srgbClr val="EAFEE8"/>
                </a:solidFill>
                <a:latin typeface="Fira Sans Condensed Light" panose="020B0604020202020204" charset="0"/>
                <a:cs typeface="Times New Roman" panose="02020603050405020304" pitchFamily="18" charset="0"/>
              </a:rPr>
              <a:t>price</a:t>
            </a:r>
            <a:r>
              <a:rPr lang="es-ES" sz="1600" dirty="0">
                <a:solidFill>
                  <a:srgbClr val="EAFEE8"/>
                </a:solidFill>
                <a:latin typeface="Fira Sans Condensed Light" panose="020B0604020202020204" charset="0"/>
                <a:cs typeface="Times New Roman" panose="02020603050405020304" pitchFamily="18" charset="0"/>
              </a:rPr>
              <a:t>(variable objetivo),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aplicando la herramienta de  </a:t>
            </a:r>
            <a:r>
              <a:rPr lang="es-ES" sz="1600" b="1" dirty="0">
                <a:solidFill>
                  <a:srgbClr val="EAFEE8"/>
                </a:solidFill>
                <a:latin typeface="Fira Sans Condensed Light" panose="020B0604020202020204" charset="0"/>
                <a:cs typeface="Times New Roman" panose="02020603050405020304" pitchFamily="18" charset="0"/>
              </a:rPr>
              <a:t>“Regresión No Lineal”</a:t>
            </a:r>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4267491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733538"/>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a:solidFill>
                  <a:srgbClr val="F3F3F3"/>
                </a:solidFill>
                <a:latin typeface="Rajdhani"/>
                <a:ea typeface="Rajdhani"/>
                <a:cs typeface="Rajdhani"/>
                <a:sym typeface="Rajdhani"/>
              </a:rPr>
              <a:t>3.6</a:t>
            </a:r>
            <a:r>
              <a:rPr lang="en-US" sz="3000" b="1" dirty="0">
                <a:solidFill>
                  <a:schemeClr val="tx2"/>
                </a:solidFill>
                <a:latin typeface="Rajdhani"/>
                <a:ea typeface="Rajdhani"/>
                <a:cs typeface="Rajdhani"/>
                <a:sym typeface="Rajdhani"/>
              </a:rPr>
              <a:t> </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r>
              <a:rPr lang="en-US" sz="3000" b="1" dirty="0" err="1">
                <a:solidFill>
                  <a:srgbClr val="F3F3F3"/>
                </a:solidFill>
                <a:latin typeface="Rajdhani"/>
                <a:ea typeface="Rajdhani"/>
                <a:cs typeface="Rajdhani"/>
                <a:sym typeface="Rajdhani"/>
              </a:rPr>
              <a:t>Regresión</a:t>
            </a:r>
            <a:r>
              <a:rPr lang="en-US" sz="3000" b="1" dirty="0">
                <a:solidFill>
                  <a:srgbClr val="F3F3F3"/>
                </a:solidFill>
                <a:latin typeface="Rajdhani"/>
                <a:ea typeface="Rajdhani"/>
                <a:cs typeface="Rajdhani"/>
                <a:sym typeface="Rajdhani"/>
              </a:rPr>
              <a:t> No Lineal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11709" y="1224896"/>
            <a:ext cx="8662473" cy="3602083"/>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6.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Realizar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tabla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todos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coeficientes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b="1" dirty="0" err="1">
                <a:solidFill>
                  <a:schemeClr val="accent4"/>
                </a:solidFill>
                <a:latin typeface="Fira Sans Condensed Light" panose="020B0604020202020204" charset="0"/>
                <a:cs typeface="Times New Roman" panose="02020603050405020304" pitchFamily="18" charset="0"/>
              </a:rPr>
              <a:t>determinación</a:t>
            </a:r>
            <a:r>
              <a:rPr lang="en-US" sz="1600" b="1" dirty="0">
                <a:solidFill>
                  <a:schemeClr val="accent4"/>
                </a:solidFill>
                <a:latin typeface="Fira Sans Condensed Light" panose="020B0604020202020204" charset="0"/>
                <a:cs typeface="Times New Roman" panose="02020603050405020304" pitchFamily="18" charset="0"/>
              </a:rPr>
              <a:t> y </a:t>
            </a:r>
            <a:r>
              <a:rPr lang="en-US" sz="1600" b="1" dirty="0" err="1">
                <a:solidFill>
                  <a:schemeClr val="accent4"/>
                </a:solidFill>
                <a:latin typeface="Fira Sans Condensed Light" panose="020B0604020202020204" charset="0"/>
                <a:cs typeface="Times New Roman" panose="02020603050405020304" pitchFamily="18" charset="0"/>
              </a:rPr>
              <a:t>correlación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obtenidos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para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correlación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analizada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según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sea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caso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7.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requeridos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8.</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Generar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un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reporte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comparativo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sobre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análisis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realizados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subirlo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formato</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rgbClr val="EAFEE8"/>
                </a:solidFill>
                <a:latin typeface="Fira Sans Condensed Light" panose="020B0604020202020204" charset="0"/>
                <a:cs typeface="Times New Roman" panose="02020603050405020304" pitchFamily="18" charset="0"/>
              </a:rPr>
              <a:t>pdf.</a:t>
            </a:r>
            <a:endParaRPr lang="en-US" sz="1600" dirty="0">
              <a:solidFill>
                <a:srgbClr val="EAFEE8"/>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9. Subir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en</a:t>
            </a:r>
            <a:r>
              <a:rPr lang="en-US" sz="1600" dirty="0">
                <a:solidFill>
                  <a:schemeClr val="tx2"/>
                </a:solidFill>
                <a:latin typeface="Fira Sans Condensed Light" panose="020B0604020202020204" charset="0"/>
                <a:cs typeface="Times New Roman" panose="02020603050405020304" pitchFamily="18" charset="0"/>
              </a:rPr>
              <a:t> CANVAS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2837818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8"/>
        <p:cNvGrpSpPr/>
        <p:nvPr/>
      </p:nvGrpSpPr>
      <p:grpSpPr>
        <a:xfrm>
          <a:off x="0" y="0"/>
          <a:ext cx="0" cy="0"/>
          <a:chOff x="0" y="0"/>
          <a:chExt cx="0" cy="0"/>
        </a:xfrm>
      </p:grpSpPr>
      <p:sp>
        <p:nvSpPr>
          <p:cNvPr id="6" name="Google Shape;1768;p46"/>
          <p:cNvSpPr txBox="1">
            <a:spLocks/>
          </p:cNvSpPr>
          <p:nvPr/>
        </p:nvSpPr>
        <p:spPr>
          <a:xfrm>
            <a:off x="2562175" y="725400"/>
            <a:ext cx="4020000" cy="1462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9pPr>
          </a:lstStyle>
          <a:p>
            <a:r>
              <a:rPr lang="es-ES" dirty="0"/>
              <a:t>Fin de la Sesión</a:t>
            </a:r>
          </a:p>
        </p:txBody>
      </p:sp>
      <p:sp>
        <p:nvSpPr>
          <p:cNvPr id="7" name="Google Shape;1769;p46"/>
          <p:cNvSpPr txBox="1">
            <a:spLocks/>
          </p:cNvSpPr>
          <p:nvPr/>
        </p:nvSpPr>
        <p:spPr>
          <a:xfrm>
            <a:off x="2561975" y="2105100"/>
            <a:ext cx="4020000" cy="1203900"/>
          </a:xfrm>
          <a:prstGeom prst="rect">
            <a:avLst/>
          </a:prstGeom>
          <a:solidFill>
            <a:srgbClr val="FFFFFF">
              <a:alpha val="45090"/>
            </a:srgb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rgbClr val="434343"/>
              </a:buClr>
              <a:buSzPts val="1100"/>
              <a:buFont typeface="Fira Sans Condensed Light"/>
              <a:buAutoNum type="arabicPeriod"/>
              <a:defRPr sz="13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298450" algn="l" rtl="0">
              <a:lnSpc>
                <a:spcPct val="115000"/>
              </a:lnSpc>
              <a:spcBef>
                <a:spcPts val="1600"/>
              </a:spcBef>
              <a:spcAft>
                <a:spcPts val="160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buClr>
                <a:schemeClr val="dk1"/>
              </a:buClr>
              <a:buFont typeface="Arial"/>
              <a:buNone/>
            </a:pPr>
            <a:r>
              <a:rPr lang="es-ES" dirty="0"/>
              <a:t>Preguntas?</a:t>
            </a:r>
          </a:p>
          <a:p>
            <a:pPr marL="0" indent="0" algn="ctr">
              <a:buClr>
                <a:schemeClr val="dk1"/>
              </a:buClr>
              <a:buFont typeface="Arial"/>
              <a:buNone/>
            </a:pPr>
            <a:endParaRPr lang="es-ES" dirty="0"/>
          </a:p>
          <a:p>
            <a:pPr marL="0" indent="0" algn="ctr">
              <a:buClr>
                <a:schemeClr val="dk1"/>
              </a:buClr>
              <a:buFont typeface="Arial"/>
              <a:buNone/>
            </a:pPr>
            <a:r>
              <a:rPr lang="es-ES" dirty="0">
                <a:hlinkClick r:id="rId4"/>
              </a:rPr>
              <a:t>Alfredo.garcias@tec.mx</a:t>
            </a:r>
            <a:endParaRPr lang="es-ES" dirty="0"/>
          </a:p>
          <a:p>
            <a:pPr marL="0" indent="0" algn="ctr">
              <a:buClr>
                <a:schemeClr val="dk1"/>
              </a:buClr>
              <a:buFont typeface="Arial"/>
              <a:buNone/>
            </a:pPr>
            <a:r>
              <a:rPr lang="es-ES"/>
              <a:t>https://itesm.zoom.us/j/9648719322</a:t>
            </a:r>
            <a:endParaRPr lang="es-ES" dirty="0"/>
          </a:p>
          <a:p>
            <a:pPr marL="0" indent="0" algn="ctr">
              <a:buClr>
                <a:schemeClr val="dk1"/>
              </a:buClr>
              <a:buFont typeface="Arial"/>
              <a:buNone/>
            </a:pPr>
            <a:r>
              <a:rPr lang="es-ES" dirty="0"/>
              <a:t> </a:t>
            </a:r>
          </a:p>
        </p:txBody>
      </p:sp>
      <p:grpSp>
        <p:nvGrpSpPr>
          <p:cNvPr id="8" name="Google Shape;1771;p46"/>
          <p:cNvGrpSpPr/>
          <p:nvPr/>
        </p:nvGrpSpPr>
        <p:grpSpPr>
          <a:xfrm>
            <a:off x="3914560" y="3451633"/>
            <a:ext cx="268782" cy="268485"/>
            <a:chOff x="3303268" y="3817349"/>
            <a:chExt cx="346056" cy="345674"/>
          </a:xfrm>
        </p:grpSpPr>
        <p:sp>
          <p:nvSpPr>
            <p:cNvPr id="9" name="Google Shape;1772;p4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3;p4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74;p4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75;p4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776;p46"/>
          <p:cNvGrpSpPr/>
          <p:nvPr/>
        </p:nvGrpSpPr>
        <p:grpSpPr>
          <a:xfrm>
            <a:off x="4263368" y="3451633"/>
            <a:ext cx="268782" cy="268485"/>
            <a:chOff x="3752358" y="3817349"/>
            <a:chExt cx="346056" cy="345674"/>
          </a:xfrm>
        </p:grpSpPr>
        <p:sp>
          <p:nvSpPr>
            <p:cNvPr id="14" name="Google Shape;1777;p4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78;p4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79;p4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80;p4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781;p46"/>
          <p:cNvGrpSpPr/>
          <p:nvPr/>
        </p:nvGrpSpPr>
        <p:grpSpPr>
          <a:xfrm>
            <a:off x="4612176" y="3451633"/>
            <a:ext cx="268757" cy="268485"/>
            <a:chOff x="4201447" y="3817349"/>
            <a:chExt cx="346024" cy="345674"/>
          </a:xfrm>
        </p:grpSpPr>
        <p:sp>
          <p:nvSpPr>
            <p:cNvPr id="19" name="Google Shape;1782;p4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83;p4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784;p46"/>
          <p:cNvGrpSpPr/>
          <p:nvPr/>
        </p:nvGrpSpPr>
        <p:grpSpPr>
          <a:xfrm>
            <a:off x="4960939" y="3451633"/>
            <a:ext cx="268460" cy="268485"/>
            <a:chOff x="5549861" y="3817349"/>
            <a:chExt cx="345642" cy="345674"/>
          </a:xfrm>
        </p:grpSpPr>
        <p:sp>
          <p:nvSpPr>
            <p:cNvPr id="22" name="Google Shape;1785;p46"/>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86;p46"/>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87;p46"/>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136;p27"/>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3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br>
              <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sp>
        <p:nvSpPr>
          <p:cNvPr id="7" name="Google Shape;136;p27"/>
          <p:cNvSpPr txBox="1">
            <a:spLocks noGrp="1"/>
          </p:cNvSpPr>
          <p:nvPr>
            <p:ph type="subTitle" idx="1"/>
          </p:nvPr>
        </p:nvSpPr>
        <p:spPr>
          <a:xfrm>
            <a:off x="4333462" y="1921615"/>
            <a:ext cx="3737113" cy="2274300"/>
          </a:xfrm>
          <a:prstGeom prst="rect">
            <a:avLst/>
          </a:prstGeom>
        </p:spPr>
        <p:txBody>
          <a:bodyPr spcFirstLastPara="1" wrap="square" lIns="91425" tIns="91425" rIns="91425" bIns="91425" anchor="ctr" anchorCtr="0">
            <a:noAutofit/>
          </a:bodyPr>
          <a:lstStyle/>
          <a:p>
            <a:pPr algn="l"/>
            <a:r>
              <a:rPr lang="es-ES" dirty="0"/>
              <a:t>     </a:t>
            </a:r>
          </a:p>
          <a:p>
            <a:pPr algn="l"/>
            <a:r>
              <a:rPr lang="es-ES" dirty="0"/>
              <a:t>     </a:t>
            </a:r>
            <a:r>
              <a:rPr lang="es-ES" b="1" dirty="0"/>
              <a:t>“Si no sabes explicarlo de un modo simple, no lo entiendes bien...”   </a:t>
            </a:r>
          </a:p>
          <a:p>
            <a:pPr algn="l"/>
            <a:r>
              <a:rPr lang="es-ES" dirty="0"/>
              <a:t>       </a:t>
            </a:r>
          </a:p>
          <a:p>
            <a:pPr algn="l"/>
            <a:r>
              <a:rPr lang="es-ES" dirty="0"/>
              <a:t>                                               –Albert Einstein</a:t>
            </a:r>
          </a:p>
          <a:p>
            <a:pPr algn="l"/>
            <a:br>
              <a:rPr lang="es-ES" dirty="0"/>
            </a:br>
            <a:endParaRPr dirty="0"/>
          </a:p>
        </p:txBody>
      </p:sp>
      <p:pic>
        <p:nvPicPr>
          <p:cNvPr id="26626" name="Picture 2" descr="Reconocer los diferentes tipos de datos, indispensable en la era del Big  Data"/>
          <p:cNvPicPr>
            <a:picLocks noChangeAspect="1" noChangeArrowheads="1"/>
          </p:cNvPicPr>
          <p:nvPr/>
        </p:nvPicPr>
        <p:blipFill>
          <a:blip r:embed="rId4"/>
          <a:srcRect/>
          <a:stretch>
            <a:fillRect/>
          </a:stretch>
        </p:blipFill>
        <p:spPr bwMode="auto">
          <a:xfrm>
            <a:off x="433872" y="1396958"/>
            <a:ext cx="3805398" cy="2757599"/>
          </a:xfrm>
          <a:prstGeom prst="rect">
            <a:avLst/>
          </a:prstGeom>
          <a:noFill/>
        </p:spPr>
      </p:pic>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39938" name="Picture 2" descr="Analítica de Datos Aplicada a Riesgos Laborales y Seguridad y Salud en el  Trabajo | Universidad de Bogotá Jorge Tadeo Lozano"/>
          <p:cNvPicPr>
            <a:picLocks noChangeAspect="1" noChangeArrowheads="1"/>
          </p:cNvPicPr>
          <p:nvPr/>
        </p:nvPicPr>
        <p:blipFill>
          <a:blip r:embed="rId3"/>
          <a:srcRect/>
          <a:stretch>
            <a:fillRect/>
          </a:stretch>
        </p:blipFill>
        <p:spPr bwMode="auto">
          <a:xfrm>
            <a:off x="0" y="0"/>
            <a:ext cx="9144000" cy="5143500"/>
          </a:xfrm>
          <a:prstGeom prst="rect">
            <a:avLst/>
          </a:prstGeom>
          <a:noFill/>
        </p:spPr>
      </p:pic>
      <p:sp>
        <p:nvSpPr>
          <p:cNvPr id="699" name="Google Shape;699;p36"/>
          <p:cNvSpPr txBox="1">
            <a:spLocks noGrp="1"/>
          </p:cNvSpPr>
          <p:nvPr>
            <p:ph type="title"/>
          </p:nvPr>
        </p:nvSpPr>
        <p:spPr>
          <a:xfrm>
            <a:off x="1066941" y="509825"/>
            <a:ext cx="432486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ANALÍTICA DE DATOS</a:t>
            </a:r>
            <a:endParaRPr dirty="0"/>
          </a:p>
        </p:txBody>
      </p:sp>
      <p:sp>
        <p:nvSpPr>
          <p:cNvPr id="700" name="Google Shape;700;p36"/>
          <p:cNvSpPr txBox="1">
            <a:spLocks noGrp="1"/>
          </p:cNvSpPr>
          <p:nvPr>
            <p:ph type="subTitle" idx="4294967295"/>
          </p:nvPr>
        </p:nvSpPr>
        <p:spPr>
          <a:xfrm>
            <a:off x="409516" y="3551274"/>
            <a:ext cx="2252610" cy="1210527"/>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a:t>Consideración de valores atípicos y valores faltantes, así como suavizado de datos para identificar posibles modelos.</a:t>
            </a:r>
          </a:p>
        </p:txBody>
      </p:sp>
      <p:sp>
        <p:nvSpPr>
          <p:cNvPr id="701" name="Google Shape;701;p36"/>
          <p:cNvSpPr txBox="1">
            <a:spLocks noGrp="1"/>
          </p:cNvSpPr>
          <p:nvPr>
            <p:ph type="subTitle" idx="4294967295"/>
          </p:nvPr>
        </p:nvSpPr>
        <p:spPr>
          <a:xfrm>
            <a:off x="3626068" y="3779475"/>
            <a:ext cx="1891861" cy="783900"/>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a:t>Cálculo de estadísticas básicas para describir la ubicación, escala y forma generales de los datos.</a:t>
            </a:r>
          </a:p>
        </p:txBody>
      </p:sp>
      <p:sp>
        <p:nvSpPr>
          <p:cNvPr id="702" name="Google Shape;702;p36"/>
          <p:cNvSpPr txBox="1">
            <a:spLocks noGrp="1"/>
          </p:cNvSpPr>
          <p:nvPr>
            <p:ph type="subTitle" idx="4294967295"/>
          </p:nvPr>
        </p:nvSpPr>
        <p:spPr>
          <a:xfrm>
            <a:off x="1387367" y="1125848"/>
            <a:ext cx="3142288"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a:t>Consideración de valores atípicos y valores faltantes, así como suavizado de datos para identificar posibles modelos.</a:t>
            </a:r>
          </a:p>
        </p:txBody>
      </p:sp>
      <p:sp>
        <p:nvSpPr>
          <p:cNvPr id="703" name="Google Shape;703;p36"/>
          <p:cNvSpPr txBox="1">
            <a:spLocks noGrp="1"/>
          </p:cNvSpPr>
          <p:nvPr>
            <p:ph type="subTitle" idx="4294967295"/>
          </p:nvPr>
        </p:nvSpPr>
        <p:spPr>
          <a:xfrm>
            <a:off x="6897400" y="3779475"/>
            <a:ext cx="1532400" cy="783900"/>
          </a:xfrm>
          <a:prstGeom prst="rect">
            <a:avLst/>
          </a:prstGeom>
        </p:spPr>
        <p:txBody>
          <a:bodyPr spcFirstLastPara="1" wrap="square" lIns="91425" tIns="91425" rIns="91425" bIns="0" anchor="t" anchorCtr="0">
            <a:noAutofit/>
          </a:bodyPr>
          <a:lstStyle/>
          <a:p>
            <a:pPr marL="0" lvl="0" indent="0" algn="ctr" rtl="0">
              <a:lnSpc>
                <a:spcPct val="100000"/>
              </a:lnSpc>
              <a:spcBef>
                <a:spcPts val="0"/>
              </a:spcBef>
              <a:spcAft>
                <a:spcPts val="1600"/>
              </a:spcAft>
              <a:buNone/>
            </a:pPr>
            <a:r>
              <a:rPr lang="en" sz="1400" dirty="0">
                <a:solidFill>
                  <a:srgbClr val="F3F3F3"/>
                </a:solidFill>
              </a:rPr>
              <a:t>Busqueda de correlación de los datos.</a:t>
            </a:r>
            <a:endParaRPr sz="1400" dirty="0">
              <a:solidFill>
                <a:srgbClr val="F3F3F3"/>
              </a:solidFill>
            </a:endParaRPr>
          </a:p>
        </p:txBody>
      </p:sp>
      <p:sp>
        <p:nvSpPr>
          <p:cNvPr id="704" name="Google Shape;704;p36"/>
          <p:cNvSpPr txBox="1">
            <a:spLocks noGrp="1"/>
          </p:cNvSpPr>
          <p:nvPr>
            <p:ph type="subTitle" idx="4294967295"/>
          </p:nvPr>
        </p:nvSpPr>
        <p:spPr>
          <a:xfrm>
            <a:off x="4858350" y="1421791"/>
            <a:ext cx="2574321"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a:t>Representación gráfica de datos para identificar patrones y tendencias.</a:t>
            </a:r>
          </a:p>
        </p:txBody>
      </p:sp>
      <p:sp>
        <p:nvSpPr>
          <p:cNvPr id="705" name="Google Shape;705;p36"/>
          <p:cNvSpPr txBox="1">
            <a:spLocks noGrp="1"/>
          </p:cNvSpPr>
          <p:nvPr>
            <p:ph type="subTitle" idx="4294967295"/>
          </p:nvPr>
        </p:nvSpPr>
        <p:spPr>
          <a:xfrm>
            <a:off x="1954923" y="2013705"/>
            <a:ext cx="2096586"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PRE-PROCESAMIENTO</a:t>
            </a:r>
          </a:p>
        </p:txBody>
      </p:sp>
      <p:sp>
        <p:nvSpPr>
          <p:cNvPr id="706" name="Google Shape;706;p36"/>
          <p:cNvSpPr txBox="1">
            <a:spLocks noGrp="1"/>
          </p:cNvSpPr>
          <p:nvPr>
            <p:ph type="subTitle" idx="4294967295"/>
          </p:nvPr>
        </p:nvSpPr>
        <p:spPr>
          <a:xfrm>
            <a:off x="5288600" y="2125814"/>
            <a:ext cx="1658400"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VISUALIZACIÓN</a:t>
            </a:r>
          </a:p>
        </p:txBody>
      </p:sp>
      <p:sp>
        <p:nvSpPr>
          <p:cNvPr id="707" name="Google Shape;707;p36"/>
          <p:cNvSpPr txBox="1">
            <a:spLocks noGrp="1"/>
          </p:cNvSpPr>
          <p:nvPr>
            <p:ph type="subTitle" idx="4294967295"/>
          </p:nvPr>
        </p:nvSpPr>
        <p:spPr>
          <a:xfrm>
            <a:off x="325821" y="3283565"/>
            <a:ext cx="2378346"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a:latin typeface="Rajdhani"/>
                <a:ea typeface="Rajdhani"/>
                <a:cs typeface="Rajdhani"/>
                <a:sym typeface="Rajdhani"/>
              </a:rPr>
              <a:t>EXTRACCIÓN DE DATOS</a:t>
            </a:r>
            <a:endParaRPr sz="1800" b="1" dirty="0">
              <a:solidFill>
                <a:srgbClr val="F3F3F3"/>
              </a:solidFill>
              <a:latin typeface="Rajdhani"/>
              <a:ea typeface="Rajdhani"/>
              <a:cs typeface="Rajdhani"/>
              <a:sym typeface="Rajdhani"/>
            </a:endParaRPr>
          </a:p>
        </p:txBody>
      </p:sp>
      <p:sp>
        <p:nvSpPr>
          <p:cNvPr id="708" name="Google Shape;708;p36"/>
          <p:cNvSpPr txBox="1">
            <a:spLocks noGrp="1"/>
          </p:cNvSpPr>
          <p:nvPr>
            <p:ph type="subTitle" idx="4294967295"/>
          </p:nvPr>
        </p:nvSpPr>
        <p:spPr>
          <a:xfrm>
            <a:off x="6834400" y="3401014"/>
            <a:ext cx="1658400"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a:latin typeface="Rajdhani"/>
                <a:ea typeface="Rajdhani"/>
                <a:cs typeface="Rajdhani"/>
                <a:sym typeface="Rajdhani"/>
              </a:rPr>
              <a:t>CORRELACIÓN</a:t>
            </a:r>
            <a:endParaRPr sz="1800" b="1" dirty="0">
              <a:solidFill>
                <a:srgbClr val="F3F3F3"/>
              </a:solidFill>
              <a:latin typeface="Rajdhani"/>
              <a:ea typeface="Rajdhani"/>
              <a:cs typeface="Rajdhani"/>
              <a:sym typeface="Rajdhani"/>
            </a:endParaRPr>
          </a:p>
        </p:txBody>
      </p:sp>
      <p:sp>
        <p:nvSpPr>
          <p:cNvPr id="709" name="Google Shape;709;p36"/>
          <p:cNvSpPr txBox="1">
            <a:spLocks noGrp="1"/>
          </p:cNvSpPr>
          <p:nvPr>
            <p:ph type="subTitle" idx="4294967295"/>
          </p:nvPr>
        </p:nvSpPr>
        <p:spPr>
          <a:xfrm>
            <a:off x="3394842" y="3348462"/>
            <a:ext cx="2280745"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Resumen o Extracción de Características</a:t>
            </a:r>
          </a:p>
        </p:txBody>
      </p:sp>
      <p:sp>
        <p:nvSpPr>
          <p:cNvPr id="710" name="Google Shape;710;p36"/>
          <p:cNvSpPr/>
          <p:nvPr/>
        </p:nvSpPr>
        <p:spPr>
          <a:xfrm>
            <a:off x="11942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36"/>
          <p:cNvSpPr/>
          <p:nvPr/>
        </p:nvSpPr>
        <p:spPr>
          <a:xfrm>
            <a:off x="27399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36"/>
          <p:cNvSpPr/>
          <p:nvPr/>
        </p:nvSpPr>
        <p:spPr>
          <a:xfrm>
            <a:off x="42856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36"/>
          <p:cNvSpPr/>
          <p:nvPr/>
        </p:nvSpPr>
        <p:spPr>
          <a:xfrm>
            <a:off x="58313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36"/>
          <p:cNvSpPr/>
          <p:nvPr/>
        </p:nvSpPr>
        <p:spPr>
          <a:xfrm>
            <a:off x="73770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715" name="Google Shape;715;p36"/>
          <p:cNvCxnSpPr>
            <a:stCxn id="710" idx="6"/>
            <a:endCxn id="711" idx="2"/>
          </p:cNvCxnSpPr>
          <p:nvPr/>
        </p:nvCxnSpPr>
        <p:spPr>
          <a:xfrm>
            <a:off x="17669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6" name="Google Shape;716;p36"/>
          <p:cNvCxnSpPr>
            <a:stCxn id="711" idx="6"/>
            <a:endCxn id="712" idx="2"/>
          </p:cNvCxnSpPr>
          <p:nvPr/>
        </p:nvCxnSpPr>
        <p:spPr>
          <a:xfrm>
            <a:off x="33126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7" name="Google Shape;717;p36"/>
          <p:cNvCxnSpPr>
            <a:stCxn id="712" idx="6"/>
            <a:endCxn id="713" idx="2"/>
          </p:cNvCxnSpPr>
          <p:nvPr/>
        </p:nvCxnSpPr>
        <p:spPr>
          <a:xfrm>
            <a:off x="48583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8" name="Google Shape;718;p36"/>
          <p:cNvCxnSpPr>
            <a:stCxn id="713" idx="6"/>
            <a:endCxn id="714" idx="2"/>
          </p:cNvCxnSpPr>
          <p:nvPr/>
        </p:nvCxnSpPr>
        <p:spPr>
          <a:xfrm>
            <a:off x="6404050" y="2962725"/>
            <a:ext cx="972900" cy="0"/>
          </a:xfrm>
          <a:prstGeom prst="straightConnector1">
            <a:avLst/>
          </a:prstGeom>
          <a:noFill/>
          <a:ln w="19050" cap="flat" cmpd="sng">
            <a:solidFill>
              <a:srgbClr val="F3F3F3"/>
            </a:solidFill>
            <a:prstDash val="solid"/>
            <a:round/>
            <a:headEnd type="none" w="med" len="med"/>
            <a:tailEnd type="none" w="med" len="med"/>
          </a:ln>
        </p:spPr>
      </p:cxnSp>
      <p:grpSp>
        <p:nvGrpSpPr>
          <p:cNvPr id="2" name="Google Shape;719;p36"/>
          <p:cNvGrpSpPr/>
          <p:nvPr/>
        </p:nvGrpSpPr>
        <p:grpSpPr>
          <a:xfrm>
            <a:off x="1332734" y="2826965"/>
            <a:ext cx="288452" cy="275353"/>
            <a:chOff x="4126815" y="2760704"/>
            <a:chExt cx="380393" cy="363118"/>
          </a:xfrm>
        </p:grpSpPr>
        <p:sp>
          <p:nvSpPr>
            <p:cNvPr id="720" name="Google Shape;720;p36"/>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36"/>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36"/>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36"/>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 name="Google Shape;724;p36"/>
          <p:cNvGrpSpPr/>
          <p:nvPr/>
        </p:nvGrpSpPr>
        <p:grpSpPr>
          <a:xfrm>
            <a:off x="2885622" y="2824148"/>
            <a:ext cx="281276" cy="280987"/>
            <a:chOff x="2497275" y="2744159"/>
            <a:chExt cx="370930" cy="370549"/>
          </a:xfrm>
        </p:grpSpPr>
        <p:sp>
          <p:nvSpPr>
            <p:cNvPr id="725" name="Google Shape;725;p36"/>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36"/>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36"/>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36"/>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36"/>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36"/>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 name="Google Shape;732;p36"/>
          <p:cNvGrpSpPr/>
          <p:nvPr/>
        </p:nvGrpSpPr>
        <p:grpSpPr>
          <a:xfrm>
            <a:off x="4417196" y="2834313"/>
            <a:ext cx="309505" cy="260656"/>
            <a:chOff x="2171474" y="3369229"/>
            <a:chExt cx="408156" cy="343737"/>
          </a:xfrm>
        </p:grpSpPr>
        <p:sp>
          <p:nvSpPr>
            <p:cNvPr id="733" name="Google Shape;733;p36"/>
            <p:cNvSpPr/>
            <p:nvPr/>
          </p:nvSpPr>
          <p:spPr>
            <a:xfrm>
              <a:off x="2171474" y="3369229"/>
              <a:ext cx="408156" cy="343737"/>
            </a:xfrm>
            <a:custGeom>
              <a:avLst/>
              <a:gdLst/>
              <a:ahLst/>
              <a:cxnLst/>
              <a:rect l="l" t="t" r="r" b="b"/>
              <a:pathLst>
                <a:path w="12824" h="10800" extrusionOk="0">
                  <a:moveTo>
                    <a:pt x="5395" y="345"/>
                  </a:moveTo>
                  <a:cubicBezTo>
                    <a:pt x="5561" y="345"/>
                    <a:pt x="5704" y="405"/>
                    <a:pt x="5823" y="536"/>
                  </a:cubicBezTo>
                  <a:lnTo>
                    <a:pt x="6478" y="1191"/>
                  </a:lnTo>
                  <a:lnTo>
                    <a:pt x="5645" y="1191"/>
                  </a:lnTo>
                  <a:cubicBezTo>
                    <a:pt x="5537" y="1191"/>
                    <a:pt x="5442" y="1143"/>
                    <a:pt x="5347" y="1072"/>
                  </a:cubicBezTo>
                  <a:lnTo>
                    <a:pt x="4633" y="357"/>
                  </a:lnTo>
                  <a:lnTo>
                    <a:pt x="5395" y="357"/>
                  </a:lnTo>
                  <a:lnTo>
                    <a:pt x="5395" y="345"/>
                  </a:lnTo>
                  <a:close/>
                  <a:moveTo>
                    <a:pt x="6883" y="357"/>
                  </a:moveTo>
                  <a:cubicBezTo>
                    <a:pt x="7049" y="357"/>
                    <a:pt x="7192" y="417"/>
                    <a:pt x="7311" y="536"/>
                  </a:cubicBezTo>
                  <a:lnTo>
                    <a:pt x="7966" y="1191"/>
                  </a:lnTo>
                  <a:lnTo>
                    <a:pt x="7823" y="1191"/>
                  </a:lnTo>
                  <a:cubicBezTo>
                    <a:pt x="7716" y="1191"/>
                    <a:pt x="7621" y="1274"/>
                    <a:pt x="7621" y="1381"/>
                  </a:cubicBezTo>
                  <a:cubicBezTo>
                    <a:pt x="7621" y="1488"/>
                    <a:pt x="7716" y="1572"/>
                    <a:pt x="7823" y="1572"/>
                  </a:cubicBezTo>
                  <a:lnTo>
                    <a:pt x="12026" y="1572"/>
                  </a:lnTo>
                  <a:cubicBezTo>
                    <a:pt x="12253" y="1572"/>
                    <a:pt x="12443" y="1750"/>
                    <a:pt x="12443" y="1988"/>
                  </a:cubicBezTo>
                  <a:lnTo>
                    <a:pt x="12431" y="10001"/>
                  </a:lnTo>
                  <a:cubicBezTo>
                    <a:pt x="12431" y="10216"/>
                    <a:pt x="12253" y="10418"/>
                    <a:pt x="12014" y="10418"/>
                  </a:cubicBezTo>
                  <a:lnTo>
                    <a:pt x="775" y="10418"/>
                  </a:lnTo>
                  <a:cubicBezTo>
                    <a:pt x="561" y="10418"/>
                    <a:pt x="358" y="10239"/>
                    <a:pt x="358" y="10001"/>
                  </a:cubicBezTo>
                  <a:lnTo>
                    <a:pt x="358" y="774"/>
                  </a:lnTo>
                  <a:cubicBezTo>
                    <a:pt x="358" y="548"/>
                    <a:pt x="537" y="357"/>
                    <a:pt x="775" y="357"/>
                  </a:cubicBezTo>
                  <a:lnTo>
                    <a:pt x="3859" y="357"/>
                  </a:lnTo>
                  <a:cubicBezTo>
                    <a:pt x="4025" y="357"/>
                    <a:pt x="4168" y="417"/>
                    <a:pt x="4287" y="536"/>
                  </a:cubicBezTo>
                  <a:lnTo>
                    <a:pt x="5085" y="1322"/>
                  </a:lnTo>
                  <a:cubicBezTo>
                    <a:pt x="5228" y="1465"/>
                    <a:pt x="5418" y="1560"/>
                    <a:pt x="5645" y="1560"/>
                  </a:cubicBezTo>
                  <a:lnTo>
                    <a:pt x="6942" y="1560"/>
                  </a:lnTo>
                  <a:cubicBezTo>
                    <a:pt x="7014" y="1560"/>
                    <a:pt x="7085" y="1512"/>
                    <a:pt x="7121" y="1441"/>
                  </a:cubicBezTo>
                  <a:cubicBezTo>
                    <a:pt x="7145" y="1369"/>
                    <a:pt x="7133" y="1286"/>
                    <a:pt x="7073" y="1226"/>
                  </a:cubicBezTo>
                  <a:lnTo>
                    <a:pt x="6192" y="357"/>
                  </a:lnTo>
                  <a:close/>
                  <a:moveTo>
                    <a:pt x="799" y="0"/>
                  </a:moveTo>
                  <a:cubicBezTo>
                    <a:pt x="358" y="0"/>
                    <a:pt x="1" y="345"/>
                    <a:pt x="1" y="786"/>
                  </a:cubicBezTo>
                  <a:lnTo>
                    <a:pt x="1" y="10013"/>
                  </a:lnTo>
                  <a:cubicBezTo>
                    <a:pt x="1" y="10442"/>
                    <a:pt x="358" y="10799"/>
                    <a:pt x="799" y="10799"/>
                  </a:cubicBezTo>
                  <a:lnTo>
                    <a:pt x="12026" y="10799"/>
                  </a:lnTo>
                  <a:cubicBezTo>
                    <a:pt x="12467" y="10799"/>
                    <a:pt x="12824" y="10442"/>
                    <a:pt x="12824" y="10013"/>
                  </a:cubicBezTo>
                  <a:lnTo>
                    <a:pt x="12824" y="1988"/>
                  </a:lnTo>
                  <a:cubicBezTo>
                    <a:pt x="12824" y="1524"/>
                    <a:pt x="12467" y="1191"/>
                    <a:pt x="12026" y="1191"/>
                  </a:cubicBezTo>
                  <a:lnTo>
                    <a:pt x="8490" y="1191"/>
                  </a:lnTo>
                  <a:lnTo>
                    <a:pt x="7585" y="274"/>
                  </a:lnTo>
                  <a:cubicBezTo>
                    <a:pt x="7383" y="83"/>
                    <a:pt x="7145" y="0"/>
                    <a:pt x="688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36"/>
            <p:cNvSpPr/>
            <p:nvPr/>
          </p:nvSpPr>
          <p:spPr>
            <a:xfrm>
              <a:off x="2292737" y="3477220"/>
              <a:ext cx="164898" cy="164866"/>
            </a:xfrm>
            <a:custGeom>
              <a:avLst/>
              <a:gdLst/>
              <a:ahLst/>
              <a:cxnLst/>
              <a:rect l="l" t="t" r="r" b="b"/>
              <a:pathLst>
                <a:path w="5181" h="5180" extrusionOk="0">
                  <a:moveTo>
                    <a:pt x="2799" y="1382"/>
                  </a:moveTo>
                  <a:cubicBezTo>
                    <a:pt x="3025" y="1382"/>
                    <a:pt x="3216" y="1560"/>
                    <a:pt x="3216" y="1798"/>
                  </a:cubicBezTo>
                  <a:lnTo>
                    <a:pt x="3216" y="2203"/>
                  </a:lnTo>
                  <a:cubicBezTo>
                    <a:pt x="3204" y="2525"/>
                    <a:pt x="2942" y="2810"/>
                    <a:pt x="2597" y="2810"/>
                  </a:cubicBezTo>
                  <a:cubicBezTo>
                    <a:pt x="2251" y="2810"/>
                    <a:pt x="1977" y="2525"/>
                    <a:pt x="1977" y="2203"/>
                  </a:cubicBezTo>
                  <a:lnTo>
                    <a:pt x="1977" y="1798"/>
                  </a:lnTo>
                  <a:cubicBezTo>
                    <a:pt x="1977" y="1572"/>
                    <a:pt x="2156" y="1382"/>
                    <a:pt x="2406" y="1382"/>
                  </a:cubicBezTo>
                  <a:close/>
                  <a:moveTo>
                    <a:pt x="2799" y="3156"/>
                  </a:moveTo>
                  <a:lnTo>
                    <a:pt x="2799" y="3275"/>
                  </a:lnTo>
                  <a:cubicBezTo>
                    <a:pt x="2799" y="3346"/>
                    <a:pt x="2835" y="3406"/>
                    <a:pt x="2858" y="3465"/>
                  </a:cubicBezTo>
                  <a:lnTo>
                    <a:pt x="2608" y="3715"/>
                  </a:lnTo>
                  <a:lnTo>
                    <a:pt x="2573" y="3715"/>
                  </a:lnTo>
                  <a:lnTo>
                    <a:pt x="2323" y="3465"/>
                  </a:lnTo>
                  <a:cubicBezTo>
                    <a:pt x="2358" y="3406"/>
                    <a:pt x="2382" y="3346"/>
                    <a:pt x="2382" y="3275"/>
                  </a:cubicBezTo>
                  <a:lnTo>
                    <a:pt x="2382" y="3156"/>
                  </a:lnTo>
                  <a:cubicBezTo>
                    <a:pt x="2454" y="3167"/>
                    <a:pt x="2513" y="3179"/>
                    <a:pt x="2597" y="3179"/>
                  </a:cubicBezTo>
                  <a:cubicBezTo>
                    <a:pt x="2668" y="3179"/>
                    <a:pt x="2739" y="3167"/>
                    <a:pt x="2799" y="3156"/>
                  </a:cubicBezTo>
                  <a:close/>
                  <a:moveTo>
                    <a:pt x="2573" y="381"/>
                  </a:moveTo>
                  <a:cubicBezTo>
                    <a:pt x="3799" y="381"/>
                    <a:pt x="4799" y="1382"/>
                    <a:pt x="4799" y="2596"/>
                  </a:cubicBezTo>
                  <a:cubicBezTo>
                    <a:pt x="4811" y="3287"/>
                    <a:pt x="4490" y="3906"/>
                    <a:pt x="3978" y="4322"/>
                  </a:cubicBezTo>
                  <a:lnTo>
                    <a:pt x="3978" y="4049"/>
                  </a:lnTo>
                  <a:cubicBezTo>
                    <a:pt x="3978" y="3822"/>
                    <a:pt x="3859" y="3608"/>
                    <a:pt x="3656" y="3525"/>
                  </a:cubicBezTo>
                  <a:lnTo>
                    <a:pt x="3180" y="3287"/>
                  </a:lnTo>
                  <a:lnTo>
                    <a:pt x="3180" y="3275"/>
                  </a:lnTo>
                  <a:lnTo>
                    <a:pt x="3180" y="2989"/>
                  </a:lnTo>
                  <a:cubicBezTo>
                    <a:pt x="3418" y="2810"/>
                    <a:pt x="3573" y="2513"/>
                    <a:pt x="3573" y="2203"/>
                  </a:cubicBezTo>
                  <a:lnTo>
                    <a:pt x="3573" y="1798"/>
                  </a:lnTo>
                  <a:cubicBezTo>
                    <a:pt x="3573" y="1370"/>
                    <a:pt x="3216" y="1012"/>
                    <a:pt x="2787" y="1012"/>
                  </a:cubicBezTo>
                  <a:lnTo>
                    <a:pt x="2382" y="1012"/>
                  </a:lnTo>
                  <a:cubicBezTo>
                    <a:pt x="1954" y="1012"/>
                    <a:pt x="1596" y="1370"/>
                    <a:pt x="1596" y="1798"/>
                  </a:cubicBezTo>
                  <a:lnTo>
                    <a:pt x="1596" y="2203"/>
                  </a:lnTo>
                  <a:cubicBezTo>
                    <a:pt x="1596" y="2525"/>
                    <a:pt x="1763" y="2810"/>
                    <a:pt x="2001" y="2989"/>
                  </a:cubicBezTo>
                  <a:lnTo>
                    <a:pt x="2001" y="3275"/>
                  </a:lnTo>
                  <a:lnTo>
                    <a:pt x="2001" y="3287"/>
                  </a:lnTo>
                  <a:lnTo>
                    <a:pt x="1525" y="3525"/>
                  </a:lnTo>
                  <a:cubicBezTo>
                    <a:pt x="1334" y="3632"/>
                    <a:pt x="1192" y="3822"/>
                    <a:pt x="1192" y="4049"/>
                  </a:cubicBezTo>
                  <a:lnTo>
                    <a:pt x="1192" y="4322"/>
                  </a:lnTo>
                  <a:cubicBezTo>
                    <a:pt x="692" y="3918"/>
                    <a:pt x="358" y="3298"/>
                    <a:pt x="358" y="2596"/>
                  </a:cubicBezTo>
                  <a:cubicBezTo>
                    <a:pt x="358" y="1382"/>
                    <a:pt x="1358" y="381"/>
                    <a:pt x="2573" y="381"/>
                  </a:cubicBezTo>
                  <a:close/>
                  <a:moveTo>
                    <a:pt x="3156" y="3691"/>
                  </a:moveTo>
                  <a:lnTo>
                    <a:pt x="3490" y="3846"/>
                  </a:lnTo>
                  <a:cubicBezTo>
                    <a:pt x="3561" y="3882"/>
                    <a:pt x="3609" y="3953"/>
                    <a:pt x="3609" y="4049"/>
                  </a:cubicBezTo>
                  <a:lnTo>
                    <a:pt x="3609" y="4560"/>
                  </a:lnTo>
                  <a:cubicBezTo>
                    <a:pt x="3311" y="4727"/>
                    <a:pt x="2954" y="4822"/>
                    <a:pt x="2597" y="4822"/>
                  </a:cubicBezTo>
                  <a:cubicBezTo>
                    <a:pt x="2227" y="4822"/>
                    <a:pt x="1882" y="4727"/>
                    <a:pt x="1585" y="4560"/>
                  </a:cubicBezTo>
                  <a:lnTo>
                    <a:pt x="1585" y="4049"/>
                  </a:lnTo>
                  <a:cubicBezTo>
                    <a:pt x="1585" y="3965"/>
                    <a:pt x="1632" y="3894"/>
                    <a:pt x="1704" y="3846"/>
                  </a:cubicBezTo>
                  <a:lnTo>
                    <a:pt x="2025" y="3691"/>
                  </a:lnTo>
                  <a:lnTo>
                    <a:pt x="2323" y="3989"/>
                  </a:lnTo>
                  <a:cubicBezTo>
                    <a:pt x="2406" y="4060"/>
                    <a:pt x="2489" y="4108"/>
                    <a:pt x="2597" y="4108"/>
                  </a:cubicBezTo>
                  <a:cubicBezTo>
                    <a:pt x="2704" y="4108"/>
                    <a:pt x="2799" y="4060"/>
                    <a:pt x="2858" y="3989"/>
                  </a:cubicBezTo>
                  <a:lnTo>
                    <a:pt x="3156" y="3691"/>
                  </a:lnTo>
                  <a:close/>
                  <a:moveTo>
                    <a:pt x="2597" y="0"/>
                  </a:moveTo>
                  <a:cubicBezTo>
                    <a:pt x="1168" y="0"/>
                    <a:pt x="1" y="1155"/>
                    <a:pt x="1" y="2584"/>
                  </a:cubicBezTo>
                  <a:cubicBezTo>
                    <a:pt x="1" y="4013"/>
                    <a:pt x="1168" y="5180"/>
                    <a:pt x="2597" y="5180"/>
                  </a:cubicBezTo>
                  <a:cubicBezTo>
                    <a:pt x="4025" y="5180"/>
                    <a:pt x="5180" y="4013"/>
                    <a:pt x="5180" y="2584"/>
                  </a:cubicBezTo>
                  <a:cubicBezTo>
                    <a:pt x="5180" y="1155"/>
                    <a:pt x="4025" y="0"/>
                    <a:pt x="259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36"/>
            <p:cNvSpPr/>
            <p:nvPr/>
          </p:nvSpPr>
          <p:spPr>
            <a:xfrm>
              <a:off x="2256358" y="3451503"/>
              <a:ext cx="188769" cy="177311"/>
            </a:xfrm>
            <a:custGeom>
              <a:avLst/>
              <a:gdLst/>
              <a:ahLst/>
              <a:cxnLst/>
              <a:rect l="l" t="t" r="r" b="b"/>
              <a:pathLst>
                <a:path w="5931" h="5571" extrusionOk="0">
                  <a:moveTo>
                    <a:pt x="3751" y="0"/>
                  </a:moveTo>
                  <a:cubicBezTo>
                    <a:pt x="2872" y="0"/>
                    <a:pt x="1994" y="341"/>
                    <a:pt x="1323" y="999"/>
                  </a:cubicBezTo>
                  <a:cubicBezTo>
                    <a:pt x="120" y="2201"/>
                    <a:pt x="1" y="4142"/>
                    <a:pt x="1049" y="5488"/>
                  </a:cubicBezTo>
                  <a:cubicBezTo>
                    <a:pt x="1073" y="5535"/>
                    <a:pt x="1132" y="5571"/>
                    <a:pt x="1192" y="5571"/>
                  </a:cubicBezTo>
                  <a:cubicBezTo>
                    <a:pt x="1239" y="5571"/>
                    <a:pt x="1263" y="5547"/>
                    <a:pt x="1311" y="5523"/>
                  </a:cubicBezTo>
                  <a:cubicBezTo>
                    <a:pt x="1382" y="5464"/>
                    <a:pt x="1406" y="5345"/>
                    <a:pt x="1346" y="5249"/>
                  </a:cubicBezTo>
                  <a:cubicBezTo>
                    <a:pt x="406" y="4047"/>
                    <a:pt x="525" y="2332"/>
                    <a:pt x="1596" y="1261"/>
                  </a:cubicBezTo>
                  <a:cubicBezTo>
                    <a:pt x="2181" y="676"/>
                    <a:pt x="2961" y="375"/>
                    <a:pt x="3742" y="375"/>
                  </a:cubicBezTo>
                  <a:cubicBezTo>
                    <a:pt x="4393" y="375"/>
                    <a:pt x="5044" y="584"/>
                    <a:pt x="5585" y="1011"/>
                  </a:cubicBezTo>
                  <a:cubicBezTo>
                    <a:pt x="5616" y="1037"/>
                    <a:pt x="5656" y="1049"/>
                    <a:pt x="5697" y="1049"/>
                  </a:cubicBezTo>
                  <a:cubicBezTo>
                    <a:pt x="5750" y="1049"/>
                    <a:pt x="5806" y="1028"/>
                    <a:pt x="5847" y="987"/>
                  </a:cubicBezTo>
                  <a:cubicBezTo>
                    <a:pt x="5930" y="904"/>
                    <a:pt x="5895" y="773"/>
                    <a:pt x="5823" y="713"/>
                  </a:cubicBezTo>
                  <a:cubicBezTo>
                    <a:pt x="5209" y="233"/>
                    <a:pt x="4479" y="0"/>
                    <a:pt x="375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36"/>
            <p:cNvSpPr/>
            <p:nvPr/>
          </p:nvSpPr>
          <p:spPr>
            <a:xfrm>
              <a:off x="2305245" y="3491160"/>
              <a:ext cx="189151" cy="176706"/>
            </a:xfrm>
            <a:custGeom>
              <a:avLst/>
              <a:gdLst/>
              <a:ahLst/>
              <a:cxnLst/>
              <a:rect l="l" t="t" r="r" b="b"/>
              <a:pathLst>
                <a:path w="5943" h="5552" extrusionOk="0">
                  <a:moveTo>
                    <a:pt x="4739" y="1"/>
                  </a:moveTo>
                  <a:cubicBezTo>
                    <a:pt x="4695" y="1"/>
                    <a:pt x="4650" y="13"/>
                    <a:pt x="4609" y="39"/>
                  </a:cubicBezTo>
                  <a:cubicBezTo>
                    <a:pt x="4537" y="98"/>
                    <a:pt x="4525" y="217"/>
                    <a:pt x="4585" y="301"/>
                  </a:cubicBezTo>
                  <a:cubicBezTo>
                    <a:pt x="5513" y="1503"/>
                    <a:pt x="5406" y="3218"/>
                    <a:pt x="4335" y="4289"/>
                  </a:cubicBezTo>
                  <a:cubicBezTo>
                    <a:pt x="3750" y="4874"/>
                    <a:pt x="2970" y="5175"/>
                    <a:pt x="2189" y="5175"/>
                  </a:cubicBezTo>
                  <a:cubicBezTo>
                    <a:pt x="1538" y="5175"/>
                    <a:pt x="887" y="4966"/>
                    <a:pt x="346" y="4539"/>
                  </a:cubicBezTo>
                  <a:cubicBezTo>
                    <a:pt x="314" y="4516"/>
                    <a:pt x="276" y="4505"/>
                    <a:pt x="237" y="4505"/>
                  </a:cubicBezTo>
                  <a:cubicBezTo>
                    <a:pt x="177" y="4505"/>
                    <a:pt x="116" y="4531"/>
                    <a:pt x="72" y="4575"/>
                  </a:cubicBezTo>
                  <a:cubicBezTo>
                    <a:pt x="1" y="4646"/>
                    <a:pt x="25" y="4765"/>
                    <a:pt x="96" y="4837"/>
                  </a:cubicBezTo>
                  <a:cubicBezTo>
                    <a:pt x="715" y="5313"/>
                    <a:pt x="1453" y="5551"/>
                    <a:pt x="2180" y="5551"/>
                  </a:cubicBezTo>
                  <a:cubicBezTo>
                    <a:pt x="3061" y="5551"/>
                    <a:pt x="3930" y="5218"/>
                    <a:pt x="4597" y="4551"/>
                  </a:cubicBezTo>
                  <a:cubicBezTo>
                    <a:pt x="5823" y="3349"/>
                    <a:pt x="5942" y="1420"/>
                    <a:pt x="4882" y="62"/>
                  </a:cubicBezTo>
                  <a:cubicBezTo>
                    <a:pt x="4849" y="22"/>
                    <a:pt x="4796" y="1"/>
                    <a:pt x="473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 name="Google Shape;10847;p59"/>
          <p:cNvGrpSpPr/>
          <p:nvPr/>
        </p:nvGrpSpPr>
        <p:grpSpPr>
          <a:xfrm>
            <a:off x="7474663" y="2771373"/>
            <a:ext cx="377474" cy="335748"/>
            <a:chOff x="854261" y="2908813"/>
            <a:chExt cx="377474" cy="335748"/>
          </a:xfrm>
        </p:grpSpPr>
        <p:sp>
          <p:nvSpPr>
            <p:cNvPr id="49" name="Google Shape;10848;p59"/>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0849;p59"/>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0850;p59"/>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0851;p59"/>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0852;p59"/>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 name="Google Shape;10333;p58"/>
          <p:cNvGrpSpPr/>
          <p:nvPr/>
        </p:nvGrpSpPr>
        <p:grpSpPr>
          <a:xfrm>
            <a:off x="5938210" y="2774479"/>
            <a:ext cx="379489" cy="366046"/>
            <a:chOff x="1284212" y="1963766"/>
            <a:chExt cx="379489" cy="366046"/>
          </a:xfrm>
        </p:grpSpPr>
        <p:sp>
          <p:nvSpPr>
            <p:cNvPr id="55" name="Google Shape;10334;p58"/>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2"/>
                </a:solidFill>
              </a:endParaRPr>
            </a:p>
          </p:txBody>
        </p:sp>
        <p:sp>
          <p:nvSpPr>
            <p:cNvPr id="56" name="Google Shape;10335;p58"/>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4"/>
                </a:solidFill>
              </a:endParaRPr>
            </a:p>
          </p:txBody>
        </p:sp>
      </p:grpSp>
      <p:pic>
        <p:nvPicPr>
          <p:cNvPr id="48" name="Picture 4" descr="The Learning Gate | Tec de Monterrey"/>
          <p:cNvPicPr>
            <a:picLocks noChangeAspect="1" noChangeArrowheads="1"/>
          </p:cNvPicPr>
          <p:nvPr/>
        </p:nvPicPr>
        <p:blipFill>
          <a:blip r:embed="rId4">
            <a:lum bright="100000" contrast="100000"/>
          </a:blip>
          <a:srcRect/>
          <a:stretch>
            <a:fillRect/>
          </a:stretch>
        </p:blipFill>
        <p:spPr bwMode="auto">
          <a:xfrm>
            <a:off x="6033052" y="308116"/>
            <a:ext cx="2818846" cy="494885"/>
          </a:xfrm>
          <a:prstGeom prst="rect">
            <a:avLst/>
          </a:prstGeom>
          <a:noFill/>
        </p:spPr>
      </p:pic>
      <p:cxnSp>
        <p:nvCxnSpPr>
          <p:cNvPr id="54" name="Google Shape;258;p31"/>
          <p:cNvCxnSpPr/>
          <p:nvPr/>
        </p:nvCxnSpPr>
        <p:spPr>
          <a:xfrm>
            <a:off x="1029794" y="473489"/>
            <a:ext cx="0" cy="726300"/>
          </a:xfrm>
          <a:prstGeom prst="straightConnector1">
            <a:avLst/>
          </a:prstGeom>
          <a:noFill/>
          <a:ln w="19050" cap="flat" cmpd="sng">
            <a:solidFill>
              <a:srgbClr val="F3F3F3"/>
            </a:solidFill>
            <a:prstDash val="solid"/>
            <a:round/>
            <a:headEnd type="oval" w="med" len="med"/>
            <a:tailEnd type="oval" w="med" len="med"/>
          </a:ln>
        </p:spPr>
      </p:cxnSp>
      <p:grpSp>
        <p:nvGrpSpPr>
          <p:cNvPr id="57" name="Google Shape;260;p31"/>
          <p:cNvGrpSpPr/>
          <p:nvPr/>
        </p:nvGrpSpPr>
        <p:grpSpPr>
          <a:xfrm>
            <a:off x="501355" y="604619"/>
            <a:ext cx="379958" cy="379958"/>
            <a:chOff x="1190625" y="238125"/>
            <a:chExt cx="5219200" cy="5219200"/>
          </a:xfrm>
        </p:grpSpPr>
        <p:sp>
          <p:nvSpPr>
            <p:cNvPr id="58" name="Google Shape;261;p31"/>
            <p:cNvSpPr/>
            <p:nvPr/>
          </p:nvSpPr>
          <p:spPr>
            <a:xfrm>
              <a:off x="2188775"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262;p31"/>
            <p:cNvSpPr/>
            <p:nvPr/>
          </p:nvSpPr>
          <p:spPr>
            <a:xfrm>
              <a:off x="5258300"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263;p31"/>
            <p:cNvSpPr/>
            <p:nvPr/>
          </p:nvSpPr>
          <p:spPr>
            <a:xfrm>
              <a:off x="2188775"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264;p31"/>
            <p:cNvSpPr/>
            <p:nvPr/>
          </p:nvSpPr>
          <p:spPr>
            <a:xfrm>
              <a:off x="5258300"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265;p31"/>
            <p:cNvSpPr/>
            <p:nvPr/>
          </p:nvSpPr>
          <p:spPr>
            <a:xfrm>
              <a:off x="2188775" y="1236275"/>
              <a:ext cx="3222875" cy="3222875"/>
            </a:xfrm>
            <a:custGeom>
              <a:avLst/>
              <a:gdLst/>
              <a:ahLst/>
              <a:cxnLst/>
              <a:rect l="l" t="t" r="r" b="b"/>
              <a:pathLst>
                <a:path w="128915" h="128915" extrusionOk="0">
                  <a:moveTo>
                    <a:pt x="110517" y="6133"/>
                  </a:moveTo>
                  <a:lnTo>
                    <a:pt x="110517" y="18398"/>
                  </a:lnTo>
                  <a:lnTo>
                    <a:pt x="122782" y="18398"/>
                  </a:lnTo>
                  <a:lnTo>
                    <a:pt x="122782" y="110517"/>
                  </a:lnTo>
                  <a:lnTo>
                    <a:pt x="110517" y="110517"/>
                  </a:lnTo>
                  <a:lnTo>
                    <a:pt x="110517" y="122782"/>
                  </a:lnTo>
                  <a:lnTo>
                    <a:pt x="18398" y="122782"/>
                  </a:lnTo>
                  <a:lnTo>
                    <a:pt x="18398" y="110517"/>
                  </a:lnTo>
                  <a:lnTo>
                    <a:pt x="6133" y="110517"/>
                  </a:lnTo>
                  <a:lnTo>
                    <a:pt x="6133" y="18398"/>
                  </a:lnTo>
                  <a:lnTo>
                    <a:pt x="18398" y="18398"/>
                  </a:lnTo>
                  <a:lnTo>
                    <a:pt x="18398" y="6133"/>
                  </a:lnTo>
                  <a:close/>
                  <a:moveTo>
                    <a:pt x="12266" y="1"/>
                  </a:moveTo>
                  <a:lnTo>
                    <a:pt x="12266" y="12266"/>
                  </a:lnTo>
                  <a:lnTo>
                    <a:pt x="1" y="12266"/>
                  </a:lnTo>
                  <a:lnTo>
                    <a:pt x="1" y="116649"/>
                  </a:lnTo>
                  <a:lnTo>
                    <a:pt x="12266" y="116649"/>
                  </a:lnTo>
                  <a:lnTo>
                    <a:pt x="12266" y="128914"/>
                  </a:lnTo>
                  <a:lnTo>
                    <a:pt x="116649" y="128914"/>
                  </a:lnTo>
                  <a:lnTo>
                    <a:pt x="116649" y="116649"/>
                  </a:lnTo>
                  <a:lnTo>
                    <a:pt x="128914" y="116649"/>
                  </a:lnTo>
                  <a:lnTo>
                    <a:pt x="128914" y="12266"/>
                  </a:lnTo>
                  <a:lnTo>
                    <a:pt x="116649" y="12266"/>
                  </a:lnTo>
                  <a:lnTo>
                    <a:pt x="11664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266;p31"/>
            <p:cNvSpPr/>
            <p:nvPr/>
          </p:nvSpPr>
          <p:spPr>
            <a:xfrm>
              <a:off x="2495400"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267;p31"/>
            <p:cNvSpPr/>
            <p:nvPr/>
          </p:nvSpPr>
          <p:spPr>
            <a:xfrm>
              <a:off x="2802025"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268;p31"/>
            <p:cNvSpPr/>
            <p:nvPr/>
          </p:nvSpPr>
          <p:spPr>
            <a:xfrm>
              <a:off x="31094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269;p31"/>
            <p:cNvSpPr/>
            <p:nvPr/>
          </p:nvSpPr>
          <p:spPr>
            <a:xfrm>
              <a:off x="3416100"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270;p31"/>
            <p:cNvSpPr/>
            <p:nvPr/>
          </p:nvSpPr>
          <p:spPr>
            <a:xfrm>
              <a:off x="3723550"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271;p31"/>
            <p:cNvSpPr/>
            <p:nvPr/>
          </p:nvSpPr>
          <p:spPr>
            <a:xfrm>
              <a:off x="4030175" y="1849525"/>
              <a:ext cx="154150" cy="154150"/>
            </a:xfrm>
            <a:custGeom>
              <a:avLst/>
              <a:gdLst/>
              <a:ahLst/>
              <a:cxnLst/>
              <a:rect l="l" t="t" r="r" b="b"/>
              <a:pathLst>
                <a:path w="6166" h="6166" extrusionOk="0">
                  <a:moveTo>
                    <a:pt x="0" y="1"/>
                  </a:moveTo>
                  <a:lnTo>
                    <a:pt x="0"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272;p31"/>
            <p:cNvSpPr/>
            <p:nvPr/>
          </p:nvSpPr>
          <p:spPr>
            <a:xfrm>
              <a:off x="4337625"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273;p31"/>
            <p:cNvSpPr/>
            <p:nvPr/>
          </p:nvSpPr>
          <p:spPr>
            <a:xfrm>
              <a:off x="4644250" y="1849525"/>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274;p31"/>
            <p:cNvSpPr/>
            <p:nvPr/>
          </p:nvSpPr>
          <p:spPr>
            <a:xfrm>
              <a:off x="2802025"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275;p31"/>
            <p:cNvSpPr/>
            <p:nvPr/>
          </p:nvSpPr>
          <p:spPr>
            <a:xfrm>
              <a:off x="3109475" y="15429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276;p31"/>
            <p:cNvSpPr/>
            <p:nvPr/>
          </p:nvSpPr>
          <p:spPr>
            <a:xfrm>
              <a:off x="3416100"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277;p31"/>
            <p:cNvSpPr/>
            <p:nvPr/>
          </p:nvSpPr>
          <p:spPr>
            <a:xfrm>
              <a:off x="3723550"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278;p31"/>
            <p:cNvSpPr/>
            <p:nvPr/>
          </p:nvSpPr>
          <p:spPr>
            <a:xfrm>
              <a:off x="4030175" y="1542900"/>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279;p31"/>
            <p:cNvSpPr/>
            <p:nvPr/>
          </p:nvSpPr>
          <p:spPr>
            <a:xfrm>
              <a:off x="4337625"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280;p31"/>
            <p:cNvSpPr/>
            <p:nvPr/>
          </p:nvSpPr>
          <p:spPr>
            <a:xfrm>
              <a:off x="4644250" y="1542900"/>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281;p31"/>
            <p:cNvSpPr/>
            <p:nvPr/>
          </p:nvSpPr>
          <p:spPr>
            <a:xfrm>
              <a:off x="49516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282;p31"/>
            <p:cNvSpPr/>
            <p:nvPr/>
          </p:nvSpPr>
          <p:spPr>
            <a:xfrm>
              <a:off x="2495400"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283;p31"/>
            <p:cNvSpPr/>
            <p:nvPr/>
          </p:nvSpPr>
          <p:spPr>
            <a:xfrm>
              <a:off x="2802025" y="21569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284;p31"/>
            <p:cNvSpPr/>
            <p:nvPr/>
          </p:nvSpPr>
          <p:spPr>
            <a:xfrm>
              <a:off x="4644250" y="2771050"/>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285;p31"/>
            <p:cNvSpPr/>
            <p:nvPr/>
          </p:nvSpPr>
          <p:spPr>
            <a:xfrm>
              <a:off x="4644250" y="2463600"/>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286;p31"/>
            <p:cNvSpPr/>
            <p:nvPr/>
          </p:nvSpPr>
          <p:spPr>
            <a:xfrm>
              <a:off x="4644250" y="3077675"/>
              <a:ext cx="154150" cy="154150"/>
            </a:xfrm>
            <a:custGeom>
              <a:avLst/>
              <a:gdLst/>
              <a:ahLst/>
              <a:cxnLst/>
              <a:rect l="l" t="t" r="r" b="b"/>
              <a:pathLst>
                <a:path w="6166" h="6166" extrusionOk="0">
                  <a:moveTo>
                    <a:pt x="0" y="0"/>
                  </a:moveTo>
                  <a:lnTo>
                    <a:pt x="0" y="6166"/>
                  </a:lnTo>
                  <a:lnTo>
                    <a:pt x="6165" y="6166"/>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287;p31"/>
            <p:cNvSpPr/>
            <p:nvPr/>
          </p:nvSpPr>
          <p:spPr>
            <a:xfrm>
              <a:off x="4644250" y="3385125"/>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288;p31"/>
            <p:cNvSpPr/>
            <p:nvPr/>
          </p:nvSpPr>
          <p:spPr>
            <a:xfrm>
              <a:off x="4951675"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289;p31"/>
            <p:cNvSpPr/>
            <p:nvPr/>
          </p:nvSpPr>
          <p:spPr>
            <a:xfrm>
              <a:off x="4951675"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290;p31"/>
            <p:cNvSpPr/>
            <p:nvPr/>
          </p:nvSpPr>
          <p:spPr>
            <a:xfrm>
              <a:off x="4951675"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291;p31"/>
            <p:cNvSpPr/>
            <p:nvPr/>
          </p:nvSpPr>
          <p:spPr>
            <a:xfrm>
              <a:off x="4951675"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292;p31"/>
            <p:cNvSpPr/>
            <p:nvPr/>
          </p:nvSpPr>
          <p:spPr>
            <a:xfrm>
              <a:off x="4644250" y="21569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293;p31"/>
            <p:cNvSpPr/>
            <p:nvPr/>
          </p:nvSpPr>
          <p:spPr>
            <a:xfrm>
              <a:off x="4951675"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294;p31"/>
            <p:cNvSpPr/>
            <p:nvPr/>
          </p:nvSpPr>
          <p:spPr>
            <a:xfrm>
              <a:off x="2495400"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295;p31"/>
            <p:cNvSpPr/>
            <p:nvPr/>
          </p:nvSpPr>
          <p:spPr>
            <a:xfrm>
              <a:off x="2802025"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296;p31"/>
            <p:cNvSpPr/>
            <p:nvPr/>
          </p:nvSpPr>
          <p:spPr>
            <a:xfrm>
              <a:off x="31094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297;p31"/>
            <p:cNvSpPr/>
            <p:nvPr/>
          </p:nvSpPr>
          <p:spPr>
            <a:xfrm>
              <a:off x="3416100"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298;p31"/>
            <p:cNvSpPr/>
            <p:nvPr/>
          </p:nvSpPr>
          <p:spPr>
            <a:xfrm>
              <a:off x="3723550"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299;p31"/>
            <p:cNvSpPr/>
            <p:nvPr/>
          </p:nvSpPr>
          <p:spPr>
            <a:xfrm>
              <a:off x="4030175" y="3691750"/>
              <a:ext cx="154150" cy="154150"/>
            </a:xfrm>
            <a:custGeom>
              <a:avLst/>
              <a:gdLst/>
              <a:ahLst/>
              <a:cxnLst/>
              <a:rect l="l" t="t" r="r" b="b"/>
              <a:pathLst>
                <a:path w="6166" h="6166" extrusionOk="0">
                  <a:moveTo>
                    <a:pt x="0" y="0"/>
                  </a:moveTo>
                  <a:lnTo>
                    <a:pt x="0"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300;p31"/>
            <p:cNvSpPr/>
            <p:nvPr/>
          </p:nvSpPr>
          <p:spPr>
            <a:xfrm>
              <a:off x="2495400"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301;p31"/>
            <p:cNvSpPr/>
            <p:nvPr/>
          </p:nvSpPr>
          <p:spPr>
            <a:xfrm>
              <a:off x="2802025" y="3385125"/>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302;p31"/>
            <p:cNvSpPr/>
            <p:nvPr/>
          </p:nvSpPr>
          <p:spPr>
            <a:xfrm>
              <a:off x="4337625"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303;p31"/>
            <p:cNvSpPr/>
            <p:nvPr/>
          </p:nvSpPr>
          <p:spPr>
            <a:xfrm>
              <a:off x="4644250" y="3691750"/>
              <a:ext cx="154150" cy="154150"/>
            </a:xfrm>
            <a:custGeom>
              <a:avLst/>
              <a:gdLst/>
              <a:ahLst/>
              <a:cxnLst/>
              <a:rect l="l" t="t" r="r" b="b"/>
              <a:pathLst>
                <a:path w="6166" h="6166" extrusionOk="0">
                  <a:moveTo>
                    <a:pt x="0" y="0"/>
                  </a:moveTo>
                  <a:lnTo>
                    <a:pt x="0" y="6165"/>
                  </a:lnTo>
                  <a:lnTo>
                    <a:pt x="6165" y="6165"/>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304;p31"/>
            <p:cNvSpPr/>
            <p:nvPr/>
          </p:nvSpPr>
          <p:spPr>
            <a:xfrm>
              <a:off x="2802025"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305;p31"/>
            <p:cNvSpPr/>
            <p:nvPr/>
          </p:nvSpPr>
          <p:spPr>
            <a:xfrm>
              <a:off x="3109475" y="39991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306;p31"/>
            <p:cNvSpPr/>
            <p:nvPr/>
          </p:nvSpPr>
          <p:spPr>
            <a:xfrm>
              <a:off x="2802025" y="2771050"/>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307;p31"/>
            <p:cNvSpPr/>
            <p:nvPr/>
          </p:nvSpPr>
          <p:spPr>
            <a:xfrm>
              <a:off x="2802025" y="2463600"/>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308;p31"/>
            <p:cNvSpPr/>
            <p:nvPr/>
          </p:nvSpPr>
          <p:spPr>
            <a:xfrm>
              <a:off x="2802025" y="3077675"/>
              <a:ext cx="154150" cy="154150"/>
            </a:xfrm>
            <a:custGeom>
              <a:avLst/>
              <a:gdLst/>
              <a:ahLst/>
              <a:cxnLst/>
              <a:rect l="l" t="t" r="r" b="b"/>
              <a:pathLst>
                <a:path w="6166" h="6166" extrusionOk="0">
                  <a:moveTo>
                    <a:pt x="1" y="0"/>
                  </a:moveTo>
                  <a:lnTo>
                    <a:pt x="1" y="6166"/>
                  </a:lnTo>
                  <a:lnTo>
                    <a:pt x="6166" y="6166"/>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309;p31"/>
            <p:cNvSpPr/>
            <p:nvPr/>
          </p:nvSpPr>
          <p:spPr>
            <a:xfrm>
              <a:off x="2495400"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310;p31"/>
            <p:cNvSpPr/>
            <p:nvPr/>
          </p:nvSpPr>
          <p:spPr>
            <a:xfrm>
              <a:off x="2495400"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311;p31"/>
            <p:cNvSpPr/>
            <p:nvPr/>
          </p:nvSpPr>
          <p:spPr>
            <a:xfrm>
              <a:off x="2495400"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312;p31"/>
            <p:cNvSpPr/>
            <p:nvPr/>
          </p:nvSpPr>
          <p:spPr>
            <a:xfrm>
              <a:off x="3416100"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313;p31"/>
            <p:cNvSpPr/>
            <p:nvPr/>
          </p:nvSpPr>
          <p:spPr>
            <a:xfrm>
              <a:off x="3723550"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314;p31"/>
            <p:cNvSpPr/>
            <p:nvPr/>
          </p:nvSpPr>
          <p:spPr>
            <a:xfrm>
              <a:off x="4030175" y="3999175"/>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315;p31"/>
            <p:cNvSpPr/>
            <p:nvPr/>
          </p:nvSpPr>
          <p:spPr>
            <a:xfrm>
              <a:off x="4337625"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316;p31"/>
            <p:cNvSpPr/>
            <p:nvPr/>
          </p:nvSpPr>
          <p:spPr>
            <a:xfrm>
              <a:off x="4644250" y="39991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317;p31"/>
            <p:cNvSpPr/>
            <p:nvPr/>
          </p:nvSpPr>
          <p:spPr>
            <a:xfrm>
              <a:off x="49516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318;p31"/>
            <p:cNvSpPr/>
            <p:nvPr/>
          </p:nvSpPr>
          <p:spPr>
            <a:xfrm>
              <a:off x="1728025" y="775525"/>
              <a:ext cx="4144375" cy="4144375"/>
            </a:xfrm>
            <a:custGeom>
              <a:avLst/>
              <a:gdLst/>
              <a:ahLst/>
              <a:cxnLst/>
              <a:rect l="l" t="t" r="r" b="b"/>
              <a:pathLst>
                <a:path w="165775" h="165775" extrusionOk="0">
                  <a:moveTo>
                    <a:pt x="154097" y="12298"/>
                  </a:moveTo>
                  <a:lnTo>
                    <a:pt x="154097" y="154292"/>
                  </a:lnTo>
                  <a:lnTo>
                    <a:pt x="12102" y="154292"/>
                  </a:lnTo>
                  <a:lnTo>
                    <a:pt x="12102" y="12298"/>
                  </a:lnTo>
                  <a:close/>
                  <a:moveTo>
                    <a:pt x="14810" y="0"/>
                  </a:moveTo>
                  <a:lnTo>
                    <a:pt x="14810" y="6166"/>
                  </a:lnTo>
                  <a:lnTo>
                    <a:pt x="5970" y="6166"/>
                  </a:lnTo>
                  <a:lnTo>
                    <a:pt x="5970" y="19181"/>
                  </a:lnTo>
                  <a:lnTo>
                    <a:pt x="0" y="19181"/>
                  </a:lnTo>
                  <a:lnTo>
                    <a:pt x="0" y="25314"/>
                  </a:lnTo>
                  <a:lnTo>
                    <a:pt x="5970" y="25314"/>
                  </a:lnTo>
                  <a:lnTo>
                    <a:pt x="5970" y="37579"/>
                  </a:lnTo>
                  <a:lnTo>
                    <a:pt x="0" y="37579"/>
                  </a:lnTo>
                  <a:lnTo>
                    <a:pt x="0" y="43711"/>
                  </a:lnTo>
                  <a:lnTo>
                    <a:pt x="5970" y="43711"/>
                  </a:lnTo>
                  <a:lnTo>
                    <a:pt x="5970" y="55944"/>
                  </a:lnTo>
                  <a:lnTo>
                    <a:pt x="0" y="55944"/>
                  </a:lnTo>
                  <a:lnTo>
                    <a:pt x="0" y="62109"/>
                  </a:lnTo>
                  <a:lnTo>
                    <a:pt x="5970" y="62109"/>
                  </a:lnTo>
                  <a:lnTo>
                    <a:pt x="5970" y="74341"/>
                  </a:lnTo>
                  <a:lnTo>
                    <a:pt x="0" y="74341"/>
                  </a:lnTo>
                  <a:lnTo>
                    <a:pt x="0" y="80474"/>
                  </a:lnTo>
                  <a:lnTo>
                    <a:pt x="5970" y="80474"/>
                  </a:lnTo>
                  <a:lnTo>
                    <a:pt x="5970" y="92739"/>
                  </a:lnTo>
                  <a:lnTo>
                    <a:pt x="0" y="92739"/>
                  </a:lnTo>
                  <a:lnTo>
                    <a:pt x="0" y="98871"/>
                  </a:lnTo>
                  <a:lnTo>
                    <a:pt x="5970" y="98871"/>
                  </a:lnTo>
                  <a:lnTo>
                    <a:pt x="5970" y="111136"/>
                  </a:lnTo>
                  <a:lnTo>
                    <a:pt x="0" y="111136"/>
                  </a:lnTo>
                  <a:lnTo>
                    <a:pt x="0" y="117269"/>
                  </a:lnTo>
                  <a:lnTo>
                    <a:pt x="5970" y="117269"/>
                  </a:lnTo>
                  <a:lnTo>
                    <a:pt x="5970" y="129501"/>
                  </a:lnTo>
                  <a:lnTo>
                    <a:pt x="0" y="129501"/>
                  </a:lnTo>
                  <a:lnTo>
                    <a:pt x="0" y="135634"/>
                  </a:lnTo>
                  <a:lnTo>
                    <a:pt x="5970" y="135634"/>
                  </a:lnTo>
                  <a:lnTo>
                    <a:pt x="5970" y="147899"/>
                  </a:lnTo>
                  <a:lnTo>
                    <a:pt x="0" y="147899"/>
                  </a:lnTo>
                  <a:lnTo>
                    <a:pt x="0" y="154031"/>
                  </a:lnTo>
                  <a:lnTo>
                    <a:pt x="5970" y="154031"/>
                  </a:lnTo>
                  <a:lnTo>
                    <a:pt x="5970" y="160425"/>
                  </a:lnTo>
                  <a:lnTo>
                    <a:pt x="15332" y="160425"/>
                  </a:lnTo>
                  <a:lnTo>
                    <a:pt x="15332" y="165775"/>
                  </a:lnTo>
                  <a:lnTo>
                    <a:pt x="21497" y="165775"/>
                  </a:lnTo>
                  <a:lnTo>
                    <a:pt x="21497" y="160425"/>
                  </a:lnTo>
                  <a:lnTo>
                    <a:pt x="33729" y="160425"/>
                  </a:lnTo>
                  <a:lnTo>
                    <a:pt x="33729" y="165775"/>
                  </a:lnTo>
                  <a:lnTo>
                    <a:pt x="39862" y="165775"/>
                  </a:lnTo>
                  <a:lnTo>
                    <a:pt x="39862" y="160425"/>
                  </a:lnTo>
                  <a:lnTo>
                    <a:pt x="52127" y="160425"/>
                  </a:lnTo>
                  <a:lnTo>
                    <a:pt x="52127" y="165775"/>
                  </a:lnTo>
                  <a:lnTo>
                    <a:pt x="58260" y="165775"/>
                  </a:lnTo>
                  <a:lnTo>
                    <a:pt x="58260" y="160425"/>
                  </a:lnTo>
                  <a:lnTo>
                    <a:pt x="70492" y="160425"/>
                  </a:lnTo>
                  <a:lnTo>
                    <a:pt x="70492" y="165775"/>
                  </a:lnTo>
                  <a:lnTo>
                    <a:pt x="76657" y="165775"/>
                  </a:lnTo>
                  <a:lnTo>
                    <a:pt x="76657" y="160425"/>
                  </a:lnTo>
                  <a:lnTo>
                    <a:pt x="88890" y="160425"/>
                  </a:lnTo>
                  <a:lnTo>
                    <a:pt x="88890" y="165775"/>
                  </a:lnTo>
                  <a:lnTo>
                    <a:pt x="95022" y="165775"/>
                  </a:lnTo>
                  <a:lnTo>
                    <a:pt x="95022" y="160425"/>
                  </a:lnTo>
                  <a:lnTo>
                    <a:pt x="107287" y="160425"/>
                  </a:lnTo>
                  <a:lnTo>
                    <a:pt x="107287" y="165775"/>
                  </a:lnTo>
                  <a:lnTo>
                    <a:pt x="113420" y="165775"/>
                  </a:lnTo>
                  <a:lnTo>
                    <a:pt x="113420" y="160425"/>
                  </a:lnTo>
                  <a:lnTo>
                    <a:pt x="125685" y="160425"/>
                  </a:lnTo>
                  <a:lnTo>
                    <a:pt x="125685" y="165775"/>
                  </a:lnTo>
                  <a:lnTo>
                    <a:pt x="131817" y="165775"/>
                  </a:lnTo>
                  <a:lnTo>
                    <a:pt x="131817" y="160425"/>
                  </a:lnTo>
                  <a:lnTo>
                    <a:pt x="144050" y="160425"/>
                  </a:lnTo>
                  <a:lnTo>
                    <a:pt x="144050" y="165775"/>
                  </a:lnTo>
                  <a:lnTo>
                    <a:pt x="150182" y="165775"/>
                  </a:lnTo>
                  <a:lnTo>
                    <a:pt x="150182" y="160425"/>
                  </a:lnTo>
                  <a:lnTo>
                    <a:pt x="160229" y="160425"/>
                  </a:lnTo>
                  <a:lnTo>
                    <a:pt x="160229" y="150215"/>
                  </a:lnTo>
                  <a:lnTo>
                    <a:pt x="165775" y="150215"/>
                  </a:lnTo>
                  <a:lnTo>
                    <a:pt x="165775" y="144050"/>
                  </a:lnTo>
                  <a:lnTo>
                    <a:pt x="160229" y="144050"/>
                  </a:lnTo>
                  <a:lnTo>
                    <a:pt x="160229" y="131817"/>
                  </a:lnTo>
                  <a:lnTo>
                    <a:pt x="165775" y="131817"/>
                  </a:lnTo>
                  <a:lnTo>
                    <a:pt x="165775" y="125685"/>
                  </a:lnTo>
                  <a:lnTo>
                    <a:pt x="160229" y="125685"/>
                  </a:lnTo>
                  <a:lnTo>
                    <a:pt x="160229" y="113420"/>
                  </a:lnTo>
                  <a:lnTo>
                    <a:pt x="165775" y="113420"/>
                  </a:lnTo>
                  <a:lnTo>
                    <a:pt x="165775" y="107287"/>
                  </a:lnTo>
                  <a:lnTo>
                    <a:pt x="160229" y="107287"/>
                  </a:lnTo>
                  <a:lnTo>
                    <a:pt x="160229" y="95022"/>
                  </a:lnTo>
                  <a:lnTo>
                    <a:pt x="165775" y="95022"/>
                  </a:lnTo>
                  <a:lnTo>
                    <a:pt x="165775" y="88890"/>
                  </a:lnTo>
                  <a:lnTo>
                    <a:pt x="160229" y="88890"/>
                  </a:lnTo>
                  <a:lnTo>
                    <a:pt x="160229" y="76657"/>
                  </a:lnTo>
                  <a:lnTo>
                    <a:pt x="165775" y="76657"/>
                  </a:lnTo>
                  <a:lnTo>
                    <a:pt x="165775" y="70525"/>
                  </a:lnTo>
                  <a:lnTo>
                    <a:pt x="160229" y="70525"/>
                  </a:lnTo>
                  <a:lnTo>
                    <a:pt x="160229" y="58260"/>
                  </a:lnTo>
                  <a:lnTo>
                    <a:pt x="165775" y="58260"/>
                  </a:lnTo>
                  <a:lnTo>
                    <a:pt x="165775" y="52127"/>
                  </a:lnTo>
                  <a:lnTo>
                    <a:pt x="160229" y="52127"/>
                  </a:lnTo>
                  <a:lnTo>
                    <a:pt x="160229" y="39862"/>
                  </a:lnTo>
                  <a:lnTo>
                    <a:pt x="165775" y="39862"/>
                  </a:lnTo>
                  <a:lnTo>
                    <a:pt x="165775" y="33729"/>
                  </a:lnTo>
                  <a:lnTo>
                    <a:pt x="160229" y="33729"/>
                  </a:lnTo>
                  <a:lnTo>
                    <a:pt x="160229" y="21497"/>
                  </a:lnTo>
                  <a:lnTo>
                    <a:pt x="165775" y="21497"/>
                  </a:lnTo>
                  <a:lnTo>
                    <a:pt x="165775" y="15332"/>
                  </a:lnTo>
                  <a:lnTo>
                    <a:pt x="160229" y="15332"/>
                  </a:lnTo>
                  <a:lnTo>
                    <a:pt x="160229" y="6166"/>
                  </a:lnTo>
                  <a:lnTo>
                    <a:pt x="149660" y="6166"/>
                  </a:lnTo>
                  <a:lnTo>
                    <a:pt x="149660" y="0"/>
                  </a:lnTo>
                  <a:lnTo>
                    <a:pt x="143528" y="0"/>
                  </a:lnTo>
                  <a:lnTo>
                    <a:pt x="143528" y="6166"/>
                  </a:lnTo>
                  <a:lnTo>
                    <a:pt x="131263" y="6166"/>
                  </a:lnTo>
                  <a:lnTo>
                    <a:pt x="131263" y="0"/>
                  </a:lnTo>
                  <a:lnTo>
                    <a:pt x="125130" y="0"/>
                  </a:lnTo>
                  <a:lnTo>
                    <a:pt x="125130" y="6166"/>
                  </a:lnTo>
                  <a:lnTo>
                    <a:pt x="112898" y="6166"/>
                  </a:lnTo>
                  <a:lnTo>
                    <a:pt x="112898" y="0"/>
                  </a:lnTo>
                  <a:lnTo>
                    <a:pt x="106733" y="0"/>
                  </a:lnTo>
                  <a:lnTo>
                    <a:pt x="106733" y="6166"/>
                  </a:lnTo>
                  <a:lnTo>
                    <a:pt x="94500" y="6166"/>
                  </a:lnTo>
                  <a:lnTo>
                    <a:pt x="94500" y="0"/>
                  </a:lnTo>
                  <a:lnTo>
                    <a:pt x="88368" y="0"/>
                  </a:lnTo>
                  <a:lnTo>
                    <a:pt x="88368" y="6166"/>
                  </a:lnTo>
                  <a:lnTo>
                    <a:pt x="76103" y="6166"/>
                  </a:lnTo>
                  <a:lnTo>
                    <a:pt x="76103" y="0"/>
                  </a:lnTo>
                  <a:lnTo>
                    <a:pt x="69970" y="0"/>
                  </a:lnTo>
                  <a:lnTo>
                    <a:pt x="69970" y="6166"/>
                  </a:lnTo>
                  <a:lnTo>
                    <a:pt x="57738" y="6166"/>
                  </a:lnTo>
                  <a:lnTo>
                    <a:pt x="57738" y="0"/>
                  </a:lnTo>
                  <a:lnTo>
                    <a:pt x="51572" y="0"/>
                  </a:lnTo>
                  <a:lnTo>
                    <a:pt x="51572" y="6166"/>
                  </a:lnTo>
                  <a:lnTo>
                    <a:pt x="39340" y="6166"/>
                  </a:lnTo>
                  <a:lnTo>
                    <a:pt x="39340" y="0"/>
                  </a:lnTo>
                  <a:lnTo>
                    <a:pt x="33208" y="0"/>
                  </a:lnTo>
                  <a:lnTo>
                    <a:pt x="33208" y="6166"/>
                  </a:lnTo>
                  <a:lnTo>
                    <a:pt x="20942" y="6166"/>
                  </a:lnTo>
                  <a:lnTo>
                    <a:pt x="20942"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319;p31"/>
            <p:cNvSpPr/>
            <p:nvPr/>
          </p:nvSpPr>
          <p:spPr>
            <a:xfrm>
              <a:off x="3416100" y="2463600"/>
              <a:ext cx="460775" cy="768225"/>
            </a:xfrm>
            <a:custGeom>
              <a:avLst/>
              <a:gdLst/>
              <a:ahLst/>
              <a:cxnLst/>
              <a:rect l="l" t="t" r="r" b="b"/>
              <a:pathLst>
                <a:path w="18431" h="30729" extrusionOk="0">
                  <a:moveTo>
                    <a:pt x="12298" y="6166"/>
                  </a:moveTo>
                  <a:lnTo>
                    <a:pt x="12298" y="15789"/>
                  </a:lnTo>
                  <a:lnTo>
                    <a:pt x="6166" y="15789"/>
                  </a:lnTo>
                  <a:lnTo>
                    <a:pt x="6166" y="6166"/>
                  </a:lnTo>
                  <a:close/>
                  <a:moveTo>
                    <a:pt x="1" y="1"/>
                  </a:moveTo>
                  <a:lnTo>
                    <a:pt x="1" y="30729"/>
                  </a:lnTo>
                  <a:lnTo>
                    <a:pt x="6166" y="30729"/>
                  </a:lnTo>
                  <a:lnTo>
                    <a:pt x="6166" y="21921"/>
                  </a:lnTo>
                  <a:lnTo>
                    <a:pt x="12298" y="21921"/>
                  </a:lnTo>
                  <a:lnTo>
                    <a:pt x="12298" y="30729"/>
                  </a:lnTo>
                  <a:lnTo>
                    <a:pt x="18431" y="30729"/>
                  </a:lnTo>
                  <a:lnTo>
                    <a:pt x="18431"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320;p31"/>
            <p:cNvSpPr/>
            <p:nvPr/>
          </p:nvSpPr>
          <p:spPr>
            <a:xfrm>
              <a:off x="4030175" y="2463600"/>
              <a:ext cx="159050" cy="777200"/>
            </a:xfrm>
            <a:custGeom>
              <a:avLst/>
              <a:gdLst/>
              <a:ahLst/>
              <a:cxnLst/>
              <a:rect l="l" t="t" r="r" b="b"/>
              <a:pathLst>
                <a:path w="6362" h="31088" extrusionOk="0">
                  <a:moveTo>
                    <a:pt x="6166" y="1"/>
                  </a:moveTo>
                  <a:lnTo>
                    <a:pt x="0" y="33"/>
                  </a:lnTo>
                  <a:lnTo>
                    <a:pt x="229" y="31087"/>
                  </a:lnTo>
                  <a:lnTo>
                    <a:pt x="6361" y="31055"/>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321;p31"/>
            <p:cNvSpPr/>
            <p:nvPr/>
          </p:nvSpPr>
          <p:spPr>
            <a:xfrm>
              <a:off x="209825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322;p31"/>
            <p:cNvSpPr/>
            <p:nvPr/>
          </p:nvSpPr>
          <p:spPr>
            <a:xfrm>
              <a:off x="2558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323;p31"/>
            <p:cNvSpPr/>
            <p:nvPr/>
          </p:nvSpPr>
          <p:spPr>
            <a:xfrm>
              <a:off x="3017325" y="238125"/>
              <a:ext cx="154150" cy="384100"/>
            </a:xfrm>
            <a:custGeom>
              <a:avLst/>
              <a:gdLst/>
              <a:ahLst/>
              <a:cxnLst/>
              <a:rect l="l" t="t" r="r" b="b"/>
              <a:pathLst>
                <a:path w="6166" h="15364" extrusionOk="0">
                  <a:moveTo>
                    <a:pt x="0" y="0"/>
                  </a:moveTo>
                  <a:lnTo>
                    <a:pt x="0"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324;p31"/>
            <p:cNvSpPr/>
            <p:nvPr/>
          </p:nvSpPr>
          <p:spPr>
            <a:xfrm>
              <a:off x="3477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325;p31"/>
            <p:cNvSpPr/>
            <p:nvPr/>
          </p:nvSpPr>
          <p:spPr>
            <a:xfrm>
              <a:off x="3937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326;p31"/>
            <p:cNvSpPr/>
            <p:nvPr/>
          </p:nvSpPr>
          <p:spPr>
            <a:xfrm>
              <a:off x="4396325" y="238125"/>
              <a:ext cx="154150" cy="384100"/>
            </a:xfrm>
            <a:custGeom>
              <a:avLst/>
              <a:gdLst/>
              <a:ahLst/>
              <a:cxnLst/>
              <a:rect l="l" t="t" r="r" b="b"/>
              <a:pathLst>
                <a:path w="6166" h="15364"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327;p31"/>
            <p:cNvSpPr/>
            <p:nvPr/>
          </p:nvSpPr>
          <p:spPr>
            <a:xfrm>
              <a:off x="4856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328;p31"/>
            <p:cNvSpPr/>
            <p:nvPr/>
          </p:nvSpPr>
          <p:spPr>
            <a:xfrm>
              <a:off x="5316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329;p31"/>
            <p:cNvSpPr/>
            <p:nvPr/>
          </p:nvSpPr>
          <p:spPr>
            <a:xfrm>
              <a:off x="1190625" y="4472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330;p31"/>
            <p:cNvSpPr/>
            <p:nvPr/>
          </p:nvSpPr>
          <p:spPr>
            <a:xfrm>
              <a:off x="1190625" y="4013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331;p31"/>
            <p:cNvSpPr/>
            <p:nvPr/>
          </p:nvSpPr>
          <p:spPr>
            <a:xfrm>
              <a:off x="1190625" y="3553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332;p31"/>
            <p:cNvSpPr/>
            <p:nvPr/>
          </p:nvSpPr>
          <p:spPr>
            <a:xfrm>
              <a:off x="1190625" y="3093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333;p31"/>
            <p:cNvSpPr/>
            <p:nvPr/>
          </p:nvSpPr>
          <p:spPr>
            <a:xfrm>
              <a:off x="1190625" y="2634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334;p31"/>
            <p:cNvSpPr/>
            <p:nvPr/>
          </p:nvSpPr>
          <p:spPr>
            <a:xfrm>
              <a:off x="1190625" y="2174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335;p31"/>
            <p:cNvSpPr/>
            <p:nvPr/>
          </p:nvSpPr>
          <p:spPr>
            <a:xfrm>
              <a:off x="1190625" y="1714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336;p31"/>
            <p:cNvSpPr/>
            <p:nvPr/>
          </p:nvSpPr>
          <p:spPr>
            <a:xfrm>
              <a:off x="1190625" y="1255025"/>
              <a:ext cx="384100" cy="153350"/>
            </a:xfrm>
            <a:custGeom>
              <a:avLst/>
              <a:gdLst/>
              <a:ahLst/>
              <a:cxnLst/>
              <a:rect l="l" t="t" r="r" b="b"/>
              <a:pathLst>
                <a:path w="15364" h="6134" extrusionOk="0">
                  <a:moveTo>
                    <a:pt x="0" y="1"/>
                  </a:moveTo>
                  <a:lnTo>
                    <a:pt x="0" y="6134"/>
                  </a:lnTo>
                  <a:lnTo>
                    <a:pt x="15364" y="6134"/>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337;p31"/>
            <p:cNvSpPr/>
            <p:nvPr/>
          </p:nvSpPr>
          <p:spPr>
            <a:xfrm>
              <a:off x="532925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338;p31"/>
            <p:cNvSpPr/>
            <p:nvPr/>
          </p:nvSpPr>
          <p:spPr>
            <a:xfrm>
              <a:off x="4870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339;p31"/>
            <p:cNvSpPr/>
            <p:nvPr/>
          </p:nvSpPr>
          <p:spPr>
            <a:xfrm>
              <a:off x="4410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340;p31"/>
            <p:cNvSpPr/>
            <p:nvPr/>
          </p:nvSpPr>
          <p:spPr>
            <a:xfrm>
              <a:off x="3950250"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341;p31"/>
            <p:cNvSpPr/>
            <p:nvPr/>
          </p:nvSpPr>
          <p:spPr>
            <a:xfrm>
              <a:off x="3491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342;p31"/>
            <p:cNvSpPr/>
            <p:nvPr/>
          </p:nvSpPr>
          <p:spPr>
            <a:xfrm>
              <a:off x="3031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343;p31"/>
            <p:cNvSpPr/>
            <p:nvPr/>
          </p:nvSpPr>
          <p:spPr>
            <a:xfrm>
              <a:off x="257125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344;p31"/>
            <p:cNvSpPr/>
            <p:nvPr/>
          </p:nvSpPr>
          <p:spPr>
            <a:xfrm>
              <a:off x="211130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345;p31"/>
            <p:cNvSpPr/>
            <p:nvPr/>
          </p:nvSpPr>
          <p:spPr>
            <a:xfrm>
              <a:off x="6025700" y="115880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346;p31"/>
            <p:cNvSpPr/>
            <p:nvPr/>
          </p:nvSpPr>
          <p:spPr>
            <a:xfrm>
              <a:off x="6025700" y="161875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347;p31"/>
            <p:cNvSpPr/>
            <p:nvPr/>
          </p:nvSpPr>
          <p:spPr>
            <a:xfrm>
              <a:off x="6025700" y="2078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348;p31"/>
            <p:cNvSpPr/>
            <p:nvPr/>
          </p:nvSpPr>
          <p:spPr>
            <a:xfrm>
              <a:off x="6025700" y="2538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349;p31"/>
            <p:cNvSpPr/>
            <p:nvPr/>
          </p:nvSpPr>
          <p:spPr>
            <a:xfrm>
              <a:off x="6025700" y="2997750"/>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350;p31"/>
            <p:cNvSpPr/>
            <p:nvPr/>
          </p:nvSpPr>
          <p:spPr>
            <a:xfrm>
              <a:off x="6025700" y="3457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351;p31"/>
            <p:cNvSpPr/>
            <p:nvPr/>
          </p:nvSpPr>
          <p:spPr>
            <a:xfrm>
              <a:off x="6025700" y="3917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352;p31"/>
            <p:cNvSpPr/>
            <p:nvPr/>
          </p:nvSpPr>
          <p:spPr>
            <a:xfrm>
              <a:off x="6025700" y="437675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0"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151" name="150 Flecha curvada hacia arriba"/>
          <p:cNvSpPr/>
          <p:nvPr/>
        </p:nvSpPr>
        <p:spPr>
          <a:xfrm>
            <a:off x="6466115" y="3614057"/>
            <a:ext cx="2699657" cy="1186543"/>
          </a:xfrm>
          <a:prstGeom prst="curvedUpArrow">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52" name="151 Flecha curvada hacia arriba"/>
          <p:cNvSpPr/>
          <p:nvPr/>
        </p:nvSpPr>
        <p:spPr>
          <a:xfrm rot="10800000">
            <a:off x="6357255" y="2253342"/>
            <a:ext cx="2699657" cy="1186543"/>
          </a:xfrm>
          <a:prstGeom prst="curvedUpArrow">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1960178" y="452645"/>
            <a:ext cx="4897589"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METODOLOGÍA CRISP DM</a:t>
            </a:r>
            <a:endParaRPr dirty="0"/>
          </a:p>
        </p:txBody>
      </p: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p:nvPr/>
        </p:nvCxnSpPr>
        <p:spPr>
          <a:xfrm>
            <a:off x="1972511" y="435546"/>
            <a:ext cx="0" cy="630600"/>
          </a:xfrm>
          <a:prstGeom prst="straightConnector1">
            <a:avLst/>
          </a:prstGeom>
          <a:noFill/>
          <a:ln w="19050" cap="flat" cmpd="sng">
            <a:solidFill>
              <a:srgbClr val="F3F3F3"/>
            </a:solidFill>
            <a:prstDash val="solid"/>
            <a:round/>
            <a:headEnd type="oval" w="med" len="med"/>
            <a:tailEnd type="oval" w="med" len="med"/>
          </a:ln>
        </p:spPr>
      </p:cxnSp>
      <p:pic>
        <p:nvPicPr>
          <p:cNvPr id="36866" name="Picture 2" descr="Carrera de Desarrollo de Software en ISIL - Cuotas desde S/ 540"/>
          <p:cNvPicPr>
            <a:picLocks noChangeAspect="1" noChangeArrowheads="1"/>
          </p:cNvPicPr>
          <p:nvPr/>
        </p:nvPicPr>
        <p:blipFill>
          <a:blip r:embed="rId4"/>
          <a:srcRect/>
          <a:stretch>
            <a:fillRect/>
          </a:stretch>
        </p:blipFill>
        <p:spPr bwMode="auto">
          <a:xfrm>
            <a:off x="174871" y="280386"/>
            <a:ext cx="1608094" cy="904553"/>
          </a:xfrm>
          <a:prstGeom prst="rect">
            <a:avLst/>
          </a:prstGeom>
          <a:noFill/>
        </p:spPr>
      </p:pic>
      <p:sp>
        <p:nvSpPr>
          <p:cNvPr id="7" name="Google Shape;136;p27"/>
          <p:cNvSpPr txBox="1">
            <a:spLocks/>
          </p:cNvSpPr>
          <p:nvPr/>
        </p:nvSpPr>
        <p:spPr>
          <a:xfrm>
            <a:off x="283779" y="499312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1028" name="Picture 4">
            <a:extLst>
              <a:ext uri="{FF2B5EF4-FFF2-40B4-BE49-F238E27FC236}">
                <a16:creationId xmlns:a16="http://schemas.microsoft.com/office/drawing/2014/main" id="{C6907A6B-5948-3048-4E59-27D9DD901F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316639"/>
            <a:ext cx="9144000" cy="3546475"/>
          </a:xfrm>
          <a:prstGeom prst="rect">
            <a:avLst/>
          </a:prstGeom>
          <a:solidFill>
            <a:schemeClr val="bg1">
              <a:lumMod val="40000"/>
              <a:lumOff val="60000"/>
            </a:schemeClr>
          </a:solidFill>
        </p:spPr>
      </p:pic>
    </p:spTree>
    <p:extLst>
      <p:ext uri="{BB962C8B-B14F-4D97-AF65-F5344CB8AC3E}">
        <p14:creationId xmlns:p14="http://schemas.microsoft.com/office/powerpoint/2010/main" val="3137734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Anterior</a:t>
            </a:r>
            <a:endParaRPr sz="4000" dirty="0"/>
          </a:p>
        </p:txBody>
      </p:sp>
      <p:sp>
        <p:nvSpPr>
          <p:cNvPr id="175" name="Google Shape;175;p30"/>
          <p:cNvSpPr txBox="1">
            <a:spLocks noGrp="1"/>
          </p:cNvSpPr>
          <p:nvPr>
            <p:ph type="subTitle" idx="1"/>
          </p:nvPr>
        </p:nvSpPr>
        <p:spPr>
          <a:xfrm>
            <a:off x="4917750" y="3290549"/>
            <a:ext cx="3425700" cy="1091779"/>
          </a:xfrm>
          <a:prstGeom prst="rect">
            <a:avLst/>
          </a:prstGeom>
        </p:spPr>
        <p:txBody>
          <a:bodyPr spcFirstLastPara="1" wrap="square" lIns="91425" tIns="91425" rIns="91425" bIns="91425" anchor="t" anchorCtr="0">
            <a:noAutofit/>
          </a:bodyPr>
          <a:lstStyle/>
          <a:p>
            <a:pPr marL="146050" lvl="0" indent="0">
              <a:buSzPts val="1300"/>
            </a:pPr>
            <a:r>
              <a:rPr lang="es-ES" dirty="0"/>
              <a:t>-Analítica de datos </a:t>
            </a:r>
          </a:p>
          <a:p>
            <a:pPr marL="146050" lvl="0" indent="0">
              <a:buSzPts val="1300"/>
            </a:pPr>
            <a:r>
              <a:rPr lang="es-ES" dirty="0"/>
              <a:t> -Regresión Lineal Simple en Python</a:t>
            </a:r>
          </a:p>
          <a:p>
            <a:pPr marL="146050" lvl="0" indent="0">
              <a:buSzPts val="1300"/>
            </a:pPr>
            <a:r>
              <a:rPr lang="es-ES" dirty="0"/>
              <a:t> -Regresión Lineal Múltiple</a:t>
            </a:r>
          </a:p>
          <a:p>
            <a:pPr marL="146050" indent="0">
              <a:buSzPts val="1300"/>
            </a:pPr>
            <a:r>
              <a:rPr lang="es-ES" dirty="0"/>
              <a:t> </a:t>
            </a:r>
          </a:p>
          <a:p>
            <a:pPr marL="146050" indent="0">
              <a:buSzPts val="1300"/>
            </a:pPr>
            <a:r>
              <a:rPr lang="es-ES" dirty="0"/>
              <a:t> </a:t>
            </a:r>
          </a:p>
        </p:txBody>
      </p:sp>
      <p:sp>
        <p:nvSpPr>
          <p:cNvPr id="176" name="Google Shape;176;p30"/>
          <p:cNvSpPr txBox="1">
            <a:spLocks noGrp="1"/>
          </p:cNvSpPr>
          <p:nvPr>
            <p:ph type="title" idx="2"/>
          </p:nvPr>
        </p:nvSpPr>
        <p:spPr>
          <a:xfrm>
            <a:off x="4849170" y="1001125"/>
            <a:ext cx="2114338"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06</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1648536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a:t>
            </a:r>
            <a:r>
              <a:rPr lang="es-ES" sz="3000" b="1" dirty="0">
                <a:solidFill>
                  <a:srgbClr val="F3F3F3"/>
                </a:solidFill>
                <a:latin typeface="Rajdhani"/>
                <a:ea typeface="Rajdhani"/>
                <a:cs typeface="Rajdhani"/>
                <a:sym typeface="Rajdhani"/>
              </a:rPr>
              <a:t>Múltiple</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373702" y="1867373"/>
            <a:ext cx="0" cy="25103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la regresión Lineal Múltiple?</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436643" y="1920432"/>
            <a:ext cx="8333655" cy="478748"/>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La regresión lineal múltiple es la extensión de el modelo de regresión lineal simple. Este tipo de regresión puede utilizarse cuando queremos conocer la fuerza del efecto que las variables independientes tienen en una variable dependiente. Por ejemplo, el tiempo de revisión, la ansiedad de la prueba, la asistencia a clase y el género, ¿tiene algún efecto en el examen de rendimiento de los estudiantes?</a:t>
            </a:r>
          </a:p>
        </p:txBody>
      </p:sp>
      <p:pic>
        <p:nvPicPr>
          <p:cNvPr id="1026" name="Picture 2" descr="▷ Regresión Lineal Múltiple | 2022 | Web y Empresas">
            <a:extLst>
              <a:ext uri="{FF2B5EF4-FFF2-40B4-BE49-F238E27FC236}">
                <a16:creationId xmlns:a16="http://schemas.microsoft.com/office/drawing/2014/main" id="{D043EE15-F4FF-3A8D-1774-63F396B2E0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7082" y="3341471"/>
            <a:ext cx="1991115" cy="140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947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a:t>
            </a:r>
            <a:r>
              <a:rPr lang="es-ES" sz="3000" b="1" dirty="0">
                <a:solidFill>
                  <a:srgbClr val="F3F3F3"/>
                </a:solidFill>
                <a:latin typeface="Rajdhani"/>
                <a:ea typeface="Rajdhani"/>
                <a:cs typeface="Rajdhani"/>
                <a:sym typeface="Rajdhani"/>
              </a:rPr>
              <a:t>Múltiple</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Modelo matemático</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436643" y="1902107"/>
            <a:ext cx="8333655" cy="478748"/>
          </a:xfrm>
          <a:prstGeom prst="rect">
            <a:avLst/>
          </a:prstGeom>
          <a:noFill/>
          <a:ln>
            <a:noFill/>
          </a:ln>
        </p:spPr>
        <p:txBody>
          <a:bodyPr spcFirstLastPara="1" wrap="square" lIns="91425" tIns="182875" rIns="91425" bIns="0" anchor="t" anchorCtr="0">
            <a:noAutofit/>
          </a:bodyPr>
          <a:lstStyle/>
          <a:p>
            <a:pPr algn="just"/>
            <a:endParaRPr lang="es-ES" sz="1600" dirty="0">
              <a:solidFill>
                <a:srgbClr val="EAFEE8"/>
              </a:solidFill>
              <a:latin typeface="Fira Sans Condensed Light" panose="020B0604020202020204" charset="0"/>
              <a:cs typeface="Times New Roman" panose="02020603050405020304" pitchFamily="18" charset="0"/>
            </a:endParaRPr>
          </a:p>
        </p:txBody>
      </p:sp>
      <p:pic>
        <p:nvPicPr>
          <p:cNvPr id="2050" name="Picture 2" descr="Las Matemáticas del Machine Learning: Ejemplos de Regresión Lineal (II) y  Multilineal - Think Big Empresas">
            <a:extLst>
              <a:ext uri="{FF2B5EF4-FFF2-40B4-BE49-F238E27FC236}">
                <a16:creationId xmlns:a16="http://schemas.microsoft.com/office/drawing/2014/main" id="{EB715133-CEFE-AED7-B90B-CA3EB26FC58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6879" b="66503"/>
          <a:stretch/>
        </p:blipFill>
        <p:spPr bwMode="auto">
          <a:xfrm>
            <a:off x="1499981" y="2725460"/>
            <a:ext cx="5826942" cy="929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723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273780" y="509825"/>
            <a:ext cx="4298220" cy="572700"/>
          </a:xfrm>
          <a:prstGeom prst="rect">
            <a:avLst/>
          </a:prstGeom>
        </p:spPr>
        <p:txBody>
          <a:bodyPr spcFirstLastPara="1" wrap="square" lIns="91425" tIns="91425" rIns="91425" bIns="91425" anchor="t" anchorCtr="0">
            <a:noAutofit/>
          </a:bodyPr>
          <a:lstStyle/>
          <a:p>
            <a:pPr lvl="0"/>
            <a:r>
              <a:rPr lang="en" dirty="0"/>
              <a:t>Regresión lineal Múltiple</a:t>
            </a:r>
            <a:endParaRPr dirty="0"/>
          </a:p>
        </p:txBody>
      </p:sp>
      <p:sp>
        <p:nvSpPr>
          <p:cNvPr id="17" name="Google Shape;1603;p42"/>
          <p:cNvSpPr txBox="1"/>
          <p:nvPr/>
        </p:nvSpPr>
        <p:spPr>
          <a:xfrm>
            <a:off x="1382529" y="1120505"/>
            <a:ext cx="7108328" cy="633300"/>
          </a:xfrm>
          <a:prstGeom prst="rect">
            <a:avLst/>
          </a:prstGeom>
          <a:noFill/>
          <a:ln>
            <a:noFill/>
          </a:ln>
        </p:spPr>
        <p:txBody>
          <a:bodyPr spcFirstLastPara="1" wrap="square" lIns="91425" tIns="182875" rIns="91425" bIns="0" anchor="t" anchorCtr="0">
            <a:noAutofit/>
          </a:bodyPr>
          <a:lstStyle/>
          <a:p>
            <a:pPr algn="just"/>
            <a:r>
              <a:rPr lang="es-ES" dirty="0">
                <a:solidFill>
                  <a:schemeClr val="accent4"/>
                </a:solidFill>
                <a:latin typeface="Fira Sans Condensed Light" panose="020B0604020202020204" charset="0"/>
                <a:cs typeface="Times New Roman" panose="02020603050405020304" pitchFamily="18" charset="0"/>
              </a:rPr>
              <a:t>Un modelo de regresión lineal describe la relación entre una variable dependiente "y" y una o más variables independientes "X". La variable dependiente también se denomina variable de respuesta. Las variables independientes también se denominan variables explicativas o </a:t>
            </a:r>
            <a:r>
              <a:rPr lang="es-ES" dirty="0" err="1">
                <a:solidFill>
                  <a:schemeClr val="accent4"/>
                </a:solidFill>
                <a:latin typeface="Fira Sans Condensed Light" panose="020B0604020202020204" charset="0"/>
                <a:cs typeface="Times New Roman" panose="02020603050405020304" pitchFamily="18" charset="0"/>
              </a:rPr>
              <a:t>predictoras</a:t>
            </a:r>
            <a:r>
              <a:rPr lang="es-ES" dirty="0">
                <a:solidFill>
                  <a:schemeClr val="accent4"/>
                </a:solidFill>
                <a:latin typeface="Fira Sans Condensed Light" panose="020B0604020202020204" charset="0"/>
                <a:cs typeface="Times New Roman" panose="02020603050405020304" pitchFamily="18" charset="0"/>
              </a:rPr>
              <a:t>. La matriz X de observaciones sobre variables </a:t>
            </a:r>
            <a:r>
              <a:rPr lang="es-ES" dirty="0" err="1">
                <a:solidFill>
                  <a:schemeClr val="accent4"/>
                </a:solidFill>
                <a:latin typeface="Fira Sans Condensed Light" panose="020B0604020202020204" charset="0"/>
                <a:cs typeface="Times New Roman" panose="02020603050405020304" pitchFamily="18" charset="0"/>
              </a:rPr>
              <a:t>predictoras</a:t>
            </a:r>
            <a:r>
              <a:rPr lang="es-ES" dirty="0">
                <a:solidFill>
                  <a:schemeClr val="accent4"/>
                </a:solidFill>
                <a:latin typeface="Fira Sans Condensed Light" panose="020B0604020202020204" charset="0"/>
                <a:cs typeface="Times New Roman" panose="02020603050405020304" pitchFamily="18" charset="0"/>
              </a:rPr>
              <a:t> suele denominarse matriz de diseño..</a:t>
            </a:r>
          </a:p>
          <a:p>
            <a:pPr algn="just"/>
            <a:endParaRPr lang="en-US" dirty="0">
              <a:solidFill>
                <a:schemeClr val="accent4"/>
              </a:solidFill>
              <a:latin typeface="Fira Sans Condensed Light" panose="020B0604020202020204" charset="0"/>
              <a:cs typeface="Times New Roman" panose="02020603050405020304" pitchFamily="18" charset="0"/>
            </a:endParaRPr>
          </a:p>
          <a:p>
            <a:pPr lvl="0">
              <a:spcAft>
                <a:spcPts val="1600"/>
              </a:spcAft>
            </a:pPr>
            <a:endParaRPr lang="es-ES" dirty="0">
              <a:solidFill>
                <a:srgbClr val="F3F3F3"/>
              </a:solidFill>
              <a:latin typeface="Fira Sans Condensed Light"/>
              <a:ea typeface="Fira Sans Condensed Light"/>
              <a:cs typeface="Fira Sans Condensed Light"/>
              <a:sym typeface="Fira Sans Condensed Light"/>
            </a:endParaRPr>
          </a:p>
        </p:txBody>
      </p:sp>
      <p:grpSp>
        <p:nvGrpSpPr>
          <p:cNvPr id="2" name="Google Shape;1605;p42"/>
          <p:cNvGrpSpPr/>
          <p:nvPr/>
        </p:nvGrpSpPr>
        <p:grpSpPr>
          <a:xfrm>
            <a:off x="619933" y="1326466"/>
            <a:ext cx="635477" cy="633411"/>
            <a:chOff x="6039282" y="1042577"/>
            <a:chExt cx="734315" cy="731929"/>
          </a:xfrm>
        </p:grpSpPr>
        <p:sp>
          <p:nvSpPr>
            <p:cNvPr id="19" name="Google Shape;1606;p42"/>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607;p42"/>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608;p42"/>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609;p42"/>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610;p42"/>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611;p42"/>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612;p42"/>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613;p42"/>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614;p42"/>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615;p42"/>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616;p42"/>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617;p42"/>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618;p42"/>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619;p42"/>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620;p42"/>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621;p42"/>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622;p42"/>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623;p42"/>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624;p42"/>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625;p42"/>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626;p42"/>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mc:AlternateContent xmlns:mc="http://schemas.openxmlformats.org/markup-compatibility/2006" xmlns:a14="http://schemas.microsoft.com/office/drawing/2010/main">
        <mc:Choice Requires="a14">
          <p:sp>
            <p:nvSpPr>
              <p:cNvPr id="42" name="Rectángulo 41"/>
              <p:cNvSpPr/>
              <p:nvPr/>
            </p:nvSpPr>
            <p:spPr>
              <a:xfrm>
                <a:off x="2724111" y="2295800"/>
                <a:ext cx="40587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𝑌</m:t>
                      </m:r>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𝑏</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0</m:t>
                          </m:r>
                        </m:sub>
                      </m:sSub>
                      <m:r>
                        <a:rPr lang="es-ES" sz="1800"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𝑏</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𝑏</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𝑏</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𝑛</m:t>
                          </m:r>
                        </m:sub>
                      </m:s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𝑛</m:t>
                          </m:r>
                        </m:sub>
                      </m:sSub>
                    </m:oMath>
                  </m:oMathPara>
                </a14:m>
                <a:endParaRPr lang="es-ES" sz="1800" dirty="0">
                  <a:solidFill>
                    <a:schemeClr val="accent4"/>
                  </a:solidFill>
                </a:endParaRPr>
              </a:p>
            </p:txBody>
          </p:sp>
        </mc:Choice>
        <mc:Fallback xmlns="">
          <p:sp>
            <p:nvSpPr>
              <p:cNvPr id="42" name="Rectángulo 41"/>
              <p:cNvSpPr>
                <a:spLocks noRot="1" noChangeAspect="1" noMove="1" noResize="1" noEditPoints="1" noAdjustHandles="1" noChangeArrowheads="1" noChangeShapeType="1" noTextEdit="1"/>
              </p:cNvSpPr>
              <p:nvPr/>
            </p:nvSpPr>
            <p:spPr>
              <a:xfrm>
                <a:off x="2724111" y="2295800"/>
                <a:ext cx="4058740" cy="369332"/>
              </a:xfrm>
              <a:prstGeom prst="rect">
                <a:avLst/>
              </a:prstGeom>
              <a:blipFill rotWithShape="0">
                <a:blip r:embed="rId3"/>
                <a:stretch>
                  <a:fillRect b="-166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4" name="Rectángulo 43"/>
              <p:cNvSpPr/>
              <p:nvPr/>
            </p:nvSpPr>
            <p:spPr>
              <a:xfrm>
                <a:off x="238623" y="2937315"/>
                <a:ext cx="2962799" cy="14038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sz="1400" i="1" smtClean="0">
                          <a:solidFill>
                            <a:schemeClr val="accent4"/>
                          </a:solidFill>
                          <a:latin typeface="Cambria Math" panose="02040503050406030204" pitchFamily="18" charset="0"/>
                        </a:rPr>
                        <m:t>𝑋</m:t>
                      </m:r>
                      <m:r>
                        <a:rPr lang="es-ES" sz="1400" i="0">
                          <a:solidFill>
                            <a:schemeClr val="accent4"/>
                          </a:solidFill>
                          <a:latin typeface="Cambria Math" panose="02040503050406030204" pitchFamily="18" charset="0"/>
                        </a:rPr>
                        <m:t>=  </m:t>
                      </m:r>
                      <m:d>
                        <m:dPr>
                          <m:begChr m:val="["/>
                          <m:endChr m:val="]"/>
                          <m:ctrlPr>
                            <a:rPr lang="es-ES" sz="1400" i="1">
                              <a:solidFill>
                                <a:schemeClr val="accent4"/>
                              </a:solidFill>
                              <a:latin typeface="Cambria Math" panose="02040503050406030204" pitchFamily="18" charset="0"/>
                            </a:rPr>
                          </m:ctrlPr>
                        </m:dPr>
                        <m:e>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m>
                                <m:mPr>
                                  <m:mcs>
                                    <m:mc>
                                      <m:mcPr>
                                        <m:count m:val="3"/>
                                        <m:mcJc m:val="center"/>
                                      </m:mcPr>
                                    </m:mc>
                                  </m:mcs>
                                  <m:ctrlPr>
                                    <a:rPr lang="es-ES" sz="1400" i="1">
                                      <a:solidFill>
                                        <a:schemeClr val="accent4"/>
                                      </a:solidFill>
                                      <a:latin typeface="Cambria Math" panose="02040503050406030204" pitchFamily="18" charset="0"/>
                                    </a:rPr>
                                  </m:ctrlPr>
                                </m:mPr>
                                <m:mr>
                                  <m:e>
                                    <m:r>
                                      <a:rPr lang="es-ES" sz="1400" i="0">
                                        <a:solidFill>
                                          <a:schemeClr val="accent4"/>
                                        </a:solidFill>
                                        <a:latin typeface="Cambria Math" panose="02040503050406030204" pitchFamily="18" charset="0"/>
                                      </a:rPr>
                                      <m:t>1</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1,1</m:t>
                                        </m:r>
                                      </m:sub>
                                    </m:sSub>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2,1</m:t>
                                        </m:r>
                                      </m:sub>
                                    </m:sSub>
                                  </m:e>
                                </m:mr>
                                <m:mr>
                                  <m:e>
                                    <m:r>
                                      <a:rPr lang="es-ES" sz="1400" i="0">
                                        <a:solidFill>
                                          <a:schemeClr val="accent4"/>
                                        </a:solidFill>
                                        <a:latin typeface="Cambria Math" panose="02040503050406030204" pitchFamily="18" charset="0"/>
                                      </a:rPr>
                                      <m:t>1</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1,2</m:t>
                                        </m:r>
                                      </m:sub>
                                    </m:sSub>
                                  </m:e>
                                  <m:e>
                                    <m:r>
                                      <a:rPr lang="es-ES" sz="1400" i="0">
                                        <a:solidFill>
                                          <a:schemeClr val="accent4"/>
                                        </a:solidFill>
                                        <a:latin typeface="Cambria Math" panose="02040503050406030204" pitchFamily="18" charset="0"/>
                                      </a:rPr>
                                      <m:t>⋱</m:t>
                                    </m:r>
                                  </m:e>
                                </m:mr>
                                <m:mr>
                                  <m:e>
                                    <m:r>
                                      <a:rPr lang="es-ES" sz="1400" i="0">
                                        <a:solidFill>
                                          <a:schemeClr val="accent4"/>
                                        </a:solidFill>
                                        <a:latin typeface="Cambria Math" panose="02040503050406030204" pitchFamily="18" charset="0"/>
                                      </a:rPr>
                                      <m:t>1</m:t>
                                    </m:r>
                                  </m:e>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mr>
                              </m:m>
                              <m:r>
                                <a:rPr lang="es-ES" sz="1400" i="0">
                                  <a:solidFill>
                                    <a:schemeClr val="accent4"/>
                                  </a:solidFill>
                                  <a:latin typeface="Cambria Math" panose="02040503050406030204" pitchFamily="18" charset="0"/>
                                </a:rPr>
                                <m:t>    </m:t>
                              </m:r>
                              <m:m>
                                <m:mPr>
                                  <m:mcs>
                                    <m:mc>
                                      <m:mcPr>
                                        <m:count m:val="3"/>
                                        <m:mcJc m:val="center"/>
                                      </m:mcPr>
                                    </m:mc>
                                  </m:mcs>
                                  <m:ctrlPr>
                                    <a:rPr lang="es-ES" sz="1400" i="1">
                                      <a:solidFill>
                                        <a:schemeClr val="accent4"/>
                                      </a:solidFill>
                                      <a:latin typeface="Cambria Math" panose="02040503050406030204" pitchFamily="18" charset="0"/>
                                    </a:rPr>
                                  </m:ctrlPr>
                                </m:mP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1">
                                            <a:solidFill>
                                              <a:schemeClr val="accent4"/>
                                            </a:solidFill>
                                            <a:latin typeface="Cambria Math" panose="02040503050406030204" pitchFamily="18" charset="0"/>
                                          </a:rPr>
                                          <m:t>𝑘</m:t>
                                        </m:r>
                                        <m:r>
                                          <a:rPr lang="es-ES" sz="1400" i="0">
                                            <a:solidFill>
                                              <a:schemeClr val="accent4"/>
                                            </a:solidFill>
                                            <a:latin typeface="Cambria Math" panose="02040503050406030204" pitchFamily="18" charset="0"/>
                                          </a:rPr>
                                          <m:t>,1</m:t>
                                        </m:r>
                                      </m:sub>
                                    </m:sSub>
                                  </m:e>
                                </m:m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1">
                                            <a:solidFill>
                                              <a:schemeClr val="accent4"/>
                                            </a:solidFill>
                                            <a:latin typeface="Cambria Math" panose="02040503050406030204" pitchFamily="18" charset="0"/>
                                          </a:rPr>
                                          <m:t>𝑘</m:t>
                                        </m:r>
                                        <m:r>
                                          <a:rPr lang="es-ES" sz="1400" i="0">
                                            <a:solidFill>
                                              <a:schemeClr val="accent4"/>
                                            </a:solidFill>
                                            <a:latin typeface="Cambria Math" panose="02040503050406030204" pitchFamily="18" charset="0"/>
                                          </a:rPr>
                                          <m:t>,2</m:t>
                                        </m:r>
                                      </m:sub>
                                    </m:sSub>
                                  </m:e>
                                </m:m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mr>
                              </m:m>
                            </m:e>
                            <m:e>
                              <m:r>
                                <a:rPr lang="es-ES" sz="1400" i="0">
                                  <a:solidFill>
                                    <a:schemeClr val="accent4"/>
                                  </a:solidFill>
                                  <a:latin typeface="Cambria Math" panose="02040503050406030204" pitchFamily="18" charset="0"/>
                                </a:rPr>
                                <m:t>&amp; </m:t>
                              </m:r>
                              <m:m>
                                <m:mPr>
                                  <m:mcs>
                                    <m:mc>
                                      <m:mcPr>
                                        <m:count m:val="3"/>
                                        <m:mcJc m:val="center"/>
                                      </m:mcPr>
                                    </m:mc>
                                  </m:mcs>
                                  <m:ctrlPr>
                                    <a:rPr lang="es-ES" sz="1400" i="1">
                                      <a:solidFill>
                                        <a:schemeClr val="accent4"/>
                                      </a:solidFill>
                                      <a:latin typeface="Cambria Math" panose="02040503050406030204" pitchFamily="18" charset="0"/>
                                    </a:rPr>
                                  </m:ctrlPr>
                                </m:mPr>
                                <m:mr>
                                  <m:e>
                                    <m:r>
                                      <a:rPr lang="es-ES" sz="1400" i="0">
                                        <a:solidFill>
                                          <a:schemeClr val="accent4"/>
                                        </a:solidFill>
                                        <a:latin typeface="Cambria Math" panose="02040503050406030204" pitchFamily="18" charset="0"/>
                                      </a:rPr>
                                      <m:t>1</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1,</m:t>
                                        </m:r>
                                        <m:r>
                                          <a:rPr lang="es-ES" sz="1400" i="1">
                                            <a:solidFill>
                                              <a:schemeClr val="accent4"/>
                                            </a:solidFill>
                                            <a:latin typeface="Cambria Math" panose="02040503050406030204" pitchFamily="18" charset="0"/>
                                          </a:rPr>
                                          <m:t>𝑛</m:t>
                                        </m:r>
                                        <m:r>
                                          <a:rPr lang="es-ES" sz="1400" i="0">
                                            <a:solidFill>
                                              <a:schemeClr val="accent4"/>
                                            </a:solidFill>
                                            <a:latin typeface="Cambria Math" panose="02040503050406030204" pitchFamily="18" charset="0"/>
                                          </a:rPr>
                                          <m:t>−2</m:t>
                                        </m:r>
                                      </m:sub>
                                    </m:sSub>
                                  </m:e>
                                  <m:e>
                                    <m:r>
                                      <a:rPr lang="es-ES" sz="1400" i="0">
                                        <a:solidFill>
                                          <a:schemeClr val="accent4"/>
                                        </a:solidFill>
                                        <a:latin typeface="Cambria Math" panose="02040503050406030204" pitchFamily="18" charset="0"/>
                                      </a:rPr>
                                      <m:t>⋱</m:t>
                                    </m:r>
                                  </m:e>
                                </m:mr>
                                <m:mr>
                                  <m:e>
                                    <m:r>
                                      <a:rPr lang="es-ES" sz="1400" i="0">
                                        <a:solidFill>
                                          <a:schemeClr val="accent4"/>
                                        </a:solidFill>
                                        <a:latin typeface="Cambria Math" panose="02040503050406030204" pitchFamily="18" charset="0"/>
                                      </a:rPr>
                                      <m:t>1</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1,</m:t>
                                        </m:r>
                                        <m:r>
                                          <a:rPr lang="es-ES" sz="1400" i="1">
                                            <a:solidFill>
                                              <a:schemeClr val="accent4"/>
                                            </a:solidFill>
                                            <a:latin typeface="Cambria Math" panose="02040503050406030204" pitchFamily="18" charset="0"/>
                                          </a:rPr>
                                          <m:t>𝑛</m:t>
                                        </m:r>
                                        <m:r>
                                          <a:rPr lang="es-ES" sz="1400" i="0">
                                            <a:solidFill>
                                              <a:schemeClr val="accent4"/>
                                            </a:solidFill>
                                            <a:latin typeface="Cambria Math" panose="02040503050406030204" pitchFamily="18" charset="0"/>
                                          </a:rPr>
                                          <m:t>−1</m:t>
                                        </m:r>
                                      </m:sub>
                                    </m:sSub>
                                  </m:e>
                                  <m:e>
                                    <m:r>
                                      <a:rPr lang="es-ES" sz="1400" i="0">
                                        <a:solidFill>
                                          <a:schemeClr val="accent4"/>
                                        </a:solidFill>
                                        <a:latin typeface="Cambria Math" panose="02040503050406030204" pitchFamily="18" charset="0"/>
                                      </a:rPr>
                                      <m:t>⋱</m:t>
                                    </m:r>
                                  </m:e>
                                </m:mr>
                                <m:mr>
                                  <m:e>
                                    <m:r>
                                      <a:rPr lang="es-ES" sz="1400" i="0">
                                        <a:solidFill>
                                          <a:schemeClr val="accent4"/>
                                        </a:solidFill>
                                        <a:latin typeface="Cambria Math" panose="02040503050406030204" pitchFamily="18" charset="0"/>
                                      </a:rPr>
                                      <m:t>1</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1,</m:t>
                                        </m:r>
                                        <m:r>
                                          <a:rPr lang="es-ES" sz="1400" i="1">
                                            <a:solidFill>
                                              <a:schemeClr val="accent4"/>
                                            </a:solidFill>
                                            <a:latin typeface="Cambria Math" panose="02040503050406030204" pitchFamily="18" charset="0"/>
                                          </a:rPr>
                                          <m:t>𝑛</m:t>
                                        </m:r>
                                      </m:sub>
                                    </m:sSub>
                                  </m:e>
                                  <m:e>
                                    <m:r>
                                      <a:rPr lang="es-ES" sz="1400" i="0">
                                        <a:solidFill>
                                          <a:schemeClr val="accent4"/>
                                        </a:solidFill>
                                        <a:latin typeface="Cambria Math" panose="02040503050406030204" pitchFamily="18" charset="0"/>
                                      </a:rPr>
                                      <m:t>…</m:t>
                                    </m:r>
                                  </m:e>
                                </m:mr>
                              </m:m>
                              <m:r>
                                <a:rPr lang="es-ES" sz="1400" i="0">
                                  <a:solidFill>
                                    <a:schemeClr val="accent4"/>
                                  </a:solidFill>
                                  <a:latin typeface="Cambria Math" panose="02040503050406030204" pitchFamily="18" charset="0"/>
                                </a:rPr>
                                <m:t>    </m:t>
                              </m:r>
                              <m:m>
                                <m:mPr>
                                  <m:mcs>
                                    <m:mc>
                                      <m:mcPr>
                                        <m:count m:val="3"/>
                                        <m:mcJc m:val="center"/>
                                      </m:mcPr>
                                    </m:mc>
                                  </m:mcs>
                                  <m:ctrlPr>
                                    <a:rPr lang="es-ES" sz="1400" i="1">
                                      <a:solidFill>
                                        <a:schemeClr val="accent4"/>
                                      </a:solidFill>
                                      <a:latin typeface="Cambria Math" panose="02040503050406030204" pitchFamily="18" charset="0"/>
                                    </a:rPr>
                                  </m:ctrlPr>
                                </m:mP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m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m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1">
                                            <a:solidFill>
                                              <a:schemeClr val="accent4"/>
                                            </a:solidFill>
                                            <a:latin typeface="Cambria Math" panose="02040503050406030204" pitchFamily="18" charset="0"/>
                                          </a:rPr>
                                          <m:t>𝑘</m:t>
                                        </m:r>
                                        <m:r>
                                          <a:rPr lang="es-ES" sz="1400" i="0">
                                            <a:solidFill>
                                              <a:schemeClr val="accent4"/>
                                            </a:solidFill>
                                            <a:latin typeface="Cambria Math" panose="02040503050406030204" pitchFamily="18" charset="0"/>
                                          </a:rPr>
                                          <m:t>,</m:t>
                                        </m:r>
                                        <m:r>
                                          <a:rPr lang="es-ES" sz="1400" i="1">
                                            <a:solidFill>
                                              <a:schemeClr val="accent4"/>
                                            </a:solidFill>
                                            <a:latin typeface="Cambria Math" panose="02040503050406030204" pitchFamily="18" charset="0"/>
                                          </a:rPr>
                                          <m:t>𝑛</m:t>
                                        </m:r>
                                      </m:sub>
                                    </m:sSub>
                                  </m:e>
                                </m:mr>
                              </m:m>
                            </m:e>
                          </m:eqArr>
                        </m:e>
                      </m:d>
                    </m:oMath>
                  </m:oMathPara>
                </a14:m>
                <a:endParaRPr lang="es-ES" sz="1400" dirty="0">
                  <a:solidFill>
                    <a:schemeClr val="accent4"/>
                  </a:solidFill>
                </a:endParaRPr>
              </a:p>
            </p:txBody>
          </p:sp>
        </mc:Choice>
        <mc:Fallback xmlns="">
          <p:sp>
            <p:nvSpPr>
              <p:cNvPr id="44" name="Rectángulo 43"/>
              <p:cNvSpPr>
                <a:spLocks noRot="1" noChangeAspect="1" noMove="1" noResize="1" noEditPoints="1" noAdjustHandles="1" noChangeArrowheads="1" noChangeShapeType="1" noTextEdit="1"/>
              </p:cNvSpPr>
              <p:nvPr/>
            </p:nvSpPr>
            <p:spPr>
              <a:xfrm>
                <a:off x="238623" y="2937315"/>
                <a:ext cx="2962799" cy="1403846"/>
              </a:xfrm>
              <a:prstGeom prst="rect">
                <a:avLst/>
              </a:prstGeom>
              <a:blipFill rotWithShape="0">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6" name="Rectángulo 45"/>
              <p:cNvSpPr/>
              <p:nvPr/>
            </p:nvSpPr>
            <p:spPr>
              <a:xfrm>
                <a:off x="4056574" y="2738405"/>
                <a:ext cx="1031051" cy="17985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sz="1400" i="1" smtClean="0">
                          <a:solidFill>
                            <a:schemeClr val="accent4"/>
                          </a:solidFill>
                          <a:latin typeface="Cambria Math" panose="02040503050406030204" pitchFamily="18" charset="0"/>
                        </a:rPr>
                        <m:t>𝑌</m:t>
                      </m:r>
                      <m:r>
                        <a:rPr lang="es-ES" sz="1400" i="0">
                          <a:solidFill>
                            <a:schemeClr val="accent4"/>
                          </a:solidFill>
                          <a:latin typeface="Cambria Math" panose="02040503050406030204" pitchFamily="18" charset="0"/>
                        </a:rPr>
                        <m:t>= </m:t>
                      </m:r>
                      <m:d>
                        <m:dPr>
                          <m:begChr m:val="["/>
                          <m:endChr m:val="]"/>
                          <m:ctrlPr>
                            <a:rPr lang="es-ES" sz="1400" i="1">
                              <a:solidFill>
                                <a:schemeClr val="accent4"/>
                              </a:solidFill>
                              <a:latin typeface="Cambria Math" panose="02040503050406030204" pitchFamily="18" charset="0"/>
                            </a:rPr>
                          </m:ctrlPr>
                        </m:dPr>
                        <m:e>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m>
                                        <m:mPr>
                                          <m:mcs>
                                            <m:mc>
                                              <m:mcPr>
                                                <m:count m:val="1"/>
                                                <m:mcJc m:val="center"/>
                                              </m:mcPr>
                                            </m:mc>
                                          </m:mcs>
                                          <m:ctrlPr>
                                            <a:rPr lang="es-ES" sz="1400" i="1">
                                              <a:solidFill>
                                                <a:schemeClr val="accent4"/>
                                              </a:solidFill>
                                              <a:latin typeface="Cambria Math" panose="02040503050406030204" pitchFamily="18" charset="0"/>
                                            </a:rPr>
                                          </m:ctrlPr>
                                        </m:mPr>
                                        <m:mr>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0">
                                                    <a:solidFill>
                                                      <a:schemeClr val="accent4"/>
                                                    </a:solidFill>
                                                    <a:latin typeface="Cambria Math" panose="02040503050406030204" pitchFamily="18" charset="0"/>
                                                  </a:rPr>
                                                  <m:t>0</m:t>
                                                </m:r>
                                              </m:sub>
                                            </m:sSub>
                                          </m:e>
                                        </m:mr>
                                        <m:mr>
                                          <m:e>
                                            <m:r>
                                              <a:rPr lang="es-ES" sz="1400" i="0">
                                                <a:solidFill>
                                                  <a:schemeClr val="accent4"/>
                                                </a:solidFill>
                                                <a:latin typeface="Cambria Math" panose="02040503050406030204" pitchFamily="18" charset="0"/>
                                              </a:rPr>
                                              <m:t> </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0">
                                                    <a:solidFill>
                                                      <a:schemeClr val="accent4"/>
                                                    </a:solidFill>
                                                    <a:latin typeface="Cambria Math" panose="02040503050406030204" pitchFamily="18" charset="0"/>
                                                  </a:rPr>
                                                  <m:t>1</m:t>
                                                </m:r>
                                              </m:sub>
                                            </m:sSub>
                                          </m:e>
                                        </m:mr>
                                        <m:mr>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0">
                                                    <a:solidFill>
                                                      <a:schemeClr val="accent4"/>
                                                    </a:solidFill>
                                                    <a:latin typeface="Cambria Math" panose="02040503050406030204" pitchFamily="18" charset="0"/>
                                                  </a:rPr>
                                                  <m:t>2</m:t>
                                                </m:r>
                                              </m:sub>
                                            </m:sSub>
                                          </m:e>
                                        </m:mr>
                                      </m:m>
                                      <m:r>
                                        <a:rPr lang="es-ES" sz="1400" i="0">
                                          <a:solidFill>
                                            <a:schemeClr val="accent4"/>
                                          </a:solidFill>
                                          <a:latin typeface="Cambria Math" panose="02040503050406030204" pitchFamily="18" charset="0"/>
                                        </a:rPr>
                                        <m:t> </m:t>
                                      </m: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0">
                                              <a:solidFill>
                                                <a:schemeClr val="accent4"/>
                                              </a:solidFill>
                                              <a:latin typeface="Cambria Math" panose="02040503050406030204" pitchFamily="18" charset="0"/>
                                            </a:rPr>
                                            <m:t>3</m:t>
                                          </m:r>
                                        </m:sub>
                                      </m:sSub>
                                    </m:e>
                                  </m:eqAr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0">
                                          <a:solidFill>
                                            <a:schemeClr val="accent4"/>
                                          </a:solidFill>
                                          <a:latin typeface="Cambria Math" panose="02040503050406030204" pitchFamily="18" charset="0"/>
                                        </a:rPr>
                                        <m:t>4</m:t>
                                      </m:r>
                                    </m:sub>
                                  </m:sSub>
                                </m:e>
                                <m:e>
                                  <m:r>
                                    <a:rPr lang="es-ES" sz="1400" i="0">
                                      <a:solidFill>
                                        <a:schemeClr val="accent4"/>
                                      </a:solidFill>
                                      <a:latin typeface="Cambria Math" panose="02040503050406030204" pitchFamily="18" charset="0"/>
                                    </a:rPr>
                                    <m:t>&amp;.</m:t>
                                  </m:r>
                                </m:e>
                                <m:e>
                                  <m:r>
                                    <a:rPr lang="es-ES" sz="1400" i="0">
                                      <a:solidFill>
                                        <a:schemeClr val="accent4"/>
                                      </a:solidFill>
                                      <a:latin typeface="Cambria Math" panose="02040503050406030204" pitchFamily="18" charset="0"/>
                                    </a:rPr>
                                    <m:t>&amp;.</m:t>
                                  </m:r>
                                </m:e>
                                <m:e>
                                  <m:r>
                                    <a:rPr lang="es-ES" sz="1400" i="0">
                                      <a:solidFill>
                                        <a:schemeClr val="accent4"/>
                                      </a:solidFill>
                                      <a:latin typeface="Cambria Math" panose="02040503050406030204" pitchFamily="18" charset="0"/>
                                    </a:rPr>
                                    <m:t>&amp;.</m:t>
                                  </m:r>
                                </m:e>
                              </m:eqAr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1">
                                      <a:solidFill>
                                        <a:schemeClr val="accent4"/>
                                      </a:solidFill>
                                      <a:latin typeface="Cambria Math" panose="02040503050406030204" pitchFamily="18" charset="0"/>
                                    </a:rPr>
                                    <m:t>𝑛</m:t>
                                  </m:r>
                                </m:sub>
                              </m:sSub>
                            </m:e>
                          </m:eqArr>
                        </m:e>
                      </m:d>
                      <m:r>
                        <a:rPr lang="es-ES" sz="1400" i="0">
                          <a:solidFill>
                            <a:schemeClr val="accent4"/>
                          </a:solidFill>
                          <a:latin typeface="Cambria Math" panose="02040503050406030204" pitchFamily="18" charset="0"/>
                        </a:rPr>
                        <m:t> </m:t>
                      </m:r>
                    </m:oMath>
                  </m:oMathPara>
                </a14:m>
                <a:endParaRPr lang="es-ES" sz="1400" dirty="0">
                  <a:solidFill>
                    <a:schemeClr val="accent4"/>
                  </a:solidFill>
                </a:endParaRPr>
              </a:p>
            </p:txBody>
          </p:sp>
        </mc:Choice>
        <mc:Fallback xmlns="">
          <p:sp>
            <p:nvSpPr>
              <p:cNvPr id="46" name="Rectángulo 45"/>
              <p:cNvSpPr>
                <a:spLocks noRot="1" noChangeAspect="1" noMove="1" noResize="1" noEditPoints="1" noAdjustHandles="1" noChangeArrowheads="1" noChangeShapeType="1" noTextEdit="1"/>
              </p:cNvSpPr>
              <p:nvPr/>
            </p:nvSpPr>
            <p:spPr>
              <a:xfrm>
                <a:off x="4056574" y="2738405"/>
                <a:ext cx="1031051" cy="1798506"/>
              </a:xfrm>
              <a:prstGeom prst="rect">
                <a:avLst/>
              </a:prstGeom>
              <a:blipFill rotWithShape="0">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7" name="Rectángulo 46"/>
              <p:cNvSpPr/>
              <p:nvPr/>
            </p:nvSpPr>
            <p:spPr>
              <a:xfrm>
                <a:off x="7111833" y="2593480"/>
                <a:ext cx="1052339" cy="19752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sz="1400" i="1" smtClean="0">
                          <a:solidFill>
                            <a:schemeClr val="accent4"/>
                          </a:solidFill>
                          <a:latin typeface="Cambria Math" panose="02040503050406030204" pitchFamily="18" charset="0"/>
                        </a:rPr>
                        <m:t>𝐵</m:t>
                      </m:r>
                      <m:r>
                        <a:rPr lang="es-ES" sz="1400" i="0">
                          <a:solidFill>
                            <a:schemeClr val="accent4"/>
                          </a:solidFill>
                          <a:latin typeface="Cambria Math" panose="02040503050406030204" pitchFamily="18" charset="0"/>
                        </a:rPr>
                        <m:t>= </m:t>
                      </m:r>
                      <m:d>
                        <m:dPr>
                          <m:begChr m:val="["/>
                          <m:endChr m:val="]"/>
                          <m:ctrlPr>
                            <a:rPr lang="es-ES" sz="1400" i="1">
                              <a:solidFill>
                                <a:schemeClr val="accent4"/>
                              </a:solidFill>
                              <a:latin typeface="Cambria Math" panose="02040503050406030204" pitchFamily="18" charset="0"/>
                            </a:rPr>
                          </m:ctrlPr>
                        </m:dPr>
                        <m:e>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m>
                                        <m:mPr>
                                          <m:mcs>
                                            <m:mc>
                                              <m:mcPr>
                                                <m:count m:val="1"/>
                                                <m:mcJc m:val="center"/>
                                              </m:mcPr>
                                            </m:mc>
                                          </m:mcs>
                                          <m:ctrlPr>
                                            <a:rPr lang="es-ES" sz="1400" i="1">
                                              <a:solidFill>
                                                <a:schemeClr val="accent4"/>
                                              </a:solidFill>
                                              <a:latin typeface="Cambria Math" panose="02040503050406030204" pitchFamily="18" charset="0"/>
                                            </a:rPr>
                                          </m:ctrlPr>
                                        </m:mPr>
                                        <m:mr>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s-ES" sz="1400" i="0">
                                                    <a:solidFill>
                                                      <a:schemeClr val="accent4"/>
                                                    </a:solidFill>
                                                    <a:latin typeface="Cambria Math" panose="02040503050406030204" pitchFamily="18" charset="0"/>
                                                  </a:rPr>
                                                  <m:t>0</m:t>
                                                </m:r>
                                              </m:sub>
                                            </m:sSub>
                                          </m:e>
                                        </m:mr>
                                        <m:mr>
                                          <m:e>
                                            <m:r>
                                              <a:rPr lang="es-ES" sz="1400" i="0">
                                                <a:solidFill>
                                                  <a:schemeClr val="accent4"/>
                                                </a:solidFill>
                                                <a:latin typeface="Cambria Math" panose="02040503050406030204" pitchFamily="18" charset="0"/>
                                              </a:rPr>
                                              <m:t> </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s-ES" sz="1400" i="0">
                                                    <a:solidFill>
                                                      <a:schemeClr val="accent4"/>
                                                    </a:solidFill>
                                                    <a:latin typeface="Cambria Math" panose="02040503050406030204" pitchFamily="18" charset="0"/>
                                                  </a:rPr>
                                                  <m:t>1</m:t>
                                                </m:r>
                                              </m:sub>
                                            </m:sSub>
                                          </m:e>
                                        </m:mr>
                                        <m:mr>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n-US" sz="1400" b="0" i="0" smtClean="0">
                                                    <a:solidFill>
                                                      <a:schemeClr val="accent4"/>
                                                    </a:solidFill>
                                                    <a:latin typeface="Cambria Math" panose="02040503050406030204" pitchFamily="18" charset="0"/>
                                                  </a:rPr>
                                                  <m:t>2</m:t>
                                                </m:r>
                                              </m:sub>
                                            </m:sSub>
                                          </m:e>
                                        </m:mr>
                                      </m:m>
                                      <m:r>
                                        <a:rPr lang="es-ES" sz="1400" i="0">
                                          <a:solidFill>
                                            <a:schemeClr val="accent4"/>
                                          </a:solidFill>
                                          <a:latin typeface="Cambria Math" panose="02040503050406030204" pitchFamily="18" charset="0"/>
                                        </a:rPr>
                                        <m:t> </m:t>
                                      </m: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s-ES" sz="1400" i="0">
                                              <a:solidFill>
                                                <a:schemeClr val="accent4"/>
                                              </a:solidFill>
                                              <a:latin typeface="Cambria Math" panose="02040503050406030204" pitchFamily="18" charset="0"/>
                                            </a:rPr>
                                            <m:t>3</m:t>
                                          </m:r>
                                        </m:sub>
                                      </m:sSub>
                                    </m:e>
                                  </m:eqAr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s-ES" sz="1400" i="0">
                                          <a:solidFill>
                                            <a:schemeClr val="accent4"/>
                                          </a:solidFill>
                                          <a:latin typeface="Cambria Math" panose="02040503050406030204" pitchFamily="18" charset="0"/>
                                        </a:rPr>
                                        <m:t>4</m:t>
                                      </m:r>
                                    </m:sub>
                                  </m:sSub>
                                </m:e>
                                <m:e>
                                  <m:r>
                                    <a:rPr lang="es-ES" sz="1400" i="0">
                                      <a:solidFill>
                                        <a:schemeClr val="accent4"/>
                                      </a:solidFill>
                                      <a:latin typeface="Cambria Math" panose="02040503050406030204" pitchFamily="18" charset="0"/>
                                    </a:rPr>
                                    <m:t>&amp;.</m:t>
                                  </m:r>
                                </m:e>
                                <m:e>
                                  <m:r>
                                    <a:rPr lang="es-ES" sz="1400" i="0">
                                      <a:solidFill>
                                        <a:schemeClr val="accent4"/>
                                      </a:solidFill>
                                      <a:latin typeface="Cambria Math" panose="02040503050406030204" pitchFamily="18" charset="0"/>
                                    </a:rPr>
                                    <m:t>&amp;.</m:t>
                                  </m:r>
                                </m:e>
                                <m:e>
                                  <m:r>
                                    <a:rPr lang="es-ES" sz="1400" i="0">
                                      <a:solidFill>
                                        <a:schemeClr val="accent4"/>
                                      </a:solidFill>
                                      <a:latin typeface="Cambria Math" panose="02040503050406030204" pitchFamily="18" charset="0"/>
                                    </a:rPr>
                                    <m:t>&amp;.</m:t>
                                  </m:r>
                                </m:e>
                              </m:eqAr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s-ES" sz="1400" i="1">
                                      <a:solidFill>
                                        <a:schemeClr val="accent4"/>
                                      </a:solidFill>
                                      <a:latin typeface="Cambria Math" panose="02040503050406030204" pitchFamily="18" charset="0"/>
                                    </a:rPr>
                                    <m:t>𝑛</m:t>
                                  </m:r>
                                </m:sub>
                              </m:sSub>
                            </m:e>
                          </m:eqArr>
                        </m:e>
                      </m:d>
                      <m:r>
                        <a:rPr lang="es-ES" sz="1400" i="0">
                          <a:solidFill>
                            <a:schemeClr val="accent4"/>
                          </a:solidFill>
                          <a:latin typeface="Cambria Math" panose="02040503050406030204" pitchFamily="18" charset="0"/>
                        </a:rPr>
                        <m:t> </m:t>
                      </m:r>
                    </m:oMath>
                  </m:oMathPara>
                </a14:m>
                <a:endParaRPr lang="es-ES" sz="1400" dirty="0">
                  <a:solidFill>
                    <a:schemeClr val="accent4"/>
                  </a:solidFill>
                </a:endParaRPr>
              </a:p>
            </p:txBody>
          </p:sp>
        </mc:Choice>
        <mc:Fallback xmlns="">
          <p:sp>
            <p:nvSpPr>
              <p:cNvPr id="47" name="Rectángulo 46"/>
              <p:cNvSpPr>
                <a:spLocks noRot="1" noChangeAspect="1" noMove="1" noResize="1" noEditPoints="1" noAdjustHandles="1" noChangeArrowheads="1" noChangeShapeType="1" noTextEdit="1"/>
              </p:cNvSpPr>
              <p:nvPr/>
            </p:nvSpPr>
            <p:spPr>
              <a:xfrm>
                <a:off x="7111833" y="2593480"/>
                <a:ext cx="1052339" cy="1975284"/>
              </a:xfrm>
              <a:prstGeom prst="rect">
                <a:avLst/>
              </a:prstGeom>
              <a:blipFill rotWithShape="0">
                <a:blip r:embed="rId6"/>
                <a:stretch>
                  <a:fillRect/>
                </a:stretch>
              </a:blipFill>
            </p:spPr>
            <p:txBody>
              <a:bodyPr/>
              <a:lstStyle/>
              <a:p>
                <a:r>
                  <a:rPr lang="es-ES">
                    <a:noFill/>
                  </a:rPr>
                  <a:t> </a:t>
                </a:r>
              </a:p>
            </p:txBody>
          </p:sp>
        </mc:Fallback>
      </mc:AlternateContent>
      <p:sp>
        <p:nvSpPr>
          <p:cNvPr id="48" name="40 CuadroTexto"/>
          <p:cNvSpPr txBox="1"/>
          <p:nvPr/>
        </p:nvSpPr>
        <p:spPr>
          <a:xfrm>
            <a:off x="774001" y="4341875"/>
            <a:ext cx="2208737" cy="646331"/>
          </a:xfrm>
          <a:prstGeom prst="rect">
            <a:avLst/>
          </a:prstGeom>
          <a:noFill/>
        </p:spPr>
        <p:txBody>
          <a:bodyPr wrap="square" rtlCol="0">
            <a:spAutoFit/>
          </a:bodyPr>
          <a:lstStyle/>
          <a:p>
            <a:pPr algn="just"/>
            <a:r>
              <a:rPr lang="es-ES" sz="1200" dirty="0">
                <a:solidFill>
                  <a:schemeClr val="accent4"/>
                </a:solidFill>
                <a:latin typeface="Fira Sans Condensed Light" panose="020B0604020202020204" charset="0"/>
                <a:cs typeface="Times New Roman" panose="02020603050405020304" pitchFamily="18" charset="0"/>
              </a:rPr>
              <a:t>Es la matriz de las características independientes. (Variables </a:t>
            </a:r>
            <a:r>
              <a:rPr lang="es-ES" sz="1200" dirty="0" err="1">
                <a:solidFill>
                  <a:schemeClr val="accent4"/>
                </a:solidFill>
                <a:latin typeface="Fira Sans Condensed Light" panose="020B0604020202020204" charset="0"/>
                <a:cs typeface="Times New Roman" panose="02020603050405020304" pitchFamily="18" charset="0"/>
              </a:rPr>
              <a:t>predictoras</a:t>
            </a:r>
            <a:r>
              <a:rPr lang="es-ES" sz="1200" dirty="0">
                <a:solidFill>
                  <a:schemeClr val="accent4"/>
                </a:solidFill>
                <a:latin typeface="Fira Sans Condensed Light" panose="020B0604020202020204" charset="0"/>
                <a:cs typeface="Times New Roman" panose="02020603050405020304" pitchFamily="18" charset="0"/>
              </a:rPr>
              <a:t>)</a:t>
            </a:r>
          </a:p>
        </p:txBody>
      </p:sp>
      <p:sp>
        <p:nvSpPr>
          <p:cNvPr id="49" name="40 CuadroTexto"/>
          <p:cNvSpPr txBox="1"/>
          <p:nvPr/>
        </p:nvSpPr>
        <p:spPr>
          <a:xfrm>
            <a:off x="3410314" y="4497169"/>
            <a:ext cx="3023305" cy="646331"/>
          </a:xfrm>
          <a:prstGeom prst="rect">
            <a:avLst/>
          </a:prstGeom>
          <a:noFill/>
        </p:spPr>
        <p:txBody>
          <a:bodyPr wrap="square" rtlCol="0">
            <a:spAutoFit/>
          </a:bodyPr>
          <a:lstStyle/>
          <a:p>
            <a:pPr algn="just"/>
            <a:r>
              <a:rPr lang="es-ES" sz="1200" dirty="0">
                <a:solidFill>
                  <a:schemeClr val="accent4"/>
                </a:solidFill>
                <a:latin typeface="Fira Sans Condensed Light" panose="020B0604020202020204" charset="0"/>
                <a:cs typeface="Times New Roman" panose="02020603050405020304" pitchFamily="18" charset="0"/>
              </a:rPr>
              <a:t>Es el vector de la variable dependiente, calculado a partir de la matriz  X. (Variable de respuesta)</a:t>
            </a:r>
          </a:p>
        </p:txBody>
      </p:sp>
      <p:sp>
        <p:nvSpPr>
          <p:cNvPr id="50" name="40 CuadroTexto"/>
          <p:cNvSpPr txBox="1"/>
          <p:nvPr/>
        </p:nvSpPr>
        <p:spPr>
          <a:xfrm>
            <a:off x="6461184" y="4497168"/>
            <a:ext cx="2684159" cy="646331"/>
          </a:xfrm>
          <a:prstGeom prst="rect">
            <a:avLst/>
          </a:prstGeom>
          <a:noFill/>
        </p:spPr>
        <p:txBody>
          <a:bodyPr wrap="square" rtlCol="0">
            <a:spAutoFit/>
          </a:bodyPr>
          <a:lstStyle/>
          <a:p>
            <a:pPr algn="just"/>
            <a:r>
              <a:rPr lang="es-ES" sz="1200" dirty="0">
                <a:solidFill>
                  <a:schemeClr val="accent4"/>
                </a:solidFill>
                <a:latin typeface="Segoe UI Semilight" panose="020B0402040204020203" pitchFamily="34" charset="0"/>
                <a:cs typeface="Segoe UI Semilight" panose="020B0402040204020203" pitchFamily="34" charset="0"/>
              </a:rPr>
              <a:t>Es el vector de los coeficientes calculados en la regresión lineal para el modelo.</a:t>
            </a:r>
          </a:p>
        </p:txBody>
      </p:sp>
      <p:pic>
        <p:nvPicPr>
          <p:cNvPr id="41" name="Picture 4" descr="The Learning Gate | Tec de Monterrey"/>
          <p:cNvPicPr>
            <a:picLocks noChangeAspect="1" noChangeArrowheads="1"/>
          </p:cNvPicPr>
          <p:nvPr/>
        </p:nvPicPr>
        <p:blipFill>
          <a:blip r:embed="rId7">
            <a:lum bright="100000" contrast="100000"/>
          </a:blip>
          <a:srcRect/>
          <a:stretch>
            <a:fillRect/>
          </a:stretch>
        </p:blipFill>
        <p:spPr bwMode="auto">
          <a:xfrm>
            <a:off x="6033052" y="308116"/>
            <a:ext cx="2818846" cy="494885"/>
          </a:xfrm>
          <a:prstGeom prst="rect">
            <a:avLst/>
          </a:prstGeom>
          <a:noFill/>
        </p:spPr>
      </p:pic>
    </p:spTree>
    <p:extLst>
      <p:ext uri="{BB962C8B-B14F-4D97-AF65-F5344CB8AC3E}">
        <p14:creationId xmlns:p14="http://schemas.microsoft.com/office/powerpoint/2010/main" val="1283164476"/>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9683</TotalTime>
  <Words>1148</Words>
  <Application>Microsoft Office PowerPoint</Application>
  <PresentationFormat>Presentación en pantalla (16:9)</PresentationFormat>
  <Paragraphs>207</Paragraphs>
  <Slides>26</Slides>
  <Notes>26</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26</vt:i4>
      </vt:variant>
    </vt:vector>
  </HeadingPairs>
  <TitlesOfParts>
    <vt:vector size="34" baseType="lpstr">
      <vt:lpstr>Cambria Math</vt:lpstr>
      <vt:lpstr>Arial</vt:lpstr>
      <vt:lpstr>Segoe UI Semilight</vt:lpstr>
      <vt:lpstr>Anton</vt:lpstr>
      <vt:lpstr>Rajdhani</vt:lpstr>
      <vt:lpstr>Advent Pro Light</vt:lpstr>
      <vt:lpstr>Fira Sans Condensed Light</vt:lpstr>
      <vt:lpstr>Ai Tech Agency by Slidesgo</vt:lpstr>
      <vt:lpstr>Presentación de PowerPoint</vt:lpstr>
      <vt:lpstr>Bienvenida</vt:lpstr>
      <vt:lpstr>Presentación de PowerPoint</vt:lpstr>
      <vt:lpstr>ANALÍTICA DE DATOS</vt:lpstr>
      <vt:lpstr>METODOLOGÍA CRISP DM</vt:lpstr>
      <vt:lpstr>Clase Anterior</vt:lpstr>
      <vt:lpstr>Presentación de PowerPoint</vt:lpstr>
      <vt:lpstr>Presentación de PowerPoint</vt:lpstr>
      <vt:lpstr>Regresión lineal Múltiple</vt:lpstr>
      <vt:lpstr>Regresión No Lineal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Garcia Suarez</cp:lastModifiedBy>
  <cp:revision>281</cp:revision>
  <dcterms:modified xsi:type="dcterms:W3CDTF">2024-10-08T00:00:06Z</dcterms:modified>
</cp:coreProperties>
</file>