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357" r:id="rId3"/>
    <p:sldId id="358" r:id="rId4"/>
    <p:sldId id="364" r:id="rId5"/>
    <p:sldId id="365" r:id="rId6"/>
    <p:sldId id="430" r:id="rId7"/>
    <p:sldId id="431" r:id="rId8"/>
    <p:sldId id="432" r:id="rId9"/>
    <p:sldId id="433" r:id="rId10"/>
    <p:sldId id="434" r:id="rId11"/>
    <p:sldId id="435" r:id="rId12"/>
    <p:sldId id="424" r:id="rId13"/>
    <p:sldId id="374" r:id="rId14"/>
    <p:sldId id="395" r:id="rId15"/>
    <p:sldId id="396" r:id="rId16"/>
    <p:sldId id="397" r:id="rId17"/>
    <p:sldId id="398" r:id="rId18"/>
    <p:sldId id="390" r:id="rId19"/>
    <p:sldId id="391" r:id="rId20"/>
    <p:sldId id="399" r:id="rId21"/>
    <p:sldId id="400" r:id="rId22"/>
    <p:sldId id="389" r:id="rId23"/>
    <p:sldId id="393" r:id="rId24"/>
    <p:sldId id="394" r:id="rId25"/>
    <p:sldId id="436" r:id="rId26"/>
    <p:sldId id="280" r:id="rId27"/>
  </p:sldIdLst>
  <p:sldSz cx="9144000" cy="5143500" type="screen16x9"/>
  <p:notesSz cx="6858000" cy="9144000"/>
  <p:embeddedFontLst>
    <p:embeddedFont>
      <p:font typeface="Advent Pro Light" panose="020B0604020202020204" charset="0"/>
      <p:regular r:id="rId29"/>
      <p:bold r:id="rId30"/>
    </p:embeddedFont>
    <p:embeddedFont>
      <p:font typeface="Anton" pitchFamily="2" charset="0"/>
      <p:regular r:id="rId31"/>
    </p:embeddedFont>
    <p:embeddedFont>
      <p:font typeface="Cambria Math" panose="02040503050406030204" pitchFamily="18"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
      <p:font typeface="Segoe UI Semilight" panose="020B0402040204020203"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0909" autoAdjust="0"/>
  </p:normalViewPr>
  <p:slideViewPr>
    <p:cSldViewPr snapToGrid="0">
      <p:cViewPr varScale="1">
        <p:scale>
          <a:sx n="82" d="100"/>
          <a:sy n="82" d="100"/>
        </p:scale>
        <p:origin x="104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983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689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8057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997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41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06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2308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06262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hyperlink" Target="http://insideairbnb.com/get-the-data/"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TI3002C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02 de Octubre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Error </a:t>
            </a:r>
            <a:r>
              <a:rPr lang="en-US" sz="3000" b="1" dirty="0" err="1">
                <a:solidFill>
                  <a:srgbClr val="F3F3F3"/>
                </a:solidFill>
                <a:latin typeface="Rajdhani"/>
                <a:ea typeface="Rajdhani"/>
                <a:cs typeface="Rajdhani"/>
                <a:sym typeface="Rajdhani"/>
              </a:rPr>
              <a:t>Estándar</a:t>
            </a:r>
            <a:r>
              <a:rPr lang="en-US" sz="3000" b="1" dirty="0">
                <a:solidFill>
                  <a:srgbClr val="F3F3F3"/>
                </a:solidFill>
                <a:latin typeface="Rajdhani"/>
                <a:ea typeface="Rajdhani"/>
                <a:cs typeface="Rajdhani"/>
                <a:sym typeface="Rajdhani"/>
              </a:rPr>
              <a:t> del </a:t>
            </a:r>
            <a:r>
              <a:rPr lang="en-US" sz="3000" b="1" dirty="0" err="1">
                <a:solidFill>
                  <a:srgbClr val="F3F3F3"/>
                </a:solidFill>
                <a:latin typeface="Rajdhani"/>
                <a:ea typeface="Rajdhani"/>
                <a:cs typeface="Rajdhani"/>
                <a:sym typeface="Rajdhani"/>
              </a:rPr>
              <a:t>Coeficiente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Para un </a:t>
            </a:r>
            <a:r>
              <a:rPr lang="es-ES" sz="1600" b="1" dirty="0">
                <a:solidFill>
                  <a:schemeClr val="tx2"/>
                </a:solidFill>
                <a:latin typeface="Fira Sans Condensed Light" panose="020B0604020202020204" charset="0"/>
                <a:cs typeface="Times New Roman" panose="02020603050405020304" pitchFamily="18" charset="0"/>
              </a:rPr>
              <a:t>modelo de regresión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que tiene un </a:t>
            </a:r>
            <a:r>
              <a:rPr lang="es-ES" sz="1600" b="1" dirty="0">
                <a:solidFill>
                  <a:schemeClr val="tx2"/>
                </a:solidFill>
                <a:latin typeface="Fira Sans Condensed Light" panose="020B0604020202020204" charset="0"/>
                <a:cs typeface="Times New Roman" panose="02020603050405020304" pitchFamily="18" charset="0"/>
              </a:rPr>
              <a:t>pequeño error estándar de la estimación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los puntos de datos se empaquetarán estrechamente alrededor de la línea de regresión estimada:</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 name="Imagen 4">
            <a:extLst>
              <a:ext uri="{FF2B5EF4-FFF2-40B4-BE49-F238E27FC236}">
                <a16:creationId xmlns:a16="http://schemas.microsoft.com/office/drawing/2014/main" id="{96CF4146-DADE-C5D1-FF96-73C4AAF088CF}"/>
              </a:ext>
            </a:extLst>
          </p:cNvPr>
          <p:cNvPicPr>
            <a:picLocks noChangeAspect="1"/>
          </p:cNvPicPr>
          <p:nvPr/>
        </p:nvPicPr>
        <p:blipFill>
          <a:blip r:embed="rId4"/>
          <a:stretch>
            <a:fillRect/>
          </a:stretch>
        </p:blipFill>
        <p:spPr>
          <a:xfrm>
            <a:off x="3827811" y="1637402"/>
            <a:ext cx="4367243" cy="3197981"/>
          </a:xfrm>
          <a:prstGeom prst="rect">
            <a:avLst/>
          </a:prstGeom>
        </p:spPr>
      </p:pic>
    </p:spTree>
    <p:extLst>
      <p:ext uri="{BB962C8B-B14F-4D97-AF65-F5344CB8AC3E}">
        <p14:creationId xmlns:p14="http://schemas.microsoft.com/office/powerpoint/2010/main" val="106502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Error </a:t>
            </a:r>
            <a:r>
              <a:rPr lang="en-US" sz="3000" b="1" dirty="0" err="1">
                <a:solidFill>
                  <a:srgbClr val="F3F3F3"/>
                </a:solidFill>
                <a:latin typeface="Rajdhani"/>
                <a:ea typeface="Rajdhani"/>
                <a:cs typeface="Rajdhani"/>
                <a:sym typeface="Rajdhani"/>
              </a:rPr>
              <a:t>Estándar</a:t>
            </a:r>
            <a:r>
              <a:rPr lang="en-US" sz="3000" b="1" dirty="0">
                <a:solidFill>
                  <a:srgbClr val="F3F3F3"/>
                </a:solidFill>
                <a:latin typeface="Rajdhani"/>
                <a:ea typeface="Rajdhani"/>
                <a:cs typeface="Rajdhani"/>
                <a:sym typeface="Rajdhani"/>
              </a:rPr>
              <a:t> del </a:t>
            </a:r>
            <a:r>
              <a:rPr lang="en-US" sz="3000" b="1" dirty="0" err="1">
                <a:solidFill>
                  <a:srgbClr val="F3F3F3"/>
                </a:solidFill>
                <a:latin typeface="Rajdhani"/>
                <a:ea typeface="Rajdhani"/>
                <a:cs typeface="Rajdhani"/>
                <a:sym typeface="Rajdhani"/>
              </a:rPr>
              <a:t>Coeficiente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Por el contrario, para </a:t>
            </a:r>
            <a:r>
              <a:rPr lang="es-ES" sz="1600" b="1" dirty="0">
                <a:solidFill>
                  <a:schemeClr val="tx2"/>
                </a:solidFill>
                <a:latin typeface="Fira Sans Condensed Light" panose="020B0604020202020204" charset="0"/>
                <a:cs typeface="Times New Roman" panose="02020603050405020304" pitchFamily="18" charset="0"/>
              </a:rPr>
              <a:t>un modelo de regresión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que tiene </a:t>
            </a:r>
            <a:r>
              <a:rPr lang="es-ES" sz="1600" b="1" dirty="0">
                <a:solidFill>
                  <a:schemeClr val="tx2"/>
                </a:solidFill>
                <a:latin typeface="Fira Sans Condensed Light" panose="020B0604020202020204" charset="0"/>
                <a:cs typeface="Times New Roman" panose="02020603050405020304" pitchFamily="18" charset="0"/>
              </a:rPr>
              <a:t>un gran error estándar de la estimación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los puntos de datos estarán más dispersos alrededor de la línea de regresión:</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91656428-36BB-52B3-4584-F9723817CF61}"/>
              </a:ext>
            </a:extLst>
          </p:cNvPr>
          <p:cNvPicPr>
            <a:picLocks noChangeAspect="1"/>
          </p:cNvPicPr>
          <p:nvPr/>
        </p:nvPicPr>
        <p:blipFill>
          <a:blip r:embed="rId4"/>
          <a:stretch>
            <a:fillRect/>
          </a:stretch>
        </p:blipFill>
        <p:spPr>
          <a:xfrm>
            <a:off x="3875528" y="1679562"/>
            <a:ext cx="4303448" cy="3153306"/>
          </a:xfrm>
          <a:prstGeom prst="rect">
            <a:avLst/>
          </a:prstGeom>
        </p:spPr>
      </p:pic>
    </p:spTree>
    <p:extLst>
      <p:ext uri="{BB962C8B-B14F-4D97-AF65-F5344CB8AC3E}">
        <p14:creationId xmlns:p14="http://schemas.microsoft.com/office/powerpoint/2010/main" val="219137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34462" y="971850"/>
            <a:ext cx="4076163" cy="3199800"/>
          </a:xfrm>
          <a:prstGeom prst="rect">
            <a:avLst/>
          </a:prstGeom>
        </p:spPr>
        <p:txBody>
          <a:bodyPr spcFirstLastPara="1" wrap="square" lIns="91425" tIns="91425" rIns="91425" bIns="91425" anchor="ctr" anchorCtr="0">
            <a:noAutofit/>
          </a:bodyPr>
          <a:lstStyle/>
          <a:p>
            <a:pPr lvl="0"/>
            <a:r>
              <a:rPr lang="en" sz="4000" dirty="0"/>
              <a:t>Regresión Lineal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4"/>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spTree>
    <p:extLst>
      <p:ext uri="{BB962C8B-B14F-4D97-AF65-F5344CB8AC3E}">
        <p14:creationId xmlns:p14="http://schemas.microsoft.com/office/powerpoint/2010/main" val="91084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4"/>
          <a:srcRect t="-10908" r="7187" b="1"/>
          <a:stretch/>
        </p:blipFill>
        <p:spPr>
          <a:xfrm>
            <a:off x="6506470" y="2822971"/>
            <a:ext cx="2524986" cy="645482"/>
          </a:xfrm>
          <a:prstGeom prst="rect">
            <a:avLst/>
          </a:prstGeom>
        </p:spPr>
      </p:pic>
    </p:spTree>
    <p:extLst>
      <p:ext uri="{BB962C8B-B14F-4D97-AF65-F5344CB8AC3E}">
        <p14:creationId xmlns:p14="http://schemas.microsoft.com/office/powerpoint/2010/main" val="110964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4"/>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7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spTree>
    <p:extLst>
      <p:ext uri="{BB962C8B-B14F-4D97-AF65-F5344CB8AC3E}">
        <p14:creationId xmlns:p14="http://schemas.microsoft.com/office/powerpoint/2010/main" val="255878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2965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187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41" name="Picture 4" descr="The Learning Gate | Tec de Monterrey"/>
          <p:cNvPicPr>
            <a:picLocks noChangeAspect="1" noChangeArrowheads="1"/>
          </p:cNvPicPr>
          <p:nvPr/>
        </p:nvPicPr>
        <p:blipFill>
          <a:blip r:embed="rId7">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28316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8237940"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3.5</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3.5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Lineal)</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de-DE"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correlación que existe en cada tipo de habitación </a:t>
            </a:r>
            <a:r>
              <a:rPr lang="es-ES" sz="1600" b="1" dirty="0">
                <a:solidFill>
                  <a:schemeClr val="tx2"/>
                </a:solidFill>
                <a:latin typeface="Fira Sans Condensed Light" panose="020B0604020202020204" charset="0"/>
                <a:cs typeface="Times New Roman" panose="02020603050405020304" pitchFamily="18" charset="0"/>
              </a:rPr>
              <a:t>(Elegir 4 tipos)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respecto a las variables siguientes en el siguiente orden </a:t>
            </a:r>
            <a:r>
              <a:rPr lang="es-ES" sz="1600" b="1" dirty="0">
                <a:solidFill>
                  <a:schemeClr val="tx2"/>
                </a:solidFill>
                <a:latin typeface="Fira Sans Condensed Light" panose="020B0604020202020204" charset="0"/>
                <a:cs typeface="Times New Roman" panose="02020603050405020304" pitchFamily="18" charset="0"/>
              </a:rPr>
              <a:t>“(dependiente, independiente)”,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utilizando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obtener los datos y gráficos requeridos en cada caso.</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1ADF69F9-E5CB-4AAA-6149-12DBE764E51D}"/>
              </a:ext>
            </a:extLst>
          </p:cNvPr>
          <p:cNvGraphicFramePr>
            <a:graphicFrameLocks noGrp="1"/>
          </p:cNvGraphicFramePr>
          <p:nvPr>
            <p:extLst>
              <p:ext uri="{D42A27DB-BD31-4B8C-83A1-F6EECF244321}">
                <p14:modId xmlns:p14="http://schemas.microsoft.com/office/powerpoint/2010/main" val="2124312127"/>
              </p:ext>
            </p:extLst>
          </p:nvPr>
        </p:nvGraphicFramePr>
        <p:xfrm>
          <a:off x="358532" y="3848491"/>
          <a:ext cx="8662472" cy="1259840"/>
        </p:xfrm>
        <a:graphic>
          <a:graphicData uri="http://schemas.openxmlformats.org/drawingml/2006/table">
            <a:tbl>
              <a:tblPr firstRow="1" bandRow="1">
                <a:tableStyleId>{95E397FE-706D-4E7D-AA01-638484C1D090}</a:tableStyleId>
              </a:tblPr>
              <a:tblGrid>
                <a:gridCol w="4331236">
                  <a:extLst>
                    <a:ext uri="{9D8B030D-6E8A-4147-A177-3AD203B41FA5}">
                      <a16:colId xmlns:a16="http://schemas.microsoft.com/office/drawing/2014/main" val="2652117069"/>
                    </a:ext>
                  </a:extLst>
                </a:gridCol>
                <a:gridCol w="4331236">
                  <a:extLst>
                    <a:ext uri="{9D8B030D-6E8A-4147-A177-3AD203B41FA5}">
                      <a16:colId xmlns:a16="http://schemas.microsoft.com/office/drawing/2014/main" val="1603218808"/>
                    </a:ext>
                  </a:extLst>
                </a:gridCol>
              </a:tblGrid>
              <a:tr h="370840">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host_acceptance_rate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host_response_rate</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review_scores_location</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review_scores_cleanliness</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905364202"/>
                  </a:ext>
                </a:extLst>
              </a:tr>
              <a:tr h="370840">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host_acceptance_rate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a:t>
                      </a:r>
                    </a:p>
                    <a:p>
                      <a:pPr algn="l"/>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“availability_365 vs </a:t>
                      </a:r>
                      <a:r>
                        <a:rPr lang="es-ES" sz="1400" b="1" dirty="0" err="1">
                          <a:solidFill>
                            <a:schemeClr val="tx2"/>
                          </a:solidFill>
                          <a:latin typeface="Fira Sans Condensed Light" panose="020B0604020202020204" charset="0"/>
                          <a:cs typeface="Times New Roman" panose="02020603050405020304" pitchFamily="18" charset="0"/>
                        </a:rPr>
                        <a:t>number_of_reviews</a:t>
                      </a:r>
                      <a:r>
                        <a:rPr lang="es-ES" sz="1400" b="1" dirty="0">
                          <a:solidFill>
                            <a:schemeClr val="tx2"/>
                          </a:solidFill>
                          <a:latin typeface="Fira Sans Condensed Light" panose="020B0604020202020204" charset="0"/>
                          <a:cs typeface="Times New Roman" panose="02020603050405020304" pitchFamily="18" charset="0"/>
                        </a:rPr>
                        <a:t>”</a:t>
                      </a:r>
                    </a:p>
                    <a:p>
                      <a:pPr algn="l"/>
                      <a:endParaRPr lang="es-MX" dirty="0"/>
                    </a:p>
                  </a:txBody>
                  <a:tcPr/>
                </a:tc>
                <a:extLst>
                  <a:ext uri="{0D108BD9-81ED-4DB2-BD59-A6C34878D82A}">
                    <a16:rowId xmlns:a16="http://schemas.microsoft.com/office/drawing/2014/main" val="96381084"/>
                  </a:ext>
                </a:extLst>
              </a:tr>
              <a:tr h="370840">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host_acceptance_rate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number_of_reviews</a:t>
                      </a:r>
                      <a:r>
                        <a:rPr lang="es-ES" sz="1400" b="1" dirty="0">
                          <a:solidFill>
                            <a:schemeClr val="tx2"/>
                          </a:solidFill>
                          <a:latin typeface="Fira Sans Condensed Light" panose="020B0604020202020204" charset="0"/>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reviews_per_month</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review_scores_communication</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02111973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33538"/>
            <a:ext cx="8120709"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3.5</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modelo</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matemático</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describa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manera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número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reseñas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alojamiento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utilizando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variable con mayor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err="1">
                <a:solidFill>
                  <a:schemeClr val="accent4"/>
                </a:solidFill>
                <a:latin typeface="Fira Sans Condensed Light" panose="020B0604020202020204" charset="0"/>
                <a:cs typeface="Times New Roman" panose="02020603050405020304" pitchFamily="18" charset="0"/>
              </a:rPr>
              <a:t>determinación</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habitación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regression lineal multiple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cuantitativa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t>
            </a:r>
            <a:r>
              <a:rPr lang="es-ES" sz="1600" b="1" dirty="0" err="1">
                <a:solidFill>
                  <a:schemeClr val="tx2"/>
                </a:solidFill>
                <a:latin typeface="Fira Sans Condensed Light" panose="020B0604020202020204" charset="0"/>
                <a:cs typeface="Times New Roman" panose="02020603050405020304" pitchFamily="18" charset="0"/>
              </a:rPr>
              <a:t>host_id</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host_acceptance_rate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host_is_superhost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host_total_listings_count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room_type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accommodates</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bedrooms</a:t>
            </a:r>
            <a:r>
              <a:rPr lang="es-ES" sz="1600" b="1" dirty="0">
                <a:solidFill>
                  <a:schemeClr val="tx2"/>
                </a:solidFill>
                <a:latin typeface="Fira Sans Condensed Light" panose="020B0604020202020204" charset="0"/>
                <a:cs typeface="Times New Roman" panose="02020603050405020304" pitchFamily="18" charset="0"/>
              </a:rPr>
              <a:t>, Price, </a:t>
            </a:r>
            <a:r>
              <a:rPr lang="es-ES" sz="1600" b="1" dirty="0" err="1">
                <a:solidFill>
                  <a:schemeClr val="tx2"/>
                </a:solidFill>
                <a:latin typeface="Fira Sans Condensed Light" panose="020B0604020202020204" charset="0"/>
                <a:cs typeface="Times New Roman" panose="02020603050405020304" pitchFamily="18" charset="0"/>
              </a:rPr>
              <a:t>review_scores_value</a:t>
            </a:r>
            <a:r>
              <a:rPr lang="es-ES" sz="1600" b="1" dirty="0">
                <a:solidFill>
                  <a:schemeClr val="tx2"/>
                </a:solidFill>
                <a:latin typeface="Fira Sans Condensed Light" panose="020B0604020202020204" charset="0"/>
                <a:cs typeface="Times New Roman" panose="02020603050405020304" pitchFamily="18" charset="0"/>
              </a:rPr>
              <a:t> y </a:t>
            </a:r>
            <a:r>
              <a:rPr lang="es-ES" sz="1600" b="1" dirty="0" err="1">
                <a:solidFill>
                  <a:schemeClr val="tx2"/>
                </a:solidFill>
                <a:latin typeface="Fira Sans Condensed Light" panose="020B0604020202020204" charset="0"/>
                <a:cs typeface="Times New Roman" panose="02020603050405020304" pitchFamily="18" charset="0"/>
              </a:rPr>
              <a:t>reviews_per_month</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calor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33538"/>
            <a:ext cx="8120709"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3.5</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9.</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comportamiento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ciudades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México</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10.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832628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https://itesm.zoom.us/j/9648719322</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-Extracción de Características</a:t>
            </a:r>
          </a:p>
          <a:p>
            <a:pPr marL="146050" lvl="0" indent="0">
              <a:buSzPts val="1300"/>
            </a:pPr>
            <a:r>
              <a:rPr lang="es-ES" dirty="0"/>
              <a:t> -Visualización</a:t>
            </a:r>
          </a:p>
          <a:p>
            <a:pPr marL="146050" indent="0">
              <a:buSzPts val="1300"/>
            </a:pPr>
            <a:r>
              <a:rPr lang="es-ES" dirty="0"/>
              <a:t> </a:t>
            </a:r>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Ajuste</a:t>
            </a:r>
            <a:r>
              <a:rPr lang="en-US" sz="3000" b="1" dirty="0">
                <a:solidFill>
                  <a:srgbClr val="F3F3F3"/>
                </a:solidFill>
                <a:latin typeface="Rajdhani"/>
                <a:ea typeface="Rajdhani"/>
                <a:cs typeface="Rajdhani"/>
                <a:sym typeface="Rajdhani"/>
              </a:rPr>
              <a:t> de un </a:t>
            </a:r>
            <a:r>
              <a:rPr lang="en-US" sz="3000" b="1" dirty="0" err="1">
                <a:solidFill>
                  <a:srgbClr val="F3F3F3"/>
                </a:solidFill>
                <a:latin typeface="Rajdhani"/>
                <a:ea typeface="Rajdhani"/>
                <a:cs typeface="Rajdhani"/>
                <a:sym typeface="Rajdhani"/>
              </a:rPr>
              <a:t>Modelo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Matemático</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Ajustar el modelo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consiste en estimar, a partir de los datos disponibles, los valores de los coeficientes de regresión que maximizan la verosimilitud (</a:t>
            </a:r>
            <a:r>
              <a:rPr lang="es-ES" sz="1600" dirty="0" err="1">
                <a:solidFill>
                  <a:schemeClr val="bg1">
                    <a:lumMod val="60000"/>
                    <a:lumOff val="40000"/>
                  </a:schemeClr>
                </a:solidFill>
                <a:latin typeface="Fira Sans Condensed Light" panose="020B0604020202020204" charset="0"/>
                <a:cs typeface="Times New Roman" panose="02020603050405020304" pitchFamily="18" charset="0"/>
              </a:rPr>
              <a:t>likelihood</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es decir, los que dan lugar al modelo que con mayor probabilidad puede haber generado los datos observados.</a:t>
            </a:r>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E702DD3A-DA68-62D6-DE31-97FCD624C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90" y="1681536"/>
            <a:ext cx="5650523" cy="305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0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Ajuste</a:t>
            </a:r>
            <a:r>
              <a:rPr lang="en-US" sz="3000" b="1" dirty="0">
                <a:solidFill>
                  <a:srgbClr val="F3F3F3"/>
                </a:solidFill>
                <a:latin typeface="Rajdhani"/>
                <a:ea typeface="Rajdhani"/>
                <a:cs typeface="Rajdhani"/>
                <a:sym typeface="Rajdhani"/>
              </a:rPr>
              <a:t> de un </a:t>
            </a:r>
            <a:r>
              <a:rPr lang="en-US" sz="3000" b="1" dirty="0" err="1">
                <a:solidFill>
                  <a:srgbClr val="F3F3F3"/>
                </a:solidFill>
                <a:latin typeface="Rajdhani"/>
                <a:ea typeface="Rajdhani"/>
                <a:cs typeface="Rajdhani"/>
                <a:sym typeface="Rajdhani"/>
              </a:rPr>
              <a:t>Modelo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Matemático</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método empleado con más frecuencia es el ajuste por </a:t>
            </a:r>
            <a:r>
              <a:rPr lang="es-ES" sz="1600" b="1" dirty="0">
                <a:solidFill>
                  <a:schemeClr val="tx2"/>
                </a:solidFill>
                <a:latin typeface="Fira Sans Condensed Light" panose="020B0604020202020204" charset="0"/>
                <a:cs typeface="Times New Roman" panose="02020603050405020304" pitchFamily="18" charset="0"/>
              </a:rPr>
              <a:t>mínimos cuadrados ordinarios (OLS),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que identifica como mejor modelo la recta (o plano si es regresión múltiple) que minimiza la suma de las desviaciones verticales entre cada dato de entrenamiento y la recta, elevadas al cuadrado.</a:t>
            </a:r>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E702DD3A-DA68-62D6-DE31-97FCD624C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429" y="1681536"/>
            <a:ext cx="5650523" cy="305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Error </a:t>
            </a:r>
            <a:r>
              <a:rPr lang="en-US" sz="3000" b="1" dirty="0" err="1">
                <a:solidFill>
                  <a:srgbClr val="F3F3F3"/>
                </a:solidFill>
                <a:latin typeface="Rajdhani"/>
                <a:ea typeface="Rajdhani"/>
                <a:cs typeface="Rajdhani"/>
                <a:sym typeface="Rajdhani"/>
              </a:rPr>
              <a:t>Estándar</a:t>
            </a:r>
            <a:r>
              <a:rPr lang="en-US" sz="3000" b="1" dirty="0">
                <a:solidFill>
                  <a:srgbClr val="F3F3F3"/>
                </a:solidFill>
                <a:latin typeface="Rajdhani"/>
                <a:ea typeface="Rajdhani"/>
                <a:cs typeface="Rajdhani"/>
                <a:sym typeface="Rajdhani"/>
              </a:rPr>
              <a:t> del </a:t>
            </a:r>
            <a:r>
              <a:rPr lang="en-US" sz="3000" b="1" dirty="0" err="1">
                <a:solidFill>
                  <a:srgbClr val="F3F3F3"/>
                </a:solidFill>
                <a:latin typeface="Rajdhani"/>
                <a:ea typeface="Rajdhani"/>
                <a:cs typeface="Rajdhani"/>
                <a:sym typeface="Rajdhani"/>
              </a:rPr>
              <a:t>Coeficiente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s-ES" sz="1600" b="1" dirty="0">
                <a:solidFill>
                  <a:schemeClr val="tx2"/>
                </a:solidFill>
                <a:latin typeface="Fira Sans Condensed Light" panose="020B0604020202020204" charset="0"/>
                <a:cs typeface="Times New Roman" panose="02020603050405020304" pitchFamily="18" charset="0"/>
              </a:rPr>
              <a:t>error estándar del coeficiente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mide la precisión con la que el modelo estima el valor desconocido del coeficiente. El error estándar del coeficiente siempre es positivo. Utilice el error estándar del coeficiente para medir la precisión de la estimación del coeficiente.</a:t>
            </a:r>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0" name="Picture 2" descr="Curso: Regresión lineal usando Stata – JUAN CARLOS VERGARA SCHMALBACH">
            <a:extLst>
              <a:ext uri="{FF2B5EF4-FFF2-40B4-BE49-F238E27FC236}">
                <a16:creationId xmlns:a16="http://schemas.microsoft.com/office/drawing/2014/main" id="{E4FEF149-1227-1B53-B160-1FACD252A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942" y="1604414"/>
            <a:ext cx="5241352" cy="323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51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Error </a:t>
            </a:r>
            <a:r>
              <a:rPr lang="en-US" sz="3000" b="1" dirty="0" err="1">
                <a:solidFill>
                  <a:srgbClr val="F3F3F3"/>
                </a:solidFill>
                <a:latin typeface="Rajdhani"/>
                <a:ea typeface="Rajdhani"/>
                <a:cs typeface="Rajdhani"/>
                <a:sym typeface="Rajdhani"/>
              </a:rPr>
              <a:t>Estándar</a:t>
            </a:r>
            <a:r>
              <a:rPr lang="en-US" sz="3000" b="1" dirty="0">
                <a:solidFill>
                  <a:srgbClr val="F3F3F3"/>
                </a:solidFill>
                <a:latin typeface="Rajdhani"/>
                <a:ea typeface="Rajdhani"/>
                <a:cs typeface="Rajdhani"/>
                <a:sym typeface="Rajdhani"/>
              </a:rPr>
              <a:t> del </a:t>
            </a:r>
            <a:r>
              <a:rPr lang="en-US" sz="3000" b="1" dirty="0" err="1">
                <a:solidFill>
                  <a:srgbClr val="F3F3F3"/>
                </a:solidFill>
                <a:latin typeface="Rajdhani"/>
                <a:ea typeface="Rajdhani"/>
                <a:cs typeface="Rajdhani"/>
                <a:sym typeface="Rajdhani"/>
              </a:rPr>
              <a:t>Coeficiente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236048" y="1529681"/>
            <a:ext cx="2880702"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s-ES" sz="1600" b="1" dirty="0">
                <a:solidFill>
                  <a:schemeClr val="tx2"/>
                </a:solidFill>
                <a:latin typeface="Fira Sans Condensed Light" panose="020B0604020202020204" charset="0"/>
                <a:cs typeface="Times New Roman" panose="02020603050405020304" pitchFamily="18" charset="0"/>
              </a:rPr>
              <a:t>error estándar</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 la estimación nos da una idea de qué tan bien se ajusta un modelo de regresión a un conjunto de datos. En particular:</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Cuanto menor sea el valor, mejor será el ajuste.</a:t>
            </a:r>
          </a:p>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Cuanto mayor sea el valor, peor será el ajuste.</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0" name="Picture 2" descr="Curso: Regresión lineal usando Stata – JUAN CARLOS VERGARA SCHMALBACH">
            <a:extLst>
              <a:ext uri="{FF2B5EF4-FFF2-40B4-BE49-F238E27FC236}">
                <a16:creationId xmlns:a16="http://schemas.microsoft.com/office/drawing/2014/main" id="{E4FEF149-1227-1B53-B160-1FACD252A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942" y="1604414"/>
            <a:ext cx="5241352" cy="323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263284"/>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12813</TotalTime>
  <Words>1742</Words>
  <Application>Microsoft Office PowerPoint</Application>
  <PresentationFormat>Presentación en pantalla (16:9)</PresentationFormat>
  <Paragraphs>259</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Fira Sans Condensed Light</vt:lpstr>
      <vt:lpstr>Cambria Math</vt:lpstr>
      <vt:lpstr>Arial</vt:lpstr>
      <vt:lpstr>Anton</vt:lpstr>
      <vt:lpstr>Rajdhani</vt:lpstr>
      <vt:lpstr>Segoe UI Semilight</vt:lpstr>
      <vt:lpstr>Advent Pro Light</vt:lpstr>
      <vt:lpstr>Ai Tech Agency by Slidesgo</vt:lpstr>
      <vt:lpstr>Presentación de PowerPoint</vt:lpstr>
      <vt:lpstr>Bienvenida</vt:lpstr>
      <vt:lpstr>Presentación de PowerPoint</vt:lpstr>
      <vt:lpstr>Clase Anterior</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Regresión Lineal</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286</cp:revision>
  <dcterms:modified xsi:type="dcterms:W3CDTF">2024-10-01T23:43:40Z</dcterms:modified>
</cp:coreProperties>
</file>